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9926638" cy="14355763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6" d="100"/>
          <a:sy n="106" d="100"/>
        </p:scale>
        <p:origin x="78" y="-2118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藤田美紀" userId="c0eff2b1-61c1-45ab-80a9-62c929353cb2" providerId="ADAL" clId="{7D882961-179A-4877-A248-5022EAF59488}"/>
    <pc:docChg chg="undo custSel modSld">
      <pc:chgData name="藤田美紀" userId="c0eff2b1-61c1-45ab-80a9-62c929353cb2" providerId="ADAL" clId="{7D882961-179A-4877-A248-5022EAF59488}" dt="2024-06-19T05:15:07.102" v="71" actId="20577"/>
      <pc:docMkLst>
        <pc:docMk/>
      </pc:docMkLst>
      <pc:sldChg chg="modSp mod">
        <pc:chgData name="藤田美紀" userId="c0eff2b1-61c1-45ab-80a9-62c929353cb2" providerId="ADAL" clId="{7D882961-179A-4877-A248-5022EAF59488}" dt="2024-06-19T05:15:07.102" v="71" actId="20577"/>
        <pc:sldMkLst>
          <pc:docMk/>
          <pc:sldMk cId="3139432091" sldId="263"/>
        </pc:sldMkLst>
        <pc:spChg chg="mod">
          <ac:chgData name="藤田美紀" userId="c0eff2b1-61c1-45ab-80a9-62c929353cb2" providerId="ADAL" clId="{7D882961-179A-4877-A248-5022EAF59488}" dt="2024-06-19T05:14:50.322" v="66" actId="20577"/>
          <ac:spMkLst>
            <pc:docMk/>
            <pc:sldMk cId="3139432091" sldId="263"/>
            <ac:spMk id="8" creationId="{08EEE0A7-5604-2296-B8BC-531301BEA8AD}"/>
          </ac:spMkLst>
        </pc:spChg>
        <pc:spChg chg="mod">
          <ac:chgData name="藤田美紀" userId="c0eff2b1-61c1-45ab-80a9-62c929353cb2" providerId="ADAL" clId="{7D882961-179A-4877-A248-5022EAF59488}" dt="2024-06-19T05:15:07.102" v="71" actId="20577"/>
          <ac:spMkLst>
            <pc:docMk/>
            <pc:sldMk cId="3139432091" sldId="263"/>
            <ac:spMk id="9" creationId="{DFED6B33-8908-10C6-2869-9984E05224D8}"/>
          </ac:spMkLst>
        </pc:spChg>
      </pc:sldChg>
      <pc:sldChg chg="modSp mod">
        <pc:chgData name="藤田美紀" userId="c0eff2b1-61c1-45ab-80a9-62c929353cb2" providerId="ADAL" clId="{7D882961-179A-4877-A248-5022EAF59488}" dt="2024-06-19T05:14:13.781" v="59"/>
        <pc:sldMkLst>
          <pc:docMk/>
          <pc:sldMk cId="907809540" sldId="264"/>
        </pc:sldMkLst>
        <pc:spChg chg="mod">
          <ac:chgData name="藤田美紀" userId="c0eff2b1-61c1-45ab-80a9-62c929353cb2" providerId="ADAL" clId="{7D882961-179A-4877-A248-5022EAF59488}" dt="2024-06-19T05:09:42.913" v="45" actId="3064"/>
          <ac:spMkLst>
            <pc:docMk/>
            <pc:sldMk cId="907809540" sldId="264"/>
            <ac:spMk id="4" creationId="{7ED661F5-3C5C-154B-8B9B-DFB7D39C5F96}"/>
          </ac:spMkLst>
        </pc:spChg>
        <pc:spChg chg="mod">
          <ac:chgData name="藤田美紀" userId="c0eff2b1-61c1-45ab-80a9-62c929353cb2" providerId="ADAL" clId="{7D882961-179A-4877-A248-5022EAF59488}" dt="2024-06-18T06:38:51.873" v="12" actId="20577"/>
          <ac:spMkLst>
            <pc:docMk/>
            <pc:sldMk cId="907809540" sldId="264"/>
            <ac:spMk id="64" creationId="{53B668F6-E85E-9146-5758-449E6C73A3CF}"/>
          </ac:spMkLst>
        </pc:spChg>
        <pc:spChg chg="mod">
          <ac:chgData name="藤田美紀" userId="c0eff2b1-61c1-45ab-80a9-62c929353cb2" providerId="ADAL" clId="{7D882961-179A-4877-A248-5022EAF59488}" dt="2024-06-18T06:42:33.766" v="39" actId="20577"/>
          <ac:spMkLst>
            <pc:docMk/>
            <pc:sldMk cId="907809540" sldId="264"/>
            <ac:spMk id="69" creationId="{B35D6CDB-FEAB-4517-540F-ADF57193EC48}"/>
          </ac:spMkLst>
        </pc:spChg>
        <pc:graphicFrameChg chg="mod modGraphic">
          <ac:chgData name="藤田美紀" userId="c0eff2b1-61c1-45ab-80a9-62c929353cb2" providerId="ADAL" clId="{7D882961-179A-4877-A248-5022EAF59488}" dt="2024-06-19T05:14:13.781" v="59"/>
          <ac:graphicFrameMkLst>
            <pc:docMk/>
            <pc:sldMk cId="907809540" sldId="264"/>
            <ac:graphicFrameMk id="6" creationId="{37716428-72C7-555A-E36A-0E6E04A6EA4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985662"/>
              </p:ext>
            </p:extLst>
          </p:nvPr>
        </p:nvGraphicFramePr>
        <p:xfrm>
          <a:off x="302008" y="1569993"/>
          <a:ext cx="6968652" cy="3835867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95568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pondo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Code ng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pautang</a:t>
                      </a:r>
                      <a:endParaRPr lang="tl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61858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Buong pangalan ng taong umutang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816292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Panahon ng pagbabayad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Mula　　　　　　　Hanggang　　　　　　　</a:t>
                      </a:r>
                      <a:r>
                        <a:rPr lang="tl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Beses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702029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Halaga ng pautang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Halagang tapos nang bayaran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664064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Balanseng babayaran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Halagang atrasado sa pagbabayad mula sa balanseng babayaran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302560"/>
              </p:ext>
            </p:extLst>
          </p:nvPr>
        </p:nvGraphicFramePr>
        <p:xfrm>
          <a:off x="334807" y="6069600"/>
          <a:ext cx="6968655" cy="2481224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pinansyal na institusyon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branch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Uri ng deposito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530653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Pangalan ng may-ari ng bank account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Bank account number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tl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Petsa ng pag-transfer (pag-withdraw)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Mangyaring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suriin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ang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kanang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bahagi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34BEBA6A-45CB-DBB2-AAA6-4EB2FF71B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8553051"/>
            <a:ext cx="6271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tl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Kailangan ang proseso kung hindi pa nagrerehistro para sa account transfer.</a:t>
            </a: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632851"/>
              </p:ext>
            </p:extLst>
          </p:nvPr>
        </p:nvGraphicFramePr>
        <p:xfrm>
          <a:off x="7948478" y="6465056"/>
          <a:ext cx="6482221" cy="3962963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321752">
                <a:tc>
                  <a:txBody>
                    <a:bodyPr/>
                    <a:lstStyle/>
                    <a:p>
                      <a:pPr algn="ctr" rtl="0"/>
                      <a:r>
                        <a:rPr lang="tl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Mga bagay na dapat mahigpit na sundin atbp.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641211">
                <a:tc>
                  <a:txBody>
                    <a:bodyPr/>
                    <a:lstStyle/>
                    <a:p>
                      <a:pPr marL="360363" indent="-185738" algn="l" rtl="0"/>
                      <a:endParaRPr lang="en-US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1.Ang mga pautang ay dapat bayaran sa takdang petsa alinsunod sa plano sa pagbabayad na itinatag sa oras ng aplikasyon.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2.Dapat magbigay kaagad ng notipikasyon kapag nagkaroon ng sumusunod na bagay sa taong umutang.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(1)Kapag nagkaroon ng pagbabago sa address atbp.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Kapag pinalitan ang sariling pangalan o apelyido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(3)Kapag nagkaroon ng makabuluhang pagbabago sa kalagayan ng sambahayan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(4)Kapag tumanggap ng pampublikong tulong (seikatsu hogo) ang taong umutang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(5)Kapag pumanaw ang taong umutang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Kapag nagkaroon ng isang natural na sakuna, sunog o iba pang malubhang sakuna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Iba pang </a:t>
                      </a:r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bagay na itinakda</a:t>
                      </a:r>
                      <a:r>
                        <a:rPr lang="tl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ng Gifu Prefectural Council of Social Welfare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3.Kapag naaangkop sa 1 sa mga sumusunod, maaaring ipasauli sa isang bayaran ang kabuuan o bahagi ng pautang.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Kapag ginamit ang pautang para sa ibang hindi nararapat na layunin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Kapag umutang sa pamamagitan ng kasinungalingan sa aplikasyon o iba pang maling paraan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273050" indent="-185738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Kapag sadyang nagpabaya sa pagbabayad ng pautang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 Kapag hindi binayaran ang pautang hanggang sa deadline ng pagbabayad, kokolektahin ang overdue interest na 3.0% kada taon para sa overdue principal.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tl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*Ang overdue interest para sa pautang hanggang sa katapusan ng Marso 2020 ay 5.0%.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en-US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5533455"/>
            <a:ext cx="718198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○ </a:t>
            </a:r>
            <a:r>
              <a:rPr lang="x-none" altLang="ja-JP" sz="1500" b="1" u="sng" dirty="0">
                <a:ea typeface="Meiryo UI" panose="020B0604030504040204" pitchFamily="50" charset="-128"/>
                <a:cs typeface="Arial" panose="020B0604020202020204" pitchFamily="34" charset="0"/>
              </a:rPr>
              <a:t>Account para sa Bank Transfer </a:t>
            </a:r>
            <a:endParaRPr kumimoji="0" lang="ja-JP" altLang="ja-JP" sz="15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513518D5-06AF-8639-3299-67E9BE1442C3}"/>
              </a:ext>
            </a:extLst>
          </p:cNvPr>
          <p:cNvSpPr txBox="1">
            <a:spLocks/>
          </p:cNvSpPr>
          <p:nvPr/>
        </p:nvSpPr>
        <p:spPr>
          <a:xfrm>
            <a:off x="359795" y="409751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56698" tIns="28349" rIns="56698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tl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Abiso tungkol sa Balanseng Babayaran ukol sa Espesyal na Pautang ng Pang-Emergency na Maliit na Pondo atbp.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4" name="表 20">
            <a:extLst>
              <a:ext uri="{FF2B5EF4-FFF2-40B4-BE49-F238E27FC236}">
                <a16:creationId xmlns:a16="http://schemas.microsoft.com/office/drawing/2014/main" id="{4B9A3424-41B1-1087-107F-F89ED72D0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785644"/>
              </p:ext>
            </p:extLst>
          </p:nvPr>
        </p:nvGraphicFramePr>
        <p:xfrm>
          <a:off x="390320" y="1036268"/>
          <a:ext cx="6980889" cy="2852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088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l" rtl="0"/>
                      <a:r>
                        <a:rPr lang="tl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Nakasulat sa ibaba ang balanseng babayaran ukol sa pautang na paksa nito</a:t>
                      </a:r>
                      <a:endParaRPr kumimoji="1" lang="en-US" altLang="ja-JP" sz="15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C17BED96-3F62-415B-DD60-1C9157F59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008" y="1280682"/>
            <a:ext cx="718198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○</a:t>
            </a:r>
            <a:r>
              <a:rPr lang="es-mx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Katayua</a:t>
            </a:r>
            <a:r>
              <a:rPr lang="x-none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n ng </a:t>
            </a:r>
            <a:r>
              <a:rPr lang="en-US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utang at halagang babayaran</a:t>
            </a:r>
            <a:r>
              <a:rPr lang="x-none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(</a:t>
            </a:r>
            <a:r>
              <a:rPr lang="tl" altLang="ja-JP" sz="1200" b="1" u="sng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Balanseng babayaran</a:t>
            </a:r>
            <a:r>
              <a:rPr lang="x-none" altLang="ja-JP" sz="12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)</a:t>
            </a:r>
            <a:endParaRPr kumimoji="0" lang="ja-JP" altLang="ja-JP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EDFB77E-3772-08CB-845E-BD18B6549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5404068"/>
            <a:ext cx="725983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l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Ito ay impormasyon sa Mayo 15, 202</a:t>
            </a:r>
            <a:r>
              <a:rPr lang="en-US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6</a:t>
            </a:r>
            <a:r>
              <a:rPr lang="tl" sz="105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l" sz="105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Maaaring may bahaging hindi naipapakita sa mga datos ng pagbabayad.</a:t>
            </a:r>
            <a:endParaRPr kumimoji="0" lang="ja-JP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6168CB2B-BB5E-D13E-0167-9730F041C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0333" y="460828"/>
            <a:ext cx="72598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l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Tungkol sa </a:t>
            </a:r>
            <a:r>
              <a:rPr lang="x-none" altLang="ja-JP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reimbursement</a:t>
            </a:r>
            <a:endParaRPr kumimoji="0" lang="ja-JP" altLang="en-US" sz="16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1EA6F37-0432-EAF5-7178-E45589D70CA3}"/>
              </a:ext>
            </a:extLst>
          </p:cNvPr>
          <p:cNvSpPr txBox="1"/>
          <p:nvPr/>
        </p:nvSpPr>
        <p:spPr>
          <a:xfrm>
            <a:off x="7938867" y="926226"/>
            <a:ext cx="6491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tl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Ipababayad ang pautang sa pamamagitan ng account transfer (pag-withdraw mula sa nakarehistrong account)</a:t>
            </a:r>
          </a:p>
          <a:p>
            <a:pPr algn="just" rtl="0"/>
            <a:r>
              <a:rPr lang="tl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Mangyaring kumpirmahin ang balanse sa account upang hindi magkulang ang balanse sa araw ng pag-transfer</a:t>
            </a:r>
          </a:p>
        </p:txBody>
      </p:sp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22D59287-C385-B341-16B7-5508C7475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560251"/>
              </p:ext>
            </p:extLst>
          </p:nvPr>
        </p:nvGraphicFramePr>
        <p:xfrm>
          <a:off x="8029898" y="1865096"/>
          <a:ext cx="6400801" cy="36028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25121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45984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29696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571817">
                <a:tc>
                  <a:txBody>
                    <a:bodyPr/>
                    <a:lstStyle/>
                    <a:p>
                      <a:pPr algn="ctr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Pinansyal na institusyon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Araw ng pag-transfer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Handling fee (pasanin ng taong umutang)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tl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*Idadagdag ito sa halagang babayaran buwan-buwan.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The Juroku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 Kyoritsu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Gifu Shinkin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Ogakiseino Shinkin Bank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Seki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Hachiman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Tono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Takayama Shinkin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Japan Post Bank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yen kada 1 transaksyon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92075" indent="0" algn="l" rtl="0"/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Pinansyal na institusyon liban sa nakasulat sa itaas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tl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Ika-23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tl" sz="1100" b="0" u="sng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yen</a:t>
                      </a:r>
                      <a:r>
                        <a:rPr lang="tl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sa bawat transaksyon</a:t>
                      </a:r>
                      <a:endParaRPr lang="en-US" altLang="ja-JP" sz="1100" b="0" u="sng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AFD13A2-19EF-78F2-08AC-D32927A4934D}"/>
              </a:ext>
            </a:extLst>
          </p:cNvPr>
          <p:cNvSpPr txBox="1"/>
          <p:nvPr/>
        </p:nvSpPr>
        <p:spPr>
          <a:xfrm>
            <a:off x="7907766" y="5907173"/>
            <a:ext cx="6764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tl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* Kung araw na sarado ang pinansyal na institusyon, gagawin ang transfer sa susunod na business day.</a:t>
            </a:r>
            <a:endParaRPr lang="ja-JP" altLang="ja-JP" sz="1100" kern="100" dirty="0">
              <a:effectLst/>
              <a:latin typeface="Arial" panose="020B0604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2984514-73A5-E1DF-DBD4-B8FDD477368F}"/>
              </a:ext>
            </a:extLst>
          </p:cNvPr>
          <p:cNvSpPr/>
          <p:nvPr/>
        </p:nvSpPr>
        <p:spPr>
          <a:xfrm>
            <a:off x="302008" y="8892886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4BE3D30-40BF-57AB-770E-D26DF84D9A39}"/>
              </a:ext>
            </a:extLst>
          </p:cNvPr>
          <p:cNvSpPr/>
          <p:nvPr/>
        </p:nvSpPr>
        <p:spPr>
          <a:xfrm>
            <a:off x="427884" y="9665161"/>
            <a:ext cx="6805497" cy="5214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ts val="2200"/>
              </a:lnSpc>
              <a:buNone/>
            </a:pP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Para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sa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mga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pamamaraan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,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mangyaring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tawagan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ang call center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sa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solidFill>
                  <a:srgbClr val="000000"/>
                </a:solidFill>
                <a:highlight>
                  <a:srgbClr val="FFFF00"/>
                </a:highlight>
                <a:ea typeface="Meiryo UI" panose="020B0604030504040204" pitchFamily="50" charset="-128"/>
                <a:cs typeface="Times New Roman" panose="02020603050405020304" pitchFamily="18" charset="0"/>
              </a:rPr>
              <a:t>058-201-2100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(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mga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araw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ng </a:t>
            </a:r>
            <a:r>
              <a:rPr lang="en-US" altLang="ja-JP" sz="2000" b="1" dirty="0" err="1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trabaho</a:t>
            </a:r>
            <a:r>
              <a:rPr lang="en-US" altLang="ja-JP" sz="2000" b="1" dirty="0">
                <a:solidFill>
                  <a:srgbClr val="00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9:00–17:00)</a:t>
            </a:r>
            <a:endParaRPr lang="ja-JP" sz="105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5F55DEE-2249-6E51-87AD-B38B01E563E0}"/>
              </a:ext>
            </a:extLst>
          </p:cNvPr>
          <p:cNvSpPr/>
          <p:nvPr/>
        </p:nvSpPr>
        <p:spPr>
          <a:xfrm>
            <a:off x="444046" y="8972419"/>
            <a:ext cx="6805497" cy="642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  <a:buNone/>
            </a:pP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Kung gusto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mong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baguhin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ang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iyong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numero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ng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telepono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o address, o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magparehistro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ng account,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gagabayan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ka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namin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sa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b="1" u="sng" dirty="0" err="1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proseso</a:t>
            </a:r>
            <a:r>
              <a:rPr lang="en-US" altLang="ja-JP" b="1" u="sng" dirty="0">
                <a:solidFill>
                  <a:srgbClr val="FF0000"/>
                </a:solidFill>
                <a:ea typeface="Meiryo UI" panose="020B0604030504040204" pitchFamily="50" charset="-128"/>
                <a:cs typeface="Times New Roman" panose="02020603050405020304" pitchFamily="18" charset="0"/>
              </a:rPr>
              <a:t>.</a:t>
            </a:r>
            <a:endParaRPr lang="ja-JP" sz="100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705" y="437664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tl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Mga special loan tulad ng emergency small amount funds dahil sa epekto ng COVID-19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Tungkol sa Espesyal na Pautang na nasasakop sa Exemption sa Pagbabayad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050" b="1">
                <a:latin typeface="Arial" panose="020B0604020202020204" pitchFamily="34" charset="0"/>
                <a:ea typeface="ＭＳ ゴシック" panose="020B0609070205080204" pitchFamily="49" charset="-128"/>
              </a:rPr>
              <a:t>●Flowchart para kumpirmahin kung naaangkop sa exemption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Ang Nanghihiram (ang taong humiram ng pera)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ba ay 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non-taxable sa parehong “per capita rate at per income rate” ng municipal tax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para sa </a:t>
            </a:r>
            <a:r>
              <a:rPr lang="tl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fiscal year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562972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Tungkol sa kasalukuyang pinuno ng sambahayan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pareho ba o magkaiba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ang sambahayan noong nanghiram ng pera?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47932" y="4240459"/>
            <a:ext cx="1685109" cy="332210"/>
          </a:xfrm>
          <a:prstGeom prst="downArrow">
            <a:avLst>
              <a:gd name="adj1" fmla="val 56616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Hindi ang Nanghiram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Sino ang</a:t>
            </a:r>
            <a:r>
              <a:rPr lang="tl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kasalukuyang pinuno ng sambahayan?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>
              <a:gd name="adj1" fmla="val 6546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Non-taxable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4008623" y="4914845"/>
            <a:ext cx="956201" cy="270762"/>
          </a:xfrm>
          <a:prstGeom prst="downArrow">
            <a:avLst>
              <a:gd name="adj1" fmla="val 72724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>
                <a:latin typeface="Arial" panose="020B0604020202020204" pitchFamily="34" charset="0"/>
                <a:ea typeface="ＭＳ ゴシック" panose="020B0609070205080204" pitchFamily="49" charset="-128"/>
              </a:rPr>
              <a:t>Pareho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108774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Hindi nasasakop sa exemption</a:t>
            </a:r>
            <a:endParaRPr lang="en-US" altLang="ja-JP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22715" y="6098836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tl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717005"/>
            <a:ext cx="4252847" cy="615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sa proseso,</a:t>
            </a:r>
            <a:r>
              <a:rPr lang="tl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tumawag sa </a:t>
            </a:r>
            <a:r>
              <a:rPr lang="tl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call center </a:t>
            </a:r>
            <a:r>
              <a:rPr lang="tl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</a:p>
          <a:p>
            <a:pPr algn="ctr" rtl="0"/>
            <a:endParaRPr lang="en-US" altLang="ja-JP" sz="11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70029" y="6392426"/>
            <a:ext cx="3658827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Gagabayan ka namin sa proseso.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185607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Ang kasalukuyang pinuno ng sambahayan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ba ay </a:t>
            </a:r>
            <a:r>
              <a:rPr lang="tl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non-taxable sa parehong “per capita rate at per income rate” ng municipal tax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sa fiscal year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tl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54071" y="4241403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tl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Ang mismong nanghiram</a:t>
            </a: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697593" y="4921089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Magkaiba</a:t>
            </a: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35755" y="5687303"/>
            <a:ext cx="1220742" cy="40325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Non-taxable</a:t>
            </a: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1103" y="5689369"/>
            <a:ext cx="1102275" cy="408503"/>
          </a:xfrm>
          <a:prstGeom prst="downArrow">
            <a:avLst>
              <a:gd name="adj1" fmla="val 64784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Taxable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tl" sz="1000">
                <a:latin typeface="Arial" panose="020B0604020202020204" pitchFamily="34" charset="0"/>
                <a:ea typeface="ＭＳ ゴシック" panose="020B0609070205080204" pitchFamily="49" charset="-128"/>
              </a:rPr>
              <a:t>Taxable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40204" y="479740"/>
            <a:ext cx="7038083" cy="602031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tl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Mga special loan tulad ng emergency small amount funds dahil sa epekto ng COVID-19</a:t>
            </a:r>
            <a:br>
              <a:rPr lang="en-US" altLang="ja-JP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Tungkol sa Espesyal na Pautang na nasasakop sa Exemption sa Pagbabayad</a:t>
            </a:r>
            <a:endParaRPr lang="tl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199582"/>
            <a:ext cx="715763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Tungkol sa special loan tulad ng emergency small amount funds dahil sa epekto ng COVID-19 na pinahihiram ng samahang ito, kung naaangkop ang taong umutang sa nakasulat sa ibaba, </a:t>
            </a:r>
            <a:r>
              <a:rPr lang="tl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ma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-</a:t>
            </a:r>
            <a:r>
              <a:rPr lang="tl" sz="12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eexempt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siya </a:t>
            </a:r>
            <a:r>
              <a:rPr lang="tl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sa pagbabayad ng pautang (pagsasauli ng hiniram na pera) sa pamamagitan ng pagtanggap ng notipikasyon sa pagpasya ng exemption mula sa samahang ito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pagkatapos ng aplikasyon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33443" y="2206457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●Flowchart para kumpirmahin kung naaangkop sa exemption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41644" y="7678002"/>
            <a:ext cx="7140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6525" indent="-136525"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●Mangyaring kumuha ng sumusunod na dokumento sa tanggapan ng munisipalidad, atbp. at kumpirmahin kung non-taxable sa per capita rate o income rate din ang municipal tax.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A895BB-E45C-C0AD-6AAF-FC240210B1DC}"/>
              </a:ext>
            </a:extLst>
          </p:cNvPr>
          <p:cNvSpPr txBox="1"/>
          <p:nvPr/>
        </p:nvSpPr>
        <p:spPr>
          <a:xfrm>
            <a:off x="494653" y="8379944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l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tl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Tax exemption certificate para sa fiscal year 202</a:t>
            </a:r>
            <a:r>
              <a:rPr lang="en-US" altLang="ja-JP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5</a:t>
            </a:r>
            <a:r>
              <a:rPr lang="tl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tl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na maaaring iisyu sa bandang Hunyo 202</a:t>
            </a:r>
            <a:r>
              <a:rPr lang="en-US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endParaRPr lang="tl" sz="105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2803D6-E5F4-B721-846B-784FD56BCEDB}"/>
              </a:ext>
            </a:extLst>
          </p:cNvPr>
          <p:cNvSpPr/>
          <p:nvPr/>
        </p:nvSpPr>
        <p:spPr>
          <a:xfrm>
            <a:off x="497554" y="8342448"/>
            <a:ext cx="6165795" cy="361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sz="140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83383" y="8812173"/>
            <a:ext cx="714072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6525" indent="-136525"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tl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Kung hindi ka naghain ng final income tax return o nagsaayos ng buwis sa katapusan ng taon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maaaring hindi maihain ang tax exemption certificate maliban kung maghain ka ng deklarasyon ng municipal tax.</a:t>
            </a:r>
          </a:p>
          <a:p>
            <a:pPr marL="136525" indent="-136525"/>
            <a:r>
              <a:rPr lang="tl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Tungkol sa paraan ng pag-uulat para sa residence tax, </a:t>
            </a:r>
            <a:r>
              <a:rPr lang="tl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mangyaring magtanong sa dibisyon ng pagbubuwis sa munisipalidad kung saan kayo nakatira</a:t>
            </a:r>
          </a:p>
          <a:p>
            <a:pPr marL="136800" rtl="0"/>
            <a:r>
              <a:rPr lang="tl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(magkakaiba ang form ng pag-uulat ayon sa munisipalidad)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33443" y="9126000"/>
            <a:ext cx="6773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rtl="0"/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*Paalala*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tl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Hindi awtomatikong ma-eexempt. Kinakailangan ang aplikasyon. 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361950" rtl="0"/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Mangyaring tumawag sa </a:t>
            </a:r>
            <a:r>
              <a:rPr lang="tl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call center 058-201-2100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tungkol sa proseso para sa exemption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●Hindi naaangkop sa exemption ang halagang binayad bago napagpasyahan ang exemption.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tl" sz="80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*Mangyaring kumpirmahin sa iyong municipal office kung ikaw ay tax-exempt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241065" y="1119829"/>
            <a:ext cx="7046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Para sa </a:t>
            </a:r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“Comprehensive Support Funds (unang beses)”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at </a:t>
            </a:r>
            <a:r>
              <a:rPr lang="tl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“Comprehensive Support Funds (extension),”</a:t>
            </a:r>
            <a:r>
              <a:rPr lang="tl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at </a:t>
            </a:r>
            <a:r>
              <a:rPr lang="tl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“Comprehensive Support Funds (muling pag-uutang)”</a:t>
            </a:r>
            <a:r>
              <a:rPr lang="tl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mga sambahayan, kung saan ang municipal tax para sa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fiscal year ng pagdesisyon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ay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taxable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ngunit ang municipal tax para sa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fiscal year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ay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hindi taxable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ay magkakaroon ng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exemption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sa </a:t>
            </a:r>
            <a:r>
              <a:rPr lang="tl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bahagi</a:t>
            </a:r>
            <a:r>
              <a:rPr lang="tl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ng kanilang pagbabayad (pagbabalik ng perang inutang) sa pautang.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90488" indent="-90488" rtl="0"/>
            <a:r>
              <a:rPr lang="tl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Tungkol sa emergency small amount funds, nag-iiba-iba ang petsa ng pagsisimula ng pagbabayad, kaya mangyaring makipag-ugnayan sa call center.</a:t>
            </a:r>
            <a:endParaRPr lang="en-US" altLang="ja-JP" sz="1100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tl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Mangyaring sundin ang flowchart sa ibaba upang makita kung aling proseso ang naaangkop sa iyo.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F0C0A3C-DBCB-7680-D4DF-005F299DA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634959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l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Tumatanggap ng public assistance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l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Naisyuhan ng Mental Health Welfare Certificate (Grade 1) o </a:t>
                      </a:r>
                    </a:p>
                    <a:p>
                      <a:pPr algn="ctr" rtl="0" fontAlgn="ctr"/>
                      <a:r>
                        <a:rPr lang="tl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Physical Disability Certificate (Grade 1 o 2) o </a:t>
                      </a:r>
                    </a:p>
                    <a:p>
                      <a:pPr algn="ctr" rtl="0" fontAlgn="ctr"/>
                      <a:r>
                        <a:rPr lang="tl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Rehabilitation Certificate (ryoiku techo) (A1 o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Kapag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,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loob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dalawang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magkasunod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na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taon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pagkatapos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huling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araw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pagbabayad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, ang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nanghihiram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at ang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pinuno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sambahayan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ay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hindi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sakop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buwis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bawat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tao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at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kita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ng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residente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551B0471-28BB-677A-E464-A267F48F8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032303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003E60-ED60-3DEF-FAEA-AFAAD327CCA8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l" altLang="ja-JP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Gagabayan ka namin sa proseso.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D8B782E-967A-D88D-AB21-DD1E130AA413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Para </a:t>
            </a:r>
            <a:r>
              <a:rPr lang="en-US" altLang="ja-JP" sz="1100" b="1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sa</a:t>
            </a:r>
            <a:r>
              <a:rPr lang="en-US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100" b="1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proseso</a:t>
            </a:r>
            <a:r>
              <a:rPr lang="en-US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tl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tumawag sa </a:t>
            </a:r>
            <a:r>
              <a:rPr lang="tl" altLang="ja-JP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call center </a:t>
            </a:r>
            <a:r>
              <a:rPr lang="tl" altLang="ja-JP" sz="12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7C4DAA1-586F-DF91-725A-1E6FC24CCDD8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8076AC-15F6-4B14-8A3D-BA1FA74BFABB}">
  <ds:schemaRefs>
    <ds:schemaRef ds:uri="http://purl.org/dc/terms/"/>
    <ds:schemaRef ds:uri="http://schemas.microsoft.com/office/2006/documentManagement/types"/>
    <ds:schemaRef ds:uri="http://purl.org/dc/dcmitype/"/>
    <ds:schemaRef ds:uri="9a5c0e5d-6411-4a4f-8db0-481ee759017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f15e81a6-1a76-4d45-97f4-43ecf0765da4"/>
    <ds:schemaRef ds:uri="http://schemas.microsoft.com/office/infopath/2007/PartnerControls"/>
    <ds:schemaRef ds:uri="http://www.w3.org/XML/1998/namespace"/>
    <ds:schemaRef ds:uri="http://schemas.microsoft.com/sharepoint/v3"/>
    <ds:schemaRef ds:uri="0507357f-655a-4aa5-bc75-492b617c71e9"/>
    <ds:schemaRef ds:uri="b21a9f8e-dd14-4281-bd0a-0c360daf026a"/>
  </ds:schemaRefs>
</ds:datastoreItem>
</file>

<file path=customXml/itemProps3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6225</TotalTime>
  <Words>1223</Words>
  <Application>Microsoft Office PowerPoint</Application>
  <PresentationFormat>ユーザー設定</PresentationFormat>
  <Paragraphs>128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Mga special loan tulad ng emergency small amount funds dahil sa epekto ng COVID-19 Tungkol sa Espesyal na Pautang na nasasakop sa Exemption sa Pagbabayad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中川 雅佐代</cp:lastModifiedBy>
  <cp:revision>12</cp:revision>
  <cp:lastPrinted>2023-04-24T05:53:58Z</cp:lastPrinted>
  <dcterms:created xsi:type="dcterms:W3CDTF">2022-02-21T14:28:37Z</dcterms:created>
  <dcterms:modified xsi:type="dcterms:W3CDTF">2026-06-04T02:17:54Z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