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4" r:id="rId5"/>
    <p:sldId id="256" r:id="rId6"/>
  </p:sldIdLst>
  <p:sldSz cx="15119350" cy="10691813"/>
  <p:notesSz cx="9926638" cy="14355763"/>
  <p:defaultTextStyle>
    <a:defPPr rtl="0"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1338" y="66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rtlCol="0" anchor="b"/>
          <a:lstStyle>
            <a:lvl1pPr algn="ctr"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 rtlCol="0"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pPr rtl="0"/>
            <a:r>
              <a:rPr 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88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rtlCol="0" anchor="b"/>
          <a:lstStyle>
            <a:lvl1pPr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 rtlCol="0"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6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176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77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44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99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 rtlCol="0"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00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rtlCol="0"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pPr rtl="0"/>
            <a:r>
              <a:rPr 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9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0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06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97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37716428-72C7-555A-E36A-0E6E04A6E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985662"/>
              </p:ext>
            </p:extLst>
          </p:nvPr>
        </p:nvGraphicFramePr>
        <p:xfrm>
          <a:off x="302008" y="1569993"/>
          <a:ext cx="6968652" cy="3835867"/>
        </p:xfrm>
        <a:graphic>
          <a:graphicData uri="http://schemas.openxmlformats.org/drawingml/2006/table">
            <a:tbl>
              <a:tblPr firstRow="1" firstCol="1" bandRow="1"/>
              <a:tblGrid>
                <a:gridCol w="1343590">
                  <a:extLst>
                    <a:ext uri="{9D8B030D-6E8A-4147-A177-3AD203B41FA5}">
                      <a16:colId xmlns:a16="http://schemas.microsoft.com/office/drawing/2014/main" val="519433089"/>
                    </a:ext>
                  </a:extLst>
                </a:gridCol>
                <a:gridCol w="2066591">
                  <a:extLst>
                    <a:ext uri="{9D8B030D-6E8A-4147-A177-3AD203B41FA5}">
                      <a16:colId xmlns:a16="http://schemas.microsoft.com/office/drawing/2014/main" val="1812168098"/>
                    </a:ext>
                  </a:extLst>
                </a:gridCol>
                <a:gridCol w="1050878">
                  <a:extLst>
                    <a:ext uri="{9D8B030D-6E8A-4147-A177-3AD203B41FA5}">
                      <a16:colId xmlns:a16="http://schemas.microsoft.com/office/drawing/2014/main" val="1495956209"/>
                    </a:ext>
                  </a:extLst>
                </a:gridCol>
                <a:gridCol w="104196">
                  <a:extLst>
                    <a:ext uri="{9D8B030D-6E8A-4147-A177-3AD203B41FA5}">
                      <a16:colId xmlns:a16="http://schemas.microsoft.com/office/drawing/2014/main" val="1688112685"/>
                    </a:ext>
                  </a:extLst>
                </a:gridCol>
                <a:gridCol w="741965">
                  <a:extLst>
                    <a:ext uri="{9D8B030D-6E8A-4147-A177-3AD203B41FA5}">
                      <a16:colId xmlns:a16="http://schemas.microsoft.com/office/drawing/2014/main" val="2367408439"/>
                    </a:ext>
                  </a:extLst>
                </a:gridCol>
                <a:gridCol w="1661432">
                  <a:extLst>
                    <a:ext uri="{9D8B030D-6E8A-4147-A177-3AD203B41FA5}">
                      <a16:colId xmlns:a16="http://schemas.microsoft.com/office/drawing/2014/main" val="1139177037"/>
                    </a:ext>
                  </a:extLst>
                </a:gridCol>
              </a:tblGrid>
              <a:tr h="695568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Pangalan ng pondo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Code ng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pautang</a:t>
                      </a:r>
                      <a:endParaRPr lang="tl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r>
                        <a:rPr lang="en-us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Loan Code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73867"/>
                  </a:ext>
                </a:extLst>
              </a:tr>
              <a:tr h="661858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Buong pangalan ng taong umutang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394529"/>
                  </a:ext>
                </a:extLst>
              </a:tr>
              <a:tr h="816292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Panahon ng pagbabayad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Mula　　　　　　　Hanggang　　　　　　　</a:t>
                      </a:r>
                      <a:r>
                        <a:rPr lang="tl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Beses</a:t>
                      </a: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1549888"/>
                  </a:ext>
                </a:extLst>
              </a:tr>
              <a:tr h="702029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Halaga ng pautang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Halagang tapos nang bayaran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3430370"/>
                  </a:ext>
                </a:extLst>
              </a:tr>
              <a:tr h="664064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Balanseng babayaran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Halagang atrasado sa pagbabayad mula sa balanseng babayaran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161100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8AA82D70-6E17-DC3F-74E7-6FD89036D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302560"/>
              </p:ext>
            </p:extLst>
          </p:nvPr>
        </p:nvGraphicFramePr>
        <p:xfrm>
          <a:off x="334807" y="6069600"/>
          <a:ext cx="6968655" cy="2481224"/>
        </p:xfrm>
        <a:graphic>
          <a:graphicData uri="http://schemas.openxmlformats.org/drawingml/2006/table">
            <a:tbl>
              <a:tblPr firstRow="1" firstCol="1" bandRow="1"/>
              <a:tblGrid>
                <a:gridCol w="1227217">
                  <a:extLst>
                    <a:ext uri="{9D8B030D-6E8A-4147-A177-3AD203B41FA5}">
                      <a16:colId xmlns:a16="http://schemas.microsoft.com/office/drawing/2014/main" val="442343719"/>
                    </a:ext>
                  </a:extLst>
                </a:gridCol>
                <a:gridCol w="2246577">
                  <a:extLst>
                    <a:ext uri="{9D8B030D-6E8A-4147-A177-3AD203B41FA5}">
                      <a16:colId xmlns:a16="http://schemas.microsoft.com/office/drawing/2014/main" val="372505708"/>
                    </a:ext>
                  </a:extLst>
                </a:gridCol>
                <a:gridCol w="1318184">
                  <a:extLst>
                    <a:ext uri="{9D8B030D-6E8A-4147-A177-3AD203B41FA5}">
                      <a16:colId xmlns:a16="http://schemas.microsoft.com/office/drawing/2014/main" val="849422675"/>
                    </a:ext>
                  </a:extLst>
                </a:gridCol>
                <a:gridCol w="2176677">
                  <a:extLst>
                    <a:ext uri="{9D8B030D-6E8A-4147-A177-3AD203B41FA5}">
                      <a16:colId xmlns:a16="http://schemas.microsoft.com/office/drawing/2014/main" val="3684460668"/>
                    </a:ext>
                  </a:extLst>
                </a:gridCol>
              </a:tblGrid>
              <a:tr h="501359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Pangalan ng pinansyal na institusyon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962075"/>
                  </a:ext>
                </a:extLst>
              </a:tr>
              <a:tr h="436728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Pangalan ng branch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509620"/>
                  </a:ext>
                </a:extLst>
              </a:tr>
              <a:tr h="41655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Uri ng deposito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281508"/>
                  </a:ext>
                </a:extLst>
              </a:tr>
              <a:tr h="530653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Pangalan ng may-ari ng bank account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376986"/>
                  </a:ext>
                </a:extLst>
              </a:tr>
              <a:tr h="532424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Bank account number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Petsa ng pag-transfer (pag-withdraw)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Mangyaring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suriin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ang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kanang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bahagi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27763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34BEBA6A-45CB-DBB2-AAA6-4EB2FF71B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0" y="8553051"/>
            <a:ext cx="62710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tl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Kailangan ang proseso kung hindi pa nagrerehistro para sa account transfer.</a:t>
            </a: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6F093765-CD24-A831-8B6F-ED159C66A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632851"/>
              </p:ext>
            </p:extLst>
          </p:nvPr>
        </p:nvGraphicFramePr>
        <p:xfrm>
          <a:off x="7948478" y="6465056"/>
          <a:ext cx="6482221" cy="3962963"/>
        </p:xfrm>
        <a:graphic>
          <a:graphicData uri="http://schemas.openxmlformats.org/drawingml/2006/table">
            <a:tbl>
              <a:tblPr firstRow="1" firstCol="1" bandRow="1"/>
              <a:tblGrid>
                <a:gridCol w="6482221">
                  <a:extLst>
                    <a:ext uri="{9D8B030D-6E8A-4147-A177-3AD203B41FA5}">
                      <a16:colId xmlns:a16="http://schemas.microsoft.com/office/drawing/2014/main" val="2001551114"/>
                    </a:ext>
                  </a:extLst>
                </a:gridCol>
              </a:tblGrid>
              <a:tr h="321752">
                <a:tc>
                  <a:txBody>
                    <a:bodyPr/>
                    <a:lstStyle/>
                    <a:p>
                      <a:pPr algn="ctr" rtl="0"/>
                      <a:r>
                        <a:rPr lang="tl" altLang="ja-JP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Mga bagay na dapat mahigpit na sundin atbp.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02698"/>
                  </a:ext>
                </a:extLst>
              </a:tr>
              <a:tr h="3641211">
                <a:tc>
                  <a:txBody>
                    <a:bodyPr/>
                    <a:lstStyle/>
                    <a:p>
                      <a:pPr marL="360363" indent="-185738" algn="l" rtl="0"/>
                      <a:endParaRPr lang="en-US" altLang="ja-JP" sz="1100" kern="100" dirty="0">
                        <a:effectLst/>
                        <a:latin typeface="+mn-lt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1.Ang mga pautang ay dapat bayaran sa takdang petsa alinsunod sa plano sa pagbabayad na itinatag sa oras ng aplikasyon.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2.Dapat magbigay kaagad ng notipikasyon kapag nagkaroon ng sumusunod na bagay sa taong umutang.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(1)Kapag nagkaroon ng pagbabago sa address atbp.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Kapag pinalitan ang sariling pangalan o apelyido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(3)Kapag nagkaroon ng makabuluhang pagbabago sa kalagayan ng sambahayan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(4)Kapag tumanggap ng pampublikong tulong (seikatsu hogo) ang taong umutang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(5)Kapag pumanaw ang taong umutang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marR="0" lvl="0" indent="-185738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(6) Kapag nagkaroon ng isang natural na sakuna, sunog o iba pang malubhang sakuna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(7) Iba pang </a:t>
                      </a:r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bagay na itinakda</a:t>
                      </a:r>
                      <a:r>
                        <a:rPr lang="tl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ng Gifu Prefectural Council of Social Welfare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3.Kapag naaangkop sa 1 sa mga sumusunod, maaaring ipasauli sa isang bayaran ang kabuuan o bahagi ng pautang.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Kapag ginamit ang pautang para sa ibang hindi nararapat na layunin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Kapag umutang sa pamamagitan ng kasinungalingan sa aplikasyon o iba pang maling paraan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Kapag sadyang nagpabaya sa pagbabayad ng pautang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4. Kapag hindi binayaran ang pautang hanggang sa deadline ng pagbabayad, kokolektahin ang overdue interest na 3.0% kada taon para sa overdue principal.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*Ang overdue interest para sa pautang hanggang sa katapusan ng Marso 2020 ay 5.0%.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endParaRPr lang="en-US" altLang="ja-JP" sz="1100" kern="100" dirty="0">
                        <a:effectLst/>
                        <a:latin typeface="+mn-lt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862986"/>
                  </a:ext>
                </a:extLst>
              </a:tr>
            </a:tbl>
          </a:graphicData>
        </a:graphic>
      </p:graphicFrame>
      <p:sp>
        <p:nvSpPr>
          <p:cNvPr id="15" name="Rectangle 1">
            <a:extLst>
              <a:ext uri="{FF2B5EF4-FFF2-40B4-BE49-F238E27FC236}">
                <a16:creationId xmlns:a16="http://schemas.microsoft.com/office/drawing/2014/main" id="{DAB3047D-276C-D77D-72E4-534AC08D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0" y="5728881"/>
            <a:ext cx="7181989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○ </a:t>
            </a:r>
            <a:r>
              <a:rPr lang="x-none" altLang="ja-JP" sz="1500" b="1" u="sng" dirty="0">
                <a:ea typeface="Meiryo UI" panose="020B0604030504040204" pitchFamily="50" charset="-128"/>
                <a:cs typeface="Arial" panose="020B0604020202020204" pitchFamily="34" charset="0"/>
              </a:rPr>
              <a:t>Account para sa Bank Transfer </a:t>
            </a:r>
            <a:endParaRPr kumimoji="0" lang="ja-JP" altLang="ja-JP" sz="15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513518D5-06AF-8639-3299-67E9BE1442C3}"/>
              </a:ext>
            </a:extLst>
          </p:cNvPr>
          <p:cNvSpPr txBox="1">
            <a:spLocks/>
          </p:cNvSpPr>
          <p:nvPr/>
        </p:nvSpPr>
        <p:spPr>
          <a:xfrm>
            <a:off x="359795" y="409751"/>
            <a:ext cx="7199880" cy="632525"/>
          </a:xfrm>
          <a:prstGeom prst="rect">
            <a:avLst/>
          </a:prstGeom>
          <a:solidFill>
            <a:srgbClr val="3A1D00"/>
          </a:solidFill>
        </p:spPr>
        <p:txBody>
          <a:bodyPr vert="horz" lIns="56698" tIns="28349" rIns="56698" bIns="28349" rtlCol="0" anchor="ctr" anchorCtr="1">
            <a:norm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Mga </a:t>
            </a:r>
            <a:r>
              <a:rPr lang="en-US" altLang="ja-JP" sz="1400" b="1" dirty="0" err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paalala</a:t>
            </a:r>
            <a:r>
              <a:rPr lang="en-US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para </a:t>
            </a:r>
            <a:r>
              <a:rPr lang="en-US" altLang="ja-JP" sz="1400" b="1" dirty="0" err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sa</a:t>
            </a:r>
            <a:r>
              <a:rPr lang="en-US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delinquent reimbursement </a:t>
            </a:r>
            <a:r>
              <a:rPr lang="tl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sa Espesyal na Pautang ng Pang-Emergency na Maliit na Pondo atbp.</a:t>
            </a:r>
            <a:endParaRPr lang="en-US" altLang="ja-JP" sz="14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4" name="表 20">
            <a:extLst>
              <a:ext uri="{FF2B5EF4-FFF2-40B4-BE49-F238E27FC236}">
                <a16:creationId xmlns:a16="http://schemas.microsoft.com/office/drawing/2014/main" id="{4B9A3424-41B1-1087-107F-F89ED72D0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785644"/>
              </p:ext>
            </p:extLst>
          </p:nvPr>
        </p:nvGraphicFramePr>
        <p:xfrm>
          <a:off x="390320" y="1036268"/>
          <a:ext cx="6980889" cy="2852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980889">
                  <a:extLst>
                    <a:ext uri="{9D8B030D-6E8A-4147-A177-3AD203B41FA5}">
                      <a16:colId xmlns:a16="http://schemas.microsoft.com/office/drawing/2014/main" val="3407476100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l" rtl="0"/>
                      <a:r>
                        <a:rPr lang="tl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Nakasulat sa ibaba ang balanseng babayaran ukol sa pautang na paksa nito</a:t>
                      </a:r>
                      <a:endParaRPr kumimoji="1" lang="en-US" altLang="ja-JP" sz="1500" b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56698" marR="56698" marT="28349" marB="2834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359304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C17BED96-3F62-415B-DD60-1C9157F59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008" y="1280682"/>
            <a:ext cx="718198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○</a:t>
            </a:r>
            <a:r>
              <a:rPr lang="es-mx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Katayua</a:t>
            </a:r>
            <a:r>
              <a:rPr lang="x-none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n ng </a:t>
            </a:r>
            <a:r>
              <a:rPr lang="en-US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utang at halagang babayaran</a:t>
            </a:r>
            <a:r>
              <a:rPr lang="x-none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 (</a:t>
            </a:r>
            <a:r>
              <a:rPr lang="tl" altLang="ja-JP" sz="1200" b="1" u="sng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Balanseng babayaran</a:t>
            </a:r>
            <a:r>
              <a:rPr lang="x-none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)</a:t>
            </a:r>
            <a:endParaRPr kumimoji="0" lang="ja-JP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EDFB77E-3772-08CB-845E-BD18B6549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0" y="5404068"/>
            <a:ext cx="725983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l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Ito ay impormasyon sa Mayo 15, 202</a:t>
            </a:r>
            <a:r>
              <a:rPr lang="en-US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6</a:t>
            </a:r>
            <a:r>
              <a:rPr lang="tl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 </a:t>
            </a:r>
          </a:p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l" sz="105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Maaaring may bahaging hindi naipapakita sa mga datos ng pagbabayad.</a:t>
            </a:r>
            <a:endParaRPr kumimoji="0" lang="ja-JP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6168CB2B-BB5E-D13E-0167-9730F041C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0333" y="460828"/>
            <a:ext cx="72598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l" sz="16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Tungkol sa </a:t>
            </a:r>
            <a:r>
              <a:rPr lang="x-none" altLang="ja-JP" sz="16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reimbursement</a:t>
            </a:r>
            <a:endParaRPr kumimoji="0" lang="ja-JP" altLang="en-US" sz="16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1EA6F37-0432-EAF5-7178-E45589D70CA3}"/>
              </a:ext>
            </a:extLst>
          </p:cNvPr>
          <p:cNvSpPr txBox="1"/>
          <p:nvPr/>
        </p:nvSpPr>
        <p:spPr>
          <a:xfrm>
            <a:off x="7938867" y="926226"/>
            <a:ext cx="6491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tl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Ipababayad ang pautang sa pamamagitan ng account transfer (pag-withdraw mula sa nakarehistrong account)</a:t>
            </a:r>
          </a:p>
          <a:p>
            <a:pPr algn="just" rtl="0"/>
            <a:r>
              <a:rPr lang="tl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Mangyaring kumpirmahin ang balanse sa account upang hindi magkulang ang balanse sa araw ng pag-transfer</a:t>
            </a:r>
          </a:p>
        </p:txBody>
      </p:sp>
      <p:graphicFrame>
        <p:nvGraphicFramePr>
          <p:cNvPr id="25" name="表 24">
            <a:extLst>
              <a:ext uri="{FF2B5EF4-FFF2-40B4-BE49-F238E27FC236}">
                <a16:creationId xmlns:a16="http://schemas.microsoft.com/office/drawing/2014/main" id="{22D59287-C385-B341-16B7-5508C7475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560251"/>
              </p:ext>
            </p:extLst>
          </p:nvPr>
        </p:nvGraphicFramePr>
        <p:xfrm>
          <a:off x="8029898" y="1865096"/>
          <a:ext cx="6400801" cy="36028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25121">
                  <a:extLst>
                    <a:ext uri="{9D8B030D-6E8A-4147-A177-3AD203B41FA5}">
                      <a16:colId xmlns:a16="http://schemas.microsoft.com/office/drawing/2014/main" val="2248893319"/>
                    </a:ext>
                  </a:extLst>
                </a:gridCol>
                <a:gridCol w="1145984">
                  <a:extLst>
                    <a:ext uri="{9D8B030D-6E8A-4147-A177-3AD203B41FA5}">
                      <a16:colId xmlns:a16="http://schemas.microsoft.com/office/drawing/2014/main" val="905292467"/>
                    </a:ext>
                  </a:extLst>
                </a:gridCol>
                <a:gridCol w="3029696">
                  <a:extLst>
                    <a:ext uri="{9D8B030D-6E8A-4147-A177-3AD203B41FA5}">
                      <a16:colId xmlns:a16="http://schemas.microsoft.com/office/drawing/2014/main" val="727047189"/>
                    </a:ext>
                  </a:extLst>
                </a:gridCol>
              </a:tblGrid>
              <a:tr h="571817">
                <a:tc>
                  <a:txBody>
                    <a:bodyPr/>
                    <a:lstStyle/>
                    <a:p>
                      <a:pPr algn="ctr" rtl="0"/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Pinansyal na institusyon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Araw ng pag-transfer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Handling fee (pasanin ng taong umutang)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 rtl="0"/>
                      <a:r>
                        <a:rPr lang="tl" sz="10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*Idadagdag ito sa halagang babayaran buwan-buwan.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013971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The Juroku Bank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755259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 Kyoritsu Bank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637359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Gifu Shinkin Bank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167408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Ogakiseino Shinkin Bank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68445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Seki Shinkin Bank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002800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Hachiman Shinkin Bank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14785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Tono Shinkin Bank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315347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Takayama Shinkin Bank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997139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Japan Post Bank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910907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Pinansyal na institusyon liban sa nakasulat sa itaas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Ika-23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b="0" u="sng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165 yen</a:t>
                      </a:r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sa bawat transaksyon</a:t>
                      </a:r>
                      <a:endParaRPr lang="en-US" altLang="ja-JP" sz="1100" b="0" u="sng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61620"/>
                  </a:ext>
                </a:extLst>
              </a:tr>
            </a:tbl>
          </a:graphicData>
        </a:graphic>
      </p:graphicFrame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AFD13A2-19EF-78F2-08AC-D32927A4934D}"/>
              </a:ext>
            </a:extLst>
          </p:cNvPr>
          <p:cNvSpPr txBox="1"/>
          <p:nvPr/>
        </p:nvSpPr>
        <p:spPr>
          <a:xfrm>
            <a:off x="7907766" y="5907173"/>
            <a:ext cx="6764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tl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* Kung araw na sarado ang pinansyal na institusyon, gagawin ang transfer sa susunod na business day.</a:t>
            </a:r>
            <a:endParaRPr lang="ja-JP" altLang="ja-JP" sz="1100" kern="100" dirty="0">
              <a:effectLst/>
              <a:latin typeface="Arial" panose="020B0604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2984514-73A5-E1DF-DBD4-B8FDD477368F}"/>
              </a:ext>
            </a:extLst>
          </p:cNvPr>
          <p:cNvSpPr/>
          <p:nvPr/>
        </p:nvSpPr>
        <p:spPr>
          <a:xfrm>
            <a:off x="302008" y="8892886"/>
            <a:ext cx="6947535" cy="1547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just">
              <a:buNone/>
            </a:pPr>
            <a:r>
              <a:rPr lang="ja-JP" sz="1750" b="1" kern="1200">
                <a:solidFill>
                  <a:srgbClr val="FF0000"/>
                </a:solidFill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endParaRPr lang="ja-JP" sz="105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4BE3D30-40BF-57AB-770E-D26DF84D9A39}"/>
              </a:ext>
            </a:extLst>
          </p:cNvPr>
          <p:cNvSpPr/>
          <p:nvPr/>
        </p:nvSpPr>
        <p:spPr>
          <a:xfrm>
            <a:off x="427884" y="9893319"/>
            <a:ext cx="6805497" cy="3727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ts val="2200"/>
              </a:lnSpc>
              <a:buNone/>
            </a:pP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Para </a:t>
            </a:r>
            <a:r>
              <a:rPr lang="en-US" altLang="ja-JP" sz="14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sa</a:t>
            </a: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mga</a:t>
            </a: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pamamaraan</a:t>
            </a: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, </a:t>
            </a:r>
            <a:r>
              <a:rPr lang="en-US" altLang="ja-JP" sz="14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mangyaring</a:t>
            </a: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tawagan</a:t>
            </a: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ang call center </a:t>
            </a:r>
            <a:r>
              <a:rPr lang="en-US" altLang="ja-JP" sz="14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sa</a:t>
            </a: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b="1" dirty="0">
                <a:solidFill>
                  <a:srgbClr val="000000"/>
                </a:solidFill>
                <a:highlight>
                  <a:srgbClr val="FFFF00"/>
                </a:highlight>
                <a:ea typeface="Meiryo UI" panose="020B0604030504040204" pitchFamily="50" charset="-128"/>
                <a:cs typeface="Times New Roman" panose="02020603050405020304" pitchFamily="18" charset="0"/>
              </a:rPr>
              <a:t>058-201-2100</a:t>
            </a:r>
          </a:p>
          <a:p>
            <a:pPr algn="ctr">
              <a:lnSpc>
                <a:spcPts val="2200"/>
              </a:lnSpc>
              <a:buNone/>
            </a:pP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(</a:t>
            </a:r>
            <a:r>
              <a:rPr lang="en-US" altLang="ja-JP" sz="14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mga</a:t>
            </a: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4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araw</a:t>
            </a: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ng </a:t>
            </a:r>
            <a:r>
              <a:rPr lang="en-US" altLang="ja-JP" sz="14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trabaho</a:t>
            </a:r>
            <a:r>
              <a:rPr lang="en-US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9:00–17:00)</a:t>
            </a:r>
          </a:p>
          <a:p>
            <a:pPr algn="ctr">
              <a:lnSpc>
                <a:spcPts val="2200"/>
              </a:lnSpc>
              <a:buNone/>
            </a:pPr>
            <a:r>
              <a:rPr lang="sv-SE" altLang="ja-JP" sz="14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Para sa pagbabayad, tumawag sa 058-201-1547 (mga araw ng trabaho 9:00–17:00)</a:t>
            </a:r>
            <a:endParaRPr lang="en-US" altLang="ja-JP" sz="1400" b="1" dirty="0">
              <a:solidFill>
                <a:srgbClr val="000000"/>
              </a:solidFill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2200"/>
              </a:lnSpc>
              <a:buNone/>
            </a:pPr>
            <a:endParaRPr lang="ja-JP" sz="105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5F55DEE-2249-6E51-87AD-B38B01E563E0}"/>
              </a:ext>
            </a:extLst>
          </p:cNvPr>
          <p:cNvSpPr/>
          <p:nvPr/>
        </p:nvSpPr>
        <p:spPr>
          <a:xfrm>
            <a:off x="444046" y="8908525"/>
            <a:ext cx="6805497" cy="642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ts val="2000"/>
              </a:lnSpc>
              <a:buNone/>
            </a:pP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Kung gusto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mong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baguhin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ang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iyong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numero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ng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telepono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o address, o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magparehistro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ng account,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gagabayan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ka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namin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sa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proseso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.</a:t>
            </a:r>
            <a:endParaRPr lang="ja-JP" sz="100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0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1">
            <a:extLst>
              <a:ext uri="{FF2B5EF4-FFF2-40B4-BE49-F238E27FC236}">
                <a16:creationId xmlns:a16="http://schemas.microsoft.com/office/drawing/2014/main" id="{5BC35B4B-0192-46EA-99CB-91512E114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705" y="437664"/>
            <a:ext cx="7038083" cy="617128"/>
          </a:xfrm>
          <a:solidFill>
            <a:srgbClr val="3A1D00"/>
          </a:solidFill>
        </p:spPr>
        <p:txBody>
          <a:bodyPr rtlCol="0" anchor="ctr" anchorCtr="1">
            <a:normAutofit/>
          </a:bodyPr>
          <a:lstStyle/>
          <a:p>
            <a:pPr rtl="0"/>
            <a:r>
              <a:rPr lang="tl" sz="105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Mga special loan tulad ng emergency small amount funds dahil sa epekto ng COVID-19</a:t>
            </a:r>
            <a:br>
              <a:rPr lang="en-US" altLang="ja-JP" sz="11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Tungkol sa Espesyal na Pautang na nasasakop sa Exemption sa Pagbabayad</a:t>
            </a:r>
            <a:endParaRPr kumimoji="1" lang="ja-JP" altLang="en-US" sz="16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DC7BAA9-9DD0-4396-89CB-6A9C3066FD4D}"/>
              </a:ext>
            </a:extLst>
          </p:cNvPr>
          <p:cNvSpPr txBox="1"/>
          <p:nvPr/>
        </p:nvSpPr>
        <p:spPr>
          <a:xfrm>
            <a:off x="322715" y="2659103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tl" sz="1050" b="1">
                <a:latin typeface="Arial" panose="020B0604020202020204" pitchFamily="34" charset="0"/>
                <a:ea typeface="ＭＳ ゴシック" panose="020B0609070205080204" pitchFamily="49" charset="-128"/>
              </a:rPr>
              <a:t>●Flowchart para kumpirmahin kung naaangkop sa exemption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FC746170-01D5-420E-96C4-79D455ED3FDA}"/>
              </a:ext>
            </a:extLst>
          </p:cNvPr>
          <p:cNvSpPr/>
          <p:nvPr/>
        </p:nvSpPr>
        <p:spPr>
          <a:xfrm>
            <a:off x="341644" y="2962928"/>
            <a:ext cx="6810946" cy="482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Ang Nanghihiram (ang taong humiram ng pera)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ba ay </a:t>
            </a:r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non-taxable sa parehong “per capita rate at per income rate” ng municipal tax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para sa </a:t>
            </a:r>
            <a:r>
              <a:rPr lang="tl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fiscal year 202</a:t>
            </a:r>
            <a:r>
              <a:rPr lang="en-US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  <a:endParaRPr lang="en-US" altLang="ja-JP" sz="1050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7EF3EEC-C40E-4B74-BF0C-94A0AE5E1420}"/>
              </a:ext>
            </a:extLst>
          </p:cNvPr>
          <p:cNvSpPr/>
          <p:nvPr/>
        </p:nvSpPr>
        <p:spPr>
          <a:xfrm>
            <a:off x="1693917" y="4562972"/>
            <a:ext cx="4534103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Tungkol sa kasalukuyang pinuno ng sambahayan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pareho ba o magkaiba</a:t>
            </a:r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ang sambahayan noong nanghiram ng pera?</a:t>
            </a:r>
          </a:p>
        </p:txBody>
      </p:sp>
      <p:sp>
        <p:nvSpPr>
          <p:cNvPr id="47" name="矢印: 下 46">
            <a:extLst>
              <a:ext uri="{FF2B5EF4-FFF2-40B4-BE49-F238E27FC236}">
                <a16:creationId xmlns:a16="http://schemas.microsoft.com/office/drawing/2014/main" id="{80454A39-34FE-41BC-95D3-A06E92271A51}"/>
              </a:ext>
            </a:extLst>
          </p:cNvPr>
          <p:cNvSpPr/>
          <p:nvPr/>
        </p:nvSpPr>
        <p:spPr>
          <a:xfrm>
            <a:off x="2947932" y="4240459"/>
            <a:ext cx="1685109" cy="332210"/>
          </a:xfrm>
          <a:prstGeom prst="downArrow">
            <a:avLst>
              <a:gd name="adj1" fmla="val 56616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00">
                <a:latin typeface="Arial" panose="020B0604020202020204" pitchFamily="34" charset="0"/>
                <a:ea typeface="ＭＳ ゴシック" panose="020B0609070205080204" pitchFamily="49" charset="-128"/>
              </a:rPr>
              <a:t>Hindi ang Nanghiram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631ECC6B-0653-47CE-A64D-D5A26E828DA5}"/>
              </a:ext>
            </a:extLst>
          </p:cNvPr>
          <p:cNvSpPr/>
          <p:nvPr/>
        </p:nvSpPr>
        <p:spPr>
          <a:xfrm>
            <a:off x="454071" y="3891702"/>
            <a:ext cx="5773949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Sino ang</a:t>
            </a:r>
            <a:r>
              <a:rPr lang="tl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kasalukuyang pinuno ng sambahayan?</a:t>
            </a:r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3DEC323E-DBCE-47EB-BA9D-7DBFE43976C7}"/>
              </a:ext>
            </a:extLst>
          </p:cNvPr>
          <p:cNvSpPr/>
          <p:nvPr/>
        </p:nvSpPr>
        <p:spPr>
          <a:xfrm>
            <a:off x="1904439" y="3445570"/>
            <a:ext cx="1405405" cy="444267"/>
          </a:xfrm>
          <a:prstGeom prst="downArrow">
            <a:avLst>
              <a:gd name="adj1" fmla="val 65460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Non-taxable</a:t>
            </a:r>
          </a:p>
        </p:txBody>
      </p:sp>
      <p:sp>
        <p:nvSpPr>
          <p:cNvPr id="51" name="矢印: 下 50">
            <a:extLst>
              <a:ext uri="{FF2B5EF4-FFF2-40B4-BE49-F238E27FC236}">
                <a16:creationId xmlns:a16="http://schemas.microsoft.com/office/drawing/2014/main" id="{0FBC6464-B1F5-477C-A0B0-AB4FDCBFF400}"/>
              </a:ext>
            </a:extLst>
          </p:cNvPr>
          <p:cNvSpPr/>
          <p:nvPr/>
        </p:nvSpPr>
        <p:spPr>
          <a:xfrm>
            <a:off x="4008623" y="4914845"/>
            <a:ext cx="956201" cy="270762"/>
          </a:xfrm>
          <a:prstGeom prst="downArrow">
            <a:avLst>
              <a:gd name="adj1" fmla="val 72724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50">
                <a:latin typeface="Arial" panose="020B0604020202020204" pitchFamily="34" charset="0"/>
                <a:ea typeface="ＭＳ ゴシック" panose="020B0609070205080204" pitchFamily="49" charset="-128"/>
              </a:rPr>
              <a:t>Pareho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BC0EF637-2A56-49B0-A44F-56E379D4420B}"/>
              </a:ext>
            </a:extLst>
          </p:cNvPr>
          <p:cNvSpPr/>
          <p:nvPr/>
        </p:nvSpPr>
        <p:spPr>
          <a:xfrm>
            <a:off x="4531578" y="6108774"/>
            <a:ext cx="2747570" cy="12981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Hindi nasasakop sa exemption</a:t>
            </a:r>
            <a:endParaRPr lang="en-US" altLang="ja-JP" sz="1600" b="1" u="sng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algn="ctr" rtl="0"/>
            <a:endParaRPr lang="en-US" altLang="ja-JP" sz="6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88C5F1C-8237-45B7-BB18-EA3FB3680270}"/>
              </a:ext>
            </a:extLst>
          </p:cNvPr>
          <p:cNvSpPr/>
          <p:nvPr/>
        </p:nvSpPr>
        <p:spPr>
          <a:xfrm>
            <a:off x="322715" y="6098836"/>
            <a:ext cx="4153457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rtl="0"/>
            <a:r>
              <a:rPr lang="tl" sz="1400" b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89413240-EFF4-48FF-AFD5-7C1B58AC8578}"/>
              </a:ext>
            </a:extLst>
          </p:cNvPr>
          <p:cNvSpPr/>
          <p:nvPr/>
        </p:nvSpPr>
        <p:spPr>
          <a:xfrm>
            <a:off x="278731" y="6717005"/>
            <a:ext cx="4252847" cy="615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Para sa proseso,</a:t>
            </a:r>
            <a:r>
              <a:rPr lang="tl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tumawag sa </a:t>
            </a:r>
            <a:r>
              <a:rPr lang="tl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call center </a:t>
            </a:r>
            <a:r>
              <a:rPr lang="tl" sz="11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</a:p>
          <a:p>
            <a:pPr algn="ctr" rtl="0"/>
            <a:endParaRPr lang="en-US" altLang="ja-JP" sz="11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563C22E1-D7B2-4B56-BD1A-9604FA2F6E9A}"/>
              </a:ext>
            </a:extLst>
          </p:cNvPr>
          <p:cNvSpPr/>
          <p:nvPr/>
        </p:nvSpPr>
        <p:spPr>
          <a:xfrm>
            <a:off x="570029" y="6392426"/>
            <a:ext cx="3658827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Gagabayan ka namin sa proseso.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1F267061-A073-4181-9FC6-F7B3EF95AAFC}"/>
              </a:ext>
            </a:extLst>
          </p:cNvPr>
          <p:cNvSpPr/>
          <p:nvPr/>
        </p:nvSpPr>
        <p:spPr>
          <a:xfrm>
            <a:off x="2681365" y="5185607"/>
            <a:ext cx="3546655" cy="494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Ang kasalukuyang pinuno ng sambahayan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ba ay </a:t>
            </a:r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non-taxable sa parehong “per capita rate at per income rate” ng municipal tax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tl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para sa fiscal year 202</a:t>
            </a:r>
            <a:r>
              <a:rPr lang="en-US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</a:p>
        </p:txBody>
      </p:sp>
      <p:sp>
        <p:nvSpPr>
          <p:cNvPr id="63" name="矢印: 下 62">
            <a:extLst>
              <a:ext uri="{FF2B5EF4-FFF2-40B4-BE49-F238E27FC236}">
                <a16:creationId xmlns:a16="http://schemas.microsoft.com/office/drawing/2014/main" id="{BA5AAE1D-3A52-4957-8812-C6A1B1D7CF9A}"/>
              </a:ext>
            </a:extLst>
          </p:cNvPr>
          <p:cNvSpPr/>
          <p:nvPr/>
        </p:nvSpPr>
        <p:spPr>
          <a:xfrm>
            <a:off x="454071" y="4241403"/>
            <a:ext cx="1150573" cy="1856951"/>
          </a:xfrm>
          <a:prstGeom prst="downArrow">
            <a:avLst>
              <a:gd name="adj1" fmla="val 56751"/>
              <a:gd name="adj2" fmla="val 1706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rtl="0"/>
            <a:r>
              <a:rPr lang="tl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Ang mismong nanghiram</a:t>
            </a:r>
          </a:p>
        </p:txBody>
      </p:sp>
      <p:sp>
        <p:nvSpPr>
          <p:cNvPr id="64" name="矢印: 下 63">
            <a:extLst>
              <a:ext uri="{FF2B5EF4-FFF2-40B4-BE49-F238E27FC236}">
                <a16:creationId xmlns:a16="http://schemas.microsoft.com/office/drawing/2014/main" id="{6F159D39-7B63-4CB9-AAA8-2C4A56D483DE}"/>
              </a:ext>
            </a:extLst>
          </p:cNvPr>
          <p:cNvSpPr/>
          <p:nvPr/>
        </p:nvSpPr>
        <p:spPr>
          <a:xfrm>
            <a:off x="1697593" y="4921089"/>
            <a:ext cx="832409" cy="1176783"/>
          </a:xfrm>
          <a:prstGeom prst="downArrow">
            <a:avLst>
              <a:gd name="adj1" fmla="val 50000"/>
              <a:gd name="adj2" fmla="val 208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rtl="0"/>
            <a:r>
              <a:rPr lang="tl" sz="1000">
                <a:latin typeface="Arial" panose="020B0604020202020204" pitchFamily="34" charset="0"/>
                <a:ea typeface="ＭＳ ゴシック" panose="020B0609070205080204" pitchFamily="49" charset="-128"/>
              </a:rPr>
              <a:t>Magkaiba</a:t>
            </a:r>
          </a:p>
        </p:txBody>
      </p:sp>
      <p:sp>
        <p:nvSpPr>
          <p:cNvPr id="65" name="矢印: 下 64">
            <a:extLst>
              <a:ext uri="{FF2B5EF4-FFF2-40B4-BE49-F238E27FC236}">
                <a16:creationId xmlns:a16="http://schemas.microsoft.com/office/drawing/2014/main" id="{9DC78207-1625-4513-BF95-6DF9B49C735F}"/>
              </a:ext>
            </a:extLst>
          </p:cNvPr>
          <p:cNvSpPr/>
          <p:nvPr/>
        </p:nvSpPr>
        <p:spPr>
          <a:xfrm>
            <a:off x="3035755" y="5687303"/>
            <a:ext cx="1220742" cy="40325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00">
                <a:latin typeface="Arial" panose="020B0604020202020204" pitchFamily="34" charset="0"/>
                <a:ea typeface="ＭＳ ゴシック" panose="020B0609070205080204" pitchFamily="49" charset="-128"/>
              </a:rPr>
              <a:t>Non-taxable</a:t>
            </a:r>
          </a:p>
        </p:txBody>
      </p:sp>
      <p:sp>
        <p:nvSpPr>
          <p:cNvPr id="66" name="矢印: 下 65">
            <a:extLst>
              <a:ext uri="{FF2B5EF4-FFF2-40B4-BE49-F238E27FC236}">
                <a16:creationId xmlns:a16="http://schemas.microsoft.com/office/drawing/2014/main" id="{8156BC0A-711D-46E3-969D-BB97EE0DD187}"/>
              </a:ext>
            </a:extLst>
          </p:cNvPr>
          <p:cNvSpPr/>
          <p:nvPr/>
        </p:nvSpPr>
        <p:spPr>
          <a:xfrm>
            <a:off x="4911103" y="5689369"/>
            <a:ext cx="1102275" cy="408503"/>
          </a:xfrm>
          <a:prstGeom prst="downArrow">
            <a:avLst>
              <a:gd name="adj1" fmla="val 64784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Taxable</a:t>
            </a:r>
          </a:p>
        </p:txBody>
      </p:sp>
      <p:sp>
        <p:nvSpPr>
          <p:cNvPr id="67" name="矢印: 下 66">
            <a:extLst>
              <a:ext uri="{FF2B5EF4-FFF2-40B4-BE49-F238E27FC236}">
                <a16:creationId xmlns:a16="http://schemas.microsoft.com/office/drawing/2014/main" id="{449FB9D3-3F9B-4703-AE48-D7E7163C4042}"/>
              </a:ext>
            </a:extLst>
          </p:cNvPr>
          <p:cNvSpPr/>
          <p:nvPr/>
        </p:nvSpPr>
        <p:spPr>
          <a:xfrm>
            <a:off x="6191924" y="3446776"/>
            <a:ext cx="975952" cy="2668815"/>
          </a:xfrm>
          <a:prstGeom prst="downArrow">
            <a:avLst>
              <a:gd name="adj1" fmla="val 50000"/>
              <a:gd name="adj2" fmla="val 198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rtl="0"/>
            <a:r>
              <a:rPr lang="tl" sz="1000">
                <a:latin typeface="Arial" panose="020B0604020202020204" pitchFamily="34" charset="0"/>
                <a:ea typeface="ＭＳ ゴシック" panose="020B0609070205080204" pitchFamily="49" charset="-128"/>
              </a:rPr>
              <a:t>Taxable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277E5B5-6474-885E-FD2C-29C6514BF5E2}"/>
              </a:ext>
            </a:extLst>
          </p:cNvPr>
          <p:cNvSpPr txBox="1">
            <a:spLocks/>
          </p:cNvSpPr>
          <p:nvPr/>
        </p:nvSpPr>
        <p:spPr>
          <a:xfrm>
            <a:off x="7840204" y="479740"/>
            <a:ext cx="7038083" cy="602031"/>
          </a:xfrm>
          <a:prstGeom prst="rect">
            <a:avLst/>
          </a:prstGeom>
          <a:solidFill>
            <a:srgbClr val="3A1D00"/>
          </a:solidFill>
        </p:spPr>
        <p:txBody>
          <a:bodyPr vert="horz" lIns="91440" tIns="45720" rIns="91440" bIns="45720" rtlCol="0" anchor="ctr" anchorCtr="1">
            <a:normAutofit/>
          </a:bodyPr>
          <a:lstStyle>
            <a:lvl1pPr algn="ctr" defTabSz="14255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935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tl" sz="105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Mga special loan tulad ng emergency small amount funds dahil sa epekto ng COVID-19</a:t>
            </a:r>
            <a:br>
              <a:rPr lang="en-US" altLang="ja-JP" sz="105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Tungkol sa Espesyal na Pautang na nasasakop sa Exemption sa Pagbabayad</a:t>
            </a:r>
            <a:endParaRPr lang="tl" sz="14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946118-A3E8-CC07-AB28-6917C5B047CF}"/>
              </a:ext>
            </a:extLst>
          </p:cNvPr>
          <p:cNvSpPr txBox="1"/>
          <p:nvPr/>
        </p:nvSpPr>
        <p:spPr>
          <a:xfrm>
            <a:off x="7840204" y="1199582"/>
            <a:ext cx="715763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Tungkol sa special loan tulad ng emergency small amount funds dahil sa epekto ng COVID-19 na pinahihiram ng samahang ito, kung naaangkop ang taong umutang sa nakasulat sa ibaba, </a:t>
            </a:r>
            <a:r>
              <a:rPr lang="tl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ma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-</a:t>
            </a:r>
            <a:r>
              <a:rPr lang="tl" sz="12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eexempt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siya </a:t>
            </a:r>
            <a:r>
              <a:rPr lang="tl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sa pagbabayad ng pautang (pagsasauli ng hiniram na pera) sa pamamagitan ng pagtanggap ng notipikasyon sa pagpasya ng exemption mula sa samahang ito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tl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pagkatapos ng aplikasyon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  <a:endParaRPr lang="en-US" altLang="ja-JP" sz="1200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239D02-02AF-C148-5B13-CB04D85C1F7B}"/>
              </a:ext>
            </a:extLst>
          </p:cNvPr>
          <p:cNvSpPr txBox="1"/>
          <p:nvPr/>
        </p:nvSpPr>
        <p:spPr>
          <a:xfrm>
            <a:off x="7933443" y="2206457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tl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●Flowchart para kumpirmahin kung naaangkop sa exemption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261A36-9E7B-B603-CBC2-5F6519974A02}"/>
              </a:ext>
            </a:extLst>
          </p:cNvPr>
          <p:cNvSpPr txBox="1"/>
          <p:nvPr/>
        </p:nvSpPr>
        <p:spPr>
          <a:xfrm>
            <a:off x="341644" y="7678002"/>
            <a:ext cx="71407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6525" indent="-136525" rtl="0"/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●Mangyaring kumuha ng sumusunod na dokumento sa tanggapan ng munisipalidad, atbp. at kumpirmahin kung non-taxable sa per capita rate o income rate din ang municipal tax.</a:t>
            </a:r>
            <a:endParaRPr lang="ja-JP" altLang="en-US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A895BB-E45C-C0AD-6AAF-FC240210B1DC}"/>
              </a:ext>
            </a:extLst>
          </p:cNvPr>
          <p:cNvSpPr txBox="1"/>
          <p:nvPr/>
        </p:nvSpPr>
        <p:spPr>
          <a:xfrm>
            <a:off x="494653" y="8379944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tl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r>
              <a:rPr lang="tl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Tax exemption certificate para sa fiscal year 202</a:t>
            </a:r>
            <a:r>
              <a:rPr lang="en-US" altLang="ja-JP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5</a:t>
            </a:r>
            <a:r>
              <a:rPr lang="tl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tl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na maaaring iisyu sa bandang Hunyo 202</a:t>
            </a:r>
            <a:r>
              <a:rPr lang="en-US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endParaRPr lang="tl" sz="105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2803D6-E5F4-B721-846B-784FD56BCEDB}"/>
              </a:ext>
            </a:extLst>
          </p:cNvPr>
          <p:cNvSpPr/>
          <p:nvPr/>
        </p:nvSpPr>
        <p:spPr>
          <a:xfrm>
            <a:off x="497554" y="8342448"/>
            <a:ext cx="6165795" cy="361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 sz="140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2A93B53-5D5A-E04F-C009-2E84DB79C5B9}"/>
              </a:ext>
            </a:extLst>
          </p:cNvPr>
          <p:cNvSpPr txBox="1"/>
          <p:nvPr/>
        </p:nvSpPr>
        <p:spPr>
          <a:xfrm>
            <a:off x="283383" y="8812173"/>
            <a:ext cx="714072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6525" indent="-136525" rtl="0"/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tl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Kung hindi ka naghain ng final income tax return o nagsaayos ng buwis sa katapusan ng taon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maaaring hindi maihain ang tax exemption certificate maliban kung maghain ka ng deklarasyon ng municipal tax.</a:t>
            </a:r>
          </a:p>
          <a:p>
            <a:pPr marL="136525" indent="-136525"/>
            <a:r>
              <a:rPr lang="tl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Tungkol sa paraan ng pag-uulat para sa residence tax, </a:t>
            </a:r>
            <a:r>
              <a:rPr lang="tl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mangyaring magtanong sa dibisyon ng pagbubuwis sa munisipalidad kung saan kayo nakatira</a:t>
            </a:r>
          </a:p>
          <a:p>
            <a:pPr marL="136800" rtl="0"/>
            <a:r>
              <a:rPr lang="tl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 (magkakaiba ang form ng pag-uulat ayon sa munisipalidad)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822A181-D572-4593-F974-D46EA6AEAF75}"/>
              </a:ext>
            </a:extLst>
          </p:cNvPr>
          <p:cNvSpPr txBox="1"/>
          <p:nvPr/>
        </p:nvSpPr>
        <p:spPr>
          <a:xfrm>
            <a:off x="7933443" y="9126000"/>
            <a:ext cx="6773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rtl="0"/>
            <a:r>
              <a:rPr lang="tl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*Paalala*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　　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rtl="0"/>
            <a:r>
              <a:rPr lang="tl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Hindi awtomatikong ma-eexempt. Kinakailangan ang aplikasyon. </a:t>
            </a:r>
            <a:endParaRPr lang="en-US" altLang="ja-JP" sz="11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361950" rtl="0"/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Mangyaring tumawag sa </a:t>
            </a:r>
            <a:r>
              <a:rPr lang="tl" sz="1200" b="1" u="sng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call center 058-201-2100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tungkol sa proseso para sa exemption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rtl="0"/>
            <a:r>
              <a:rPr lang="tl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●Hindi naaangkop sa exemption ang halagang binayad bago napagpasyahan ang exemption.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tl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　　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DC9743-A37F-14D6-E573-0702DDCB141E}"/>
              </a:ext>
            </a:extLst>
          </p:cNvPr>
          <p:cNvSpPr/>
          <p:nvPr/>
        </p:nvSpPr>
        <p:spPr>
          <a:xfrm>
            <a:off x="3195582" y="3474235"/>
            <a:ext cx="3208628" cy="427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80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*Mangyaring kumpirmahin sa iyong municipal office kung ikaw ay tax-exempt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4A3FE12-A0B2-3D92-2CBD-6B71B198B4D6}"/>
              </a:ext>
            </a:extLst>
          </p:cNvPr>
          <p:cNvSpPr txBox="1"/>
          <p:nvPr/>
        </p:nvSpPr>
        <p:spPr>
          <a:xfrm>
            <a:off x="241065" y="1119829"/>
            <a:ext cx="70469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Para sa </a:t>
            </a:r>
            <a:r>
              <a:rPr lang="tl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“Comprehensive Support Funds (unang beses)”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at </a:t>
            </a:r>
            <a:r>
              <a:rPr lang="tl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“Comprehensive Support Funds (extension),”</a:t>
            </a:r>
            <a:r>
              <a:rPr lang="tl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at </a:t>
            </a:r>
            <a:r>
              <a:rPr lang="tl" altLang="ja-JP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“Comprehensive Support Funds (muling pag-uutang)”</a:t>
            </a:r>
            <a:r>
              <a:rPr lang="tl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mga sambahayan, kung saan ang municipal tax para sa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fiscal year ng pagdesisyon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ay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taxable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ngunit ang municipal tax para sa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fiscal year 202</a:t>
            </a:r>
            <a:r>
              <a:rPr lang="en-US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ay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hindi taxable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ay magkakaroon ng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exemption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sa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bahagi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ng kanilang pagbabayad (pagbabalik ng perang inutang) sa pautang.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90488" indent="-90488" rtl="0"/>
            <a:r>
              <a:rPr lang="tl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 Tungkol sa emergency small amount funds, nag-iiba-iba ang petsa ng pagsisimula ng pagbabayad, kaya mangyaring makipag-ugnayan sa call center.</a:t>
            </a:r>
            <a:endParaRPr lang="en-US" altLang="ja-JP" sz="1100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tl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Mangyaring sundin ang flowchart sa ibaba upang makita kung aling proseso ang naaangkop sa iyo.</a:t>
            </a:r>
            <a:endParaRPr lang="en-US" altLang="ja-JP" sz="1100" b="1" dirty="0"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2F0C0A3C-DBCB-7680-D4DF-005F299DA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634959"/>
              </p:ext>
            </p:extLst>
          </p:nvPr>
        </p:nvGraphicFramePr>
        <p:xfrm>
          <a:off x="8033419" y="2569594"/>
          <a:ext cx="6807201" cy="4407144"/>
        </p:xfrm>
        <a:graphic>
          <a:graphicData uri="http://schemas.openxmlformats.org/drawingml/2006/table">
            <a:tbl>
              <a:tblPr/>
              <a:tblGrid>
                <a:gridCol w="55813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  <a:gridCol w="6249070">
                  <a:extLst>
                    <a:ext uri="{9D8B030D-6E8A-4147-A177-3AD203B41FA5}">
                      <a16:colId xmlns:a16="http://schemas.microsoft.com/office/drawing/2014/main" val="2254283237"/>
                    </a:ext>
                  </a:extLst>
                </a:gridCol>
              </a:tblGrid>
              <a:tr h="1488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l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Tumatanggap ng public assistance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  <a:tr h="1457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l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Naisyuhan ng Mental Health Welfare Certificate (Grade 1) o </a:t>
                      </a:r>
                    </a:p>
                    <a:p>
                      <a:pPr algn="ctr" rtl="0" fontAlgn="ctr"/>
                      <a:r>
                        <a:rPr lang="tl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Physical Disability Certificate (Grade 1 o 2) o </a:t>
                      </a:r>
                    </a:p>
                    <a:p>
                      <a:pPr algn="ctr" rtl="0" fontAlgn="ctr"/>
                      <a:r>
                        <a:rPr lang="tl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Rehabilitation Certificate (ryoiku techo) (A1 o A2)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971008"/>
                  </a:ext>
                </a:extLst>
              </a:tr>
              <a:tr h="1461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Kapag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,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loob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dalawang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magkasunod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na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taon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pagkatapos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huling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araw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pagbabayad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, ang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nanghihiram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at ang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pinuno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sambahayan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ay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hindi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sakop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buwis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bawat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tao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at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kita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residente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980633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551B0471-28BB-677A-E464-A267F48F8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032303"/>
              </p:ext>
            </p:extLst>
          </p:nvPr>
        </p:nvGraphicFramePr>
        <p:xfrm>
          <a:off x="8044549" y="7535351"/>
          <a:ext cx="6807201" cy="1461665"/>
        </p:xfrm>
        <a:graphic>
          <a:graphicData uri="http://schemas.openxmlformats.org/drawingml/2006/table">
            <a:tbl>
              <a:tblPr/>
              <a:tblGrid>
                <a:gridCol w="680720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</a:tblGrid>
              <a:tr h="1461665"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003E60-ED60-3DEF-FAEA-AFAAD327CCA8}"/>
              </a:ext>
            </a:extLst>
          </p:cNvPr>
          <p:cNvSpPr/>
          <p:nvPr/>
        </p:nvSpPr>
        <p:spPr>
          <a:xfrm>
            <a:off x="10031276" y="7840733"/>
            <a:ext cx="2850512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l" altLang="ja-JP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Gagabayan ka namin sa proseso.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D8B782E-967A-D88D-AB21-DD1E130AA413}"/>
              </a:ext>
            </a:extLst>
          </p:cNvPr>
          <p:cNvSpPr/>
          <p:nvPr/>
        </p:nvSpPr>
        <p:spPr>
          <a:xfrm>
            <a:off x="8383781" y="8211842"/>
            <a:ext cx="6330407" cy="610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Para </a:t>
            </a:r>
            <a:r>
              <a:rPr lang="en-US" altLang="ja-JP" sz="1100" b="1" dirty="0" err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sa</a:t>
            </a:r>
            <a:r>
              <a:rPr lang="en-US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altLang="ja-JP" sz="1100" b="1" dirty="0" err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proseso</a:t>
            </a:r>
            <a:r>
              <a:rPr lang="en-US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tl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tumawag sa </a:t>
            </a:r>
            <a:r>
              <a:rPr lang="tl" altLang="ja-JP" sz="12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call center </a:t>
            </a:r>
            <a:r>
              <a:rPr lang="tl" altLang="ja-JP" sz="12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endParaRPr lang="en-US" altLang="ja-JP" sz="11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7C4DAA1-586F-DF91-725A-1E6FC24CCDD8}"/>
              </a:ext>
            </a:extLst>
          </p:cNvPr>
          <p:cNvSpPr/>
          <p:nvPr/>
        </p:nvSpPr>
        <p:spPr>
          <a:xfrm rot="5400000">
            <a:off x="11333857" y="6780288"/>
            <a:ext cx="523200" cy="9455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76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90C9C681F2CC6488EB7C732BFA6C887" ma:contentTypeVersion="16" ma:contentTypeDescription="新しいドキュメントを作成します。" ma:contentTypeScope="" ma:versionID="ee66dd577201f86f58629d775d5a20b7">
  <xsd:schema xmlns:xsd="http://www.w3.org/2001/XMLSchema" xmlns:xs="http://www.w3.org/2001/XMLSchema" xmlns:p="http://schemas.microsoft.com/office/2006/metadata/properties" xmlns:ns2="0507357f-655a-4aa5-bc75-492b617c71e9" xmlns:ns3="b21a9f8e-dd14-4281-bd0a-0c360daf026a" targetNamespace="http://schemas.microsoft.com/office/2006/metadata/properties" ma:root="true" ma:fieldsID="062d65a20fc2f6a14f5392c60397d7ad" ns2:_="" ns3:_="">
    <xsd:import namespace="0507357f-655a-4aa5-bc75-492b617c71e9"/>
    <xsd:import namespace="b21a9f8e-dd14-4281-bd0a-0c360daf026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7357f-655a-4aa5-bc75-492b617c71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9d91b9a-7423-4227-b5cc-b21a087a3b6b}" ma:internalName="TaxCatchAll" ma:showField="CatchAllData" ma:web="0507357f-655a-4aa5-bc75-492b617c7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a9f8e-dd14-4281-bd0a-0c360daf0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3cff1539-c530-4195-8693-4b3a65c940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3" nillable="true" ma:displayName="承認の状態" ma:internalName="_x627f__x8a8d__x306e__x72b6__x614b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07357f-655a-4aa5-bc75-492b617c71e9" xsi:nil="true"/>
    <lcf76f155ced4ddcb4097134ff3c332f xmlns="b21a9f8e-dd14-4281-bd0a-0c360daf026a">
      <Terms xmlns="http://schemas.microsoft.com/office/infopath/2007/PartnerControls"/>
    </lcf76f155ced4ddcb4097134ff3c332f>
    <_Flow_SignoffStatus xmlns="b21a9f8e-dd14-4281-bd0a-0c360daf026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DB7197-B0F7-4237-8173-E136106D5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7357f-655a-4aa5-bc75-492b617c71e9"/>
    <ds:schemaRef ds:uri="b21a9f8e-dd14-4281-bd0a-0c360daf0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8076AC-15F6-4B14-8A3D-BA1FA74BFABB}">
  <ds:schemaRefs>
    <ds:schemaRef ds:uri="http://purl.org/dc/terms/"/>
    <ds:schemaRef ds:uri="http://schemas.microsoft.com/office/2006/documentManagement/types"/>
    <ds:schemaRef ds:uri="http://purl.org/dc/dcmitype/"/>
    <ds:schemaRef ds:uri="9a5c0e5d-6411-4a4f-8db0-481ee759017d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f15e81a6-1a76-4d45-97f4-43ecf0765da4"/>
    <ds:schemaRef ds:uri="http://schemas.microsoft.com/office/infopath/2007/PartnerControls"/>
    <ds:schemaRef ds:uri="http://www.w3.org/XML/1998/namespace"/>
    <ds:schemaRef ds:uri="http://schemas.microsoft.com/sharepoint/v3"/>
    <ds:schemaRef ds:uri="0507357f-655a-4aa5-bc75-492b617c71e9"/>
    <ds:schemaRef ds:uri="b21a9f8e-dd14-4281-bd0a-0c360daf026a"/>
  </ds:schemaRefs>
</ds:datastoreItem>
</file>

<file path=customXml/itemProps3.xml><?xml version="1.0" encoding="utf-8"?>
<ds:datastoreItem xmlns:ds="http://schemas.openxmlformats.org/officeDocument/2006/customXml" ds:itemID="{235224CC-0F09-44D7-9439-333D8C0F9B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6226</TotalTime>
  <Words>1238</Words>
  <Application>Microsoft Office PowerPoint</Application>
  <PresentationFormat>ユーザー設定</PresentationFormat>
  <Paragraphs>129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ＭＳ 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Mga special loan tulad ng emergency small amount funds dahil sa epekto ng COVID-19 Tungkol sa Espesyal na Pautang na nasasakop sa Exemption sa Pagbabayad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岐阜県社会福祉協議会</dc:creator>
  <cp:lastModifiedBy>中川 雅佐代</cp:lastModifiedBy>
  <cp:revision>13</cp:revision>
  <cp:lastPrinted>2023-04-24T05:53:58Z</cp:lastPrinted>
  <dcterms:created xsi:type="dcterms:W3CDTF">2022-02-21T14:28:37Z</dcterms:created>
  <dcterms:modified xsi:type="dcterms:W3CDTF">2026-06-04T02:18:03Z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0x010100490C9C681F2CC6488EB7C732BFA6C887</vt:lpwstr>
  </property>
</Properties>
</file>