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9926638" cy="14355763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8" d="100"/>
          <a:sy n="98" d="100"/>
        </p:scale>
        <p:origin x="72" y="-3588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27571"/>
              </p:ext>
            </p:extLst>
          </p:nvPr>
        </p:nvGraphicFramePr>
        <p:xfrm>
          <a:off x="302008" y="1699200"/>
          <a:ext cx="6968652" cy="3539811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95568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Tên gọi khoản vay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Mã khoản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61858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Họ tên người vay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816292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Thời gian hoàn trả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Hoàn </a:t>
                      </a:r>
                      <a:r>
                        <a:rPr lang="en-US" altLang="ja-JP" sz="105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trả</a:t>
                      </a: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vi-vn" altLang="ja-JP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lần</a:t>
                      </a: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ừ          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 đến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702029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tiền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vay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tiền đã hoàn trả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664064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tiền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còn lại</a:t>
                      </a:r>
                      <a:r>
                        <a:rPr lang="en-US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phải trả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thanh toán chậm trễ trong số tiền hoàn trả còn lại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038830"/>
              </p:ext>
            </p:extLst>
          </p:nvPr>
        </p:nvGraphicFramePr>
        <p:xfrm>
          <a:off x="302400" y="6069600"/>
          <a:ext cx="6968655" cy="2384911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Tên tổ chức tài chính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Tên chi nhánh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Loại tiền gửi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Người đứng tên tài khoản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tài khoản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chuyển khoản (rút tiền)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Vui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kiểm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tra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phía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bên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phải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4BEBA6A-45CB-DBB2-AAA6-4EB2FF71B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8463600"/>
            <a:ext cx="6271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Nếu quý vị chưa đăng ký chuyển khoản thì cần làm thủ tục</a:t>
            </a:r>
            <a:r>
              <a:rPr lang="en-US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100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đăng</a:t>
            </a:r>
            <a:r>
              <a:rPr lang="en-US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100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ký</a:t>
            </a:r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84613"/>
              </p:ext>
            </p:extLst>
          </p:nvPr>
        </p:nvGraphicFramePr>
        <p:xfrm>
          <a:off x="7948478" y="6465056"/>
          <a:ext cx="6482221" cy="3665533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297603">
                <a:tc>
                  <a:txBody>
                    <a:bodyPr/>
                    <a:lstStyle/>
                    <a:p>
                      <a:pPr algn="ctr" rtl="0"/>
                      <a:r>
                        <a:rPr lang="vi-vn" altLang="ja-JP" sz="10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Các điều mục cần tuân thủ</a:t>
                      </a:r>
                      <a:r>
                        <a:rPr lang="en-US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altLang="ja-JP" sz="10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v.v</a:t>
                      </a:r>
                      <a:r>
                        <a:rPr lang="en-US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..</a:t>
                      </a:r>
                      <a:r>
                        <a:rPr lang="vi-vn" altLang="ja-JP" sz="10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367930">
                <a:tc>
                  <a:txBody>
                    <a:bodyPr/>
                    <a:lstStyle/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khoản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iền cho vay thì quý vị phải trả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tiền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đúng kỳ hạn theo kế hoạch hoàn trả khi nộp đơn.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Khi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phía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người vay phát sinh các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vấn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sau đây,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cần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phải thông báo ngay lập tức.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Khi có thay đổi về địa chỉ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v.v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Khi đổi tên, đổi họ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Khi có thay đổi đáng kể trong tình trạng của hộ gia đình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 Khi người vay nhận trợ cấp bảo hộ đời sống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 Khi người vay tử vong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Khi bị thiệt hại nghiêm trọng 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do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thiên tai, hỏa hoạn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v.v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…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Các điều mục</a:t>
                      </a:r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khác do Hội đồng Phúc lợi Xã hội tỉnh Gifu quy định</a:t>
                      </a:r>
                      <a:endParaRPr lang="en-US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06363" indent="-106363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Trường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tương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ứng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với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điều kiện sau,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bạn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có thể phải trả lại toàn bộ hoặc một phần số tiền vay trong một lần.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Khi sử dụng số tiền vay vào việc khác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Khi vay bằng cách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khai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báo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gian lận hoặc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bất chính khác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Khi cố ý sao nhãng việc hoàn trả số tiền vay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06363" indent="-106363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4.Khi không hoàn trả số tiền vay đúng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kỳ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hạn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 chúng tôi sẽ truy thu lãi tức chậm thanh toán là 3,0% / năm đối với số tiền gốc chậm thanh toán.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 Lãi tức chậm thanh toán đối với tiền vay đến cuối tháng 3 năm 2020 là 5,0%.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vi-vn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17EA4124-B75E-3EBD-B561-18CCA44D4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42" y="5284800"/>
            <a:ext cx="564320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 defTabSz="914400"/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Đây là </a:t>
            </a:r>
            <a:r>
              <a:rPr lang="en-US" altLang="ja-JP" sz="1100" u="sng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thông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tin </a:t>
            </a:r>
            <a:r>
              <a:rPr lang="en-US" altLang="ja-JP" sz="1100" u="sng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tại</a:t>
            </a:r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thời điểm ngày 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15</a:t>
            </a:r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tháng 5 năm 202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6</a:t>
            </a:r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  <a:endParaRPr lang="en-US" altLang="ja-JP" sz="1100" u="sng" dirty="0"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lvl="0" indent="0" defTabSz="914400"/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Có một số trường hợp dữ liệu hoàn trả chưa được phản ánhhết trong tài liệu này</a:t>
            </a:r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endParaRPr lang="ja-JP" altLang="en-US" sz="1100" dirty="0"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5673600"/>
            <a:ext cx="7181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○ </a:t>
            </a:r>
            <a:r>
              <a:rPr lang="vi-vn" altLang="ja-JP" sz="1400" b="1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Tài khoản chuyển khoản</a:t>
            </a:r>
            <a:endParaRPr kumimoji="0" lang="ja-JP" altLang="ja-JP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8E74AD7-F80A-B6DB-4633-BD4056752137}"/>
              </a:ext>
            </a:extLst>
          </p:cNvPr>
          <p:cNvSpPr txBox="1">
            <a:spLocks/>
          </p:cNvSpPr>
          <p:nvPr/>
        </p:nvSpPr>
        <p:spPr>
          <a:xfrm>
            <a:off x="242928" y="466757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56698" tIns="28349" rIns="56698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vi-vn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Thông báo số tiền hoàn trả còn lại của số tiền vay từ các khoản cho vay đặc biệt như quỹ nhỏ khẩn cấp</a:t>
            </a:r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vi-VN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…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5" name="表 20">
            <a:extLst>
              <a:ext uri="{FF2B5EF4-FFF2-40B4-BE49-F238E27FC236}">
                <a16:creationId xmlns:a16="http://schemas.microsoft.com/office/drawing/2014/main" id="{85A3A812-4D76-87BA-CE2B-8C02E4024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72399"/>
              </p:ext>
            </p:extLst>
          </p:nvPr>
        </p:nvGraphicFramePr>
        <p:xfrm>
          <a:off x="289771" y="1155432"/>
          <a:ext cx="6980889" cy="2852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088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l" rtl="0"/>
                      <a:r>
                        <a:rPr lang="vi-vn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Số tiền hoàn trả còn lại của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khoản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vay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vi-vn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ghi trên như sau.</a:t>
                      </a:r>
                      <a:endParaRPr kumimoji="1" lang="en-US" altLang="ja-JP" sz="15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5611738B-8406-6398-C844-BB00FB602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00" y="1173150"/>
            <a:ext cx="71819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vi-vn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○ Tình trạng cho vay / Số tiền phải hoàn trả (Số tiền hoàn trả còn lại)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FEFEA3-F738-BC5E-71F7-5C15BF01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9189" y="466757"/>
            <a:ext cx="7259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vi-vn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Về việc hoàn trả</a:t>
            </a:r>
            <a:endParaRPr kumimoji="0" lang="ja-JP" altLang="en-US" sz="1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C8F981E-7DD8-9A86-AD50-5CFF01AAE973}"/>
              </a:ext>
            </a:extLst>
          </p:cNvPr>
          <p:cNvSpPr txBox="1"/>
          <p:nvPr/>
        </p:nvSpPr>
        <p:spPr>
          <a:xfrm>
            <a:off x="7907769" y="1135598"/>
            <a:ext cx="67649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Số tiền vay phải được hoàn trả bằng cách chuyển khoản (</a:t>
            </a:r>
            <a:r>
              <a:rPr lang="en-US" sz="1100" kern="100" dirty="0" err="1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Trừ</a:t>
            </a:r>
            <a:r>
              <a:rPr lang="en-US" sz="1100" kern="100" dirty="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tiền</a:t>
            </a:r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từ tài khoản đã đăng ký).</a:t>
            </a:r>
          </a:p>
          <a:p>
            <a:pPr algn="just" rtl="0"/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Vui lòng kiểm tra số dư để số dư không bị thiếu vào ngày chuyển khoản.</a:t>
            </a: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04DF8240-082E-7A16-F16E-CC5C0BF98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2296"/>
              </p:ext>
            </p:extLst>
          </p:nvPr>
        </p:nvGraphicFramePr>
        <p:xfrm>
          <a:off x="7948478" y="1627953"/>
          <a:ext cx="6400801" cy="37902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25121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45984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29696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571817">
                <a:tc>
                  <a:txBody>
                    <a:bodyPr/>
                    <a:lstStyle/>
                    <a:p>
                      <a:pPr algn="ctr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Tổ chức tài chính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</a:t>
                      </a:r>
                      <a:br>
                        <a:rPr lang="en-US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chuyển khoản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Phí dịch vụ (Người vay trả)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vi-vn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vi-vn" altLang="ja-JP" sz="10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</a:t>
                      </a:r>
                      <a:r>
                        <a:rPr lang="vi-vn" altLang="ja-JP" sz="1000" kern="100" baseline="0" dirty="0">
                          <a:effectLst/>
                          <a:latin typeface="+mn-lt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ược</a:t>
                      </a:r>
                      <a:r>
                        <a:rPr lang="vi-vn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tính vào số tiền hoàn trả hằng tháng.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Juroku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Ogaki Kyoritsu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Gifu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Ogaki Seino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Seki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Hachiman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Tono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Takayama Shinkin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378278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Yucho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443921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Tổ chức tài chính </a:t>
                      </a:r>
                      <a:r>
                        <a:rPr lang="en-US" sz="110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khác</a:t>
                      </a: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ngoài các tổ chức trên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</a:t>
                      </a:r>
                      <a:r>
                        <a:rPr lang="vi-vn" altLang="ja-JP" sz="1100" b="0" u="sng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04F431-D7BE-6957-4FA3-56E87AA1C9A9}"/>
              </a:ext>
            </a:extLst>
          </p:cNvPr>
          <p:cNvSpPr txBox="1"/>
          <p:nvPr/>
        </p:nvSpPr>
        <p:spPr>
          <a:xfrm>
            <a:off x="7907768" y="5843312"/>
            <a:ext cx="6764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* Nếu rơi vào ngày nghỉ của tổ chức tài chính thì sẽ chuyển khoản vào ngày làm việc tiếp theo.</a:t>
            </a:r>
            <a:endParaRPr lang="ja-JP" altLang="ja-JP" sz="1100" kern="100" dirty="0">
              <a:effectLst/>
              <a:latin typeface="Arial" panose="020B0604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60DD1B7-ED40-1244-950B-7680BC5109D9}"/>
              </a:ext>
            </a:extLst>
          </p:cNvPr>
          <p:cNvGrpSpPr/>
          <p:nvPr/>
        </p:nvGrpSpPr>
        <p:grpSpPr>
          <a:xfrm>
            <a:off x="427884" y="8829013"/>
            <a:ext cx="6821659" cy="1357577"/>
            <a:chOff x="-16499" y="1"/>
            <a:chExt cx="6964034" cy="1357914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3BEF456F-A532-06E6-C647-4579FFD2FAE6}"/>
                </a:ext>
              </a:extLst>
            </p:cNvPr>
            <p:cNvSpPr/>
            <p:nvPr/>
          </p:nvSpPr>
          <p:spPr>
            <a:xfrm>
              <a:off x="-16499" y="836357"/>
              <a:ext cx="6947535" cy="5215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ts val="2200"/>
                </a:lnSpc>
                <a:buNone/>
              </a:pP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Đối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với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các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thủ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tục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,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vui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lòng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gọi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đến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trung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tâm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cuộc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gọi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theo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số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>
                  <a:solidFill>
                    <a:srgbClr val="000000"/>
                  </a:solidFill>
                  <a:highlight>
                    <a:srgbClr val="FFFF00"/>
                  </a:highlight>
                  <a:ea typeface="Meiryo UI" panose="020B0604030504040204" pitchFamily="50" charset="-128"/>
                  <a:cs typeface="Times New Roman" panose="02020603050405020304" pitchFamily="18" charset="0"/>
                </a:rPr>
                <a:t>058-201-2100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(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các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ngày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trong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tuần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2000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từ</a:t>
              </a:r>
              <a:r>
                <a:rPr lang="en-US" altLang="ja-JP" sz="20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9:00–17:00)</a:t>
              </a:r>
              <a:endParaRPr lang="ja-JP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5C2CB6F2-8D9C-6F0B-994E-19CA67DCB112}"/>
                </a:ext>
              </a:extLst>
            </p:cNvPr>
            <p:cNvSpPr/>
            <p:nvPr/>
          </p:nvSpPr>
          <p:spPr>
            <a:xfrm>
              <a:off x="0" y="1"/>
              <a:ext cx="6947535" cy="642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3000"/>
                </a:lnSpc>
                <a:buNone/>
              </a:pPr>
              <a:r>
                <a:rPr lang="vi-VN" altLang="ja-JP" sz="1600" b="1" u="sng" dirty="0">
                  <a:solidFill>
                    <a:srgbClr val="FF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Nếu bạn muốn thay đổi số điện thoại hoặc địa chỉ của mình, hoặc đăng ký tài khoản, chúng tôi sẽ hướng dẫn bạn qua quy trình.</a:t>
              </a:r>
              <a:endParaRPr lang="ja-JP" sz="9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541C06E-E3A4-919D-E857-F5AAE474219E}"/>
              </a:ext>
            </a:extLst>
          </p:cNvPr>
          <p:cNvSpPr/>
          <p:nvPr/>
        </p:nvSpPr>
        <p:spPr>
          <a:xfrm>
            <a:off x="302008" y="8753740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92" y="748903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Các khoản cho vay đặc biệt như quỹ nhỏ khẩn cấp</a:t>
            </a: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 do ảnh hưởng của </a:t>
            </a: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dịch </a:t>
            </a:r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COVID-19.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vi-vn" sz="16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Về các khoản cho vay đặc biệt thuộc đối tượng miễn hoàn trả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Sơ đồ quy trình kiểm tra xem có thuộc đối tượng được miễn hoàn trả hay không</a:t>
            </a:r>
            <a:endParaRPr lang="vi-vn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Người vay (người vay tiền)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có </a:t>
            </a:r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 miễn thuế cư trú “cả tỉ lệ bình quân đầu người và tỉ lệ thu nhập” 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không?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562972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Chủ hộ hiện tại </a:t>
            </a:r>
            <a:r>
              <a:rPr lang="vi-vn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</a:t>
            </a:r>
            <a:r>
              <a:rPr lang="vi-vn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cùng một hộ gia đình như khi vay</a:t>
            </a:r>
            <a:r>
              <a:rPr lang="vi-vn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không?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47932" y="4240459"/>
            <a:ext cx="1685109" cy="332210"/>
          </a:xfrm>
          <a:prstGeom prst="downArrow">
            <a:avLst>
              <a:gd name="adj1" fmla="val 5661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 rtl="0"/>
            <a:r>
              <a:rPr lang="vi-vn" sz="1000">
                <a:latin typeface="Arial" panose="020B0604020202020204" pitchFamily="34" charset="0"/>
                <a:ea typeface="ＭＳ ゴシック" panose="020B0609070205080204" pitchFamily="49" charset="-128"/>
              </a:rPr>
              <a:t>Không phải là người vay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Chủ hộ hiện tại</a:t>
            </a:r>
            <a:r>
              <a:rPr lang="vi-vn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là ai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>
              <a:gd name="adj1" fmla="val 56442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Có được m</a:t>
            </a:r>
            <a:r>
              <a:rPr lang="vi-vn" sz="1000">
                <a:latin typeface="Arial" panose="020B0604020202020204" pitchFamily="34" charset="0"/>
                <a:ea typeface="ＭＳ ゴシック" panose="020B0609070205080204" pitchFamily="49" charset="-128"/>
              </a:rPr>
              <a:t>iễn </a:t>
            </a:r>
            <a:r>
              <a:rPr lang="vi-vn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thuế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4008623" y="4914845"/>
            <a:ext cx="956201" cy="270762"/>
          </a:xfrm>
          <a:prstGeom prst="downArrow">
            <a:avLst>
              <a:gd name="adj1" fmla="val 70830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Cùng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108774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Không thuộc đối tượng </a:t>
            </a:r>
            <a:r>
              <a:rPr lang="en-US" sz="1600" b="1" u="sng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en-US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miễn</a:t>
            </a:r>
            <a:r>
              <a:rPr lang="ja-JP" altLang="en-US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600" b="1" u="sng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hoàn</a:t>
            </a:r>
            <a:r>
              <a:rPr lang="en-US" altLang="ja-JP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600" b="1" u="sng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trả</a:t>
            </a:r>
            <a:endParaRPr lang="en-US" altLang="ja-JP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22715" y="6098836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vi-vn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427623"/>
            <a:ext cx="4252847" cy="1084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Vui lòng gọi điện đến 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ổ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ng đài </a:t>
            </a:r>
            <a:r>
              <a:rPr lang="vi-vn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để biết thêm chi tiết về thủ tục.</a:t>
            </a:r>
            <a:endParaRPr lang="en-US" altLang="ja-JP" sz="11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97670" y="6355009"/>
            <a:ext cx="3658827" cy="368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Chúng tôi sẽ hướng dẫn thủ tục.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185607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Chủ hộ hiện tại 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 </a:t>
            </a:r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 miễn thuế cư trú “cả tỉ lệ bình quân đầu người và tỉ lệ thu nhập”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không?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54071" y="4241403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0"/>
            <a:r>
              <a:rPr lang="vi-vn" sz="1050">
                <a:latin typeface="Arial" panose="020B0604020202020204" pitchFamily="34" charset="0"/>
                <a:ea typeface="ＭＳ ゴシック" panose="020B0609070205080204" pitchFamily="49" charset="-128"/>
              </a:rPr>
              <a:t>Là người vay</a:t>
            </a: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697593" y="4921089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Không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cùng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b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hộ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gia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đình</a:t>
            </a:r>
            <a:endParaRPr lang="vi-vn" sz="10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35755" y="5687303"/>
            <a:ext cx="1220742" cy="403250"/>
          </a:xfrm>
          <a:prstGeom prst="downArrow">
            <a:avLst>
              <a:gd name="adj1" fmla="val 63349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Có được</a:t>
            </a:r>
            <a:endParaRPr lang="vi-vn" sz="10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1103" y="5689369"/>
            <a:ext cx="1102275" cy="408503"/>
          </a:xfrm>
          <a:prstGeom prst="downArrow">
            <a:avLst>
              <a:gd name="adj1" fmla="val 63142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Phải </a:t>
            </a:r>
            <a:b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n</a:t>
            </a:r>
            <a:r>
              <a:rPr lang="vi-vn" sz="1000">
                <a:latin typeface="Arial" panose="020B0604020202020204" pitchFamily="34" charset="0"/>
                <a:ea typeface="ＭＳ ゴシック" panose="020B0609070205080204" pitchFamily="49" charset="-128"/>
              </a:rPr>
              <a:t>ộp </a:t>
            </a:r>
            <a:r>
              <a:rPr lang="vi-vn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thuế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0"/>
            <a:r>
              <a:rPr lang="vi-vn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Nộp thuế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62442" y="746228"/>
            <a:ext cx="7038083" cy="602031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vi-vn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Các khoản cho vay đặc biệt như quỹ nhỏ khẩn cấp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 do ảnh hưởng của COVID-19.</a:t>
            </a:r>
            <a:br>
              <a:rPr lang="en-US" altLang="ja-JP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vi-vn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Về các khoản cho vay đặc biệt thuộc đối tượng miễn hoàn trả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352107"/>
            <a:ext cx="71576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Đối với các khoản cho vay đặc biệt như quỹ nhỏ khẩn cấp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 do ảnh hưởng của COVID-19 mà Hội đồng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đã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cho vay, nếu người vay tương ứng với các trường hợp sau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thì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sẽ được </a:t>
            </a:r>
            <a:r>
              <a:rPr lang="vi-vn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miễn </a:t>
            </a:r>
            <a:r>
              <a:rPr lang="vi-vn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hoàn trả số tiền đã vay (trả lại tiền đã vay)</a:t>
            </a:r>
            <a:r>
              <a:rPr lang="vi-vn" sz="12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sau khi nộp đơn </a:t>
            </a:r>
            <a:r>
              <a:rPr lang="vi-vn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và được Hội đồng thông báo quyết định miễn.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78621" y="2285526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Sơ đồ quy trình kiểm tra xem có thuộc đối tượng được miễn hoàn trả không</a:t>
            </a:r>
            <a:endParaRPr lang="vi-vn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22714" y="7632161"/>
            <a:ext cx="7140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Vui lòng lấy các giấy tờ sau đây tại quầy hành chính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 của địa phương để kiểm tra xem có được miễn thuế cư trú cả tỉ lệ bình quân đầu người và tỉ lệ thu nhập không.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A895BB-E45C-C0AD-6AAF-FC240210B1DC}"/>
              </a:ext>
            </a:extLst>
          </p:cNvPr>
          <p:cNvSpPr txBox="1"/>
          <p:nvPr/>
        </p:nvSpPr>
        <p:spPr>
          <a:xfrm>
            <a:off x="540247" y="8260309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vi-vn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Giấy chứng nhận miễn thuế năm tài khóa 202</a:t>
            </a:r>
            <a:r>
              <a:rPr lang="en-US" altLang="ja-JP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5</a:t>
            </a:r>
            <a:r>
              <a:rPr lang="vi-vn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có thể được cấp vào khoảng tháng 6 năm 202</a:t>
            </a:r>
            <a:r>
              <a:rPr lang="en-US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803D6-E5F4-B721-846B-784FD56BCEDB}"/>
              </a:ext>
            </a:extLst>
          </p:cNvPr>
          <p:cNvSpPr/>
          <p:nvPr/>
        </p:nvSpPr>
        <p:spPr>
          <a:xfrm>
            <a:off x="571786" y="8210424"/>
            <a:ext cx="6437399" cy="361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sz="140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83383" y="8812173"/>
            <a:ext cx="71407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en-US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Trường </a:t>
            </a:r>
            <a:r>
              <a:rPr lang="en-US" sz="1100" u="sng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hợp</a:t>
            </a:r>
            <a:r>
              <a:rPr lang="vi-vn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chưa khai thuế hoặc điều chỉnh thuế cuối năm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nếu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quý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vị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không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khai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thuế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cư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trú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thì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có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thể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không được cấp giấy chứng nhận nộp thuế và giấy chứng nhận miễn thuế.</a:t>
            </a:r>
            <a:endParaRPr lang="en-US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indent="-180975"/>
            <a:r>
              <a:rPr lang="vi-vn" altLang="ja-JP" sz="1100" dirty="0">
                <a:ea typeface="ＭＳ ゴシック" panose="020B0609070205080204" pitchFamily="49" charset="-128"/>
              </a:rPr>
              <a:t>●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Vui lòng liên hệ với Phòng Thuế vụ của địa phương nơi mình sinh sống</a:t>
            </a:r>
            <a:r>
              <a:rPr lang="vi-vn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để biết về cách khai thuế cư trú</a:t>
            </a:r>
            <a:endParaRPr lang="en-US" sz="1100" u="sng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indent="-180975"/>
            <a:r>
              <a:rPr lang="en-US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  </a:t>
            </a:r>
            <a:r>
              <a:rPr lang="vi-vn" altLang="ja-JP" sz="1100" u="sng" dirty="0">
                <a:ea typeface="ＭＳ ゴシック" panose="020B0609070205080204" pitchFamily="49" charset="-128"/>
              </a:rPr>
              <a:t>(Mẫu giấy khai thuế </a:t>
            </a:r>
            <a:r>
              <a:rPr lang="en-US" altLang="ja-JP" sz="1100" u="sng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sẽ</a:t>
            </a:r>
            <a:r>
              <a:rPr lang="en-US" altLang="ja-JP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altLang="ja-JP" sz="1100" u="sng" dirty="0">
                <a:ea typeface="ＭＳ ゴシック" panose="020B0609070205080204" pitchFamily="49" charset="-128"/>
              </a:rPr>
              <a:t>khác nhau tùy</a:t>
            </a:r>
            <a:r>
              <a:rPr lang="en-US" altLang="ja-JP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100" u="sng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từng</a:t>
            </a:r>
            <a:r>
              <a:rPr lang="vi-vn" altLang="ja-JP" sz="1100" u="sng" dirty="0">
                <a:ea typeface="ＭＳ ゴシック" panose="020B0609070205080204" pitchFamily="49" charset="-128"/>
              </a:rPr>
              <a:t> địa phương).</a:t>
            </a:r>
            <a:endParaRPr lang="en-US" altLang="ja-JP" sz="1100" u="sng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33443" y="9126000"/>
            <a:ext cx="696708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rtl="0"/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Chú ý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vi-vn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vi-vn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Không có trường hợp tự động được miễn mà bắt buộc phải làm đơn xin.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271463"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Vui lòng gọi điện đến </a:t>
            </a:r>
            <a:r>
              <a:rPr lang="vi-vn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Tổng đài 058-201-2100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để biết thêm chi tiết về thủ tục miễn.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00050" indent="-219075" rtl="0"/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 Số tiền quý vị đã hoàn trả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trước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khi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quyết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định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miễn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hoàn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trả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sẽ không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tính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vào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phần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miễn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trừ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Vui lòng liên hệ với </a:t>
            </a:r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Ủ</a:t>
            </a:r>
            <a:r>
              <a:rPr lang="vi-vn" sz="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y ban địa phương để xác nhận xem quý vị có được miễn thuế hay không.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180572" y="1461219"/>
            <a:ext cx="704690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10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Hộ gia đình được miễn thuế cư trú </a:t>
            </a:r>
            <a:r>
              <a:rPr lang="vi-vn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sẽ được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miễn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hoàn trả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một phần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tiền vay (trả lại tiền đã vay) đối với “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Lần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vay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đầu tiên của Quỹ hỗ trợ tổng hợp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”, “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Gia hạn của Quỹ hỗ trợ tổng hợp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” </a:t>
            </a:r>
            <a:r>
              <a:rPr lang="vi-vn" altLang="ja-JP" sz="1100" dirty="0">
                <a:ea typeface="ＭＳ ゴシック" panose="020B0609070205080204" pitchFamily="49" charset="-128"/>
              </a:rPr>
              <a:t>,</a:t>
            </a:r>
            <a:r>
              <a:rPr lang="vi-VN" altLang="ja-JP" sz="1100" dirty="0">
                <a:ea typeface="ＭＳ ゴシック" panose="020B0609070205080204" pitchFamily="49" charset="-128"/>
              </a:rPr>
              <a:t> </a:t>
            </a:r>
            <a:r>
              <a:rPr lang="vi-vn" altLang="ja-JP" sz="1100" b="1" dirty="0">
                <a:solidFill>
                  <a:srgbClr val="FF0000"/>
                </a:solidFill>
                <a:ea typeface="ＭＳ ゴシック" panose="020B0609070205080204" pitchFamily="49" charset="-128"/>
              </a:rPr>
              <a:t>Quỹ hỗ trợ tổng hợp (</a:t>
            </a:r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</a:t>
            </a:r>
            <a:r>
              <a:rPr lang="vi-vn" altLang="ja-JP" sz="1100" b="1" dirty="0">
                <a:solidFill>
                  <a:srgbClr val="FF0000"/>
                </a:solidFill>
                <a:ea typeface="ＭＳ ゴシック" panose="020B0609070205080204" pitchFamily="49" charset="-128"/>
              </a:rPr>
              <a:t>ho vay </a:t>
            </a:r>
            <a:r>
              <a:rPr lang="en-US" altLang="ja-JP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tiếp</a:t>
            </a:r>
            <a:r>
              <a:rPr lang="vi-vn" altLang="ja-JP" sz="1100" b="1" dirty="0">
                <a:solidFill>
                  <a:srgbClr val="FF0000"/>
                </a:solidFill>
                <a:ea typeface="ＭＳ ゴシック" panose="020B0609070205080204" pitchFamily="49" charset="-128"/>
              </a:rPr>
              <a:t>)</a:t>
            </a:r>
            <a:r>
              <a:rPr lang="vi-vn" altLang="ja-JP" sz="1100" dirty="0">
                <a:ea typeface="ＭＳ ゴシック" panose="020B0609070205080204" pitchFamily="49" charset="-128"/>
              </a:rPr>
              <a:t>,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dù phải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nộp thuế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cư trú của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được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quyết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định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vi-vn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Quỹ nhỏ khẩn cấp </a:t>
            </a:r>
            <a:r>
              <a:rPr lang="en-US" sz="1100" u="sng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sẽ</a:t>
            </a:r>
            <a:r>
              <a:rPr lang="en-US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khác nhau tùy thời gian bắt đầu hoàn trả nên vui lòng liên hệ với tổng đài.</a:t>
            </a:r>
            <a:endParaRPr lang="en-US" altLang="ja-JP" sz="11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vi-vn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Vui lòng kiểm tra thủ tục tương ứng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trường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hợp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của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quý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vị</a:t>
            </a:r>
            <a:r>
              <a:rPr lang="vi-vn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theo sơ đồ sau đây.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E9B4195F-147A-B657-5E0A-A318E602D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168445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vi-vn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Đang nhận trợ cấp bảo hộ đời sống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Đang được cấp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: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ổ tay phúc lợi bảo vệ sức khỏe tâm thần (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ạng 1)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hoặc 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  <a:p>
                      <a:pPr algn="ctr" rtl="0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ổ tay người khuyết tật thể chất (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ạng 1 hoặc 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ạng 2)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  <a:p>
                      <a:pPr algn="ctr" rtl="0" fontAlgn="ctr"/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hoặc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ổ tay trẻ chậm phát triển (A1 hoặc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 </a:t>
                      </a:r>
                      <a:r>
                        <a:rPr lang="vi-V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Khi, trong hai năm liên tiếp sau hạn trả nợ, người vay và chủ hộ được miễn cả thuế cư trú theo đầu người và theo thu nhập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F7E5E177-807C-25D2-FA80-6BF6BD60E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75788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EA8DFE5-F487-FB27-D784-1529297A78D8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ja-JP" sz="1600" b="1" u="sng" dirty="0">
                <a:solidFill>
                  <a:srgbClr val="FF0000"/>
                </a:solidFill>
                <a:ea typeface="ＭＳ ゴシック" panose="020B0609070205080204" pitchFamily="49" charset="-128"/>
              </a:rPr>
              <a:t>Chúng tôi sẽ hướng dẫn thủ tục.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9B5B208-319F-6209-CB79-B8C21F6A4B30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ja-JP" sz="1050" b="1" dirty="0">
                <a:solidFill>
                  <a:schemeClr val="tx1"/>
                </a:solidFill>
                <a:ea typeface="ＭＳ ゴシック" panose="020B0609070205080204" pitchFamily="49" charset="-128"/>
              </a:rPr>
              <a:t>Vui lòng gọi điện đến </a:t>
            </a:r>
            <a:r>
              <a:rPr lang="vi-vn" altLang="ja-JP" sz="1100" b="1" u="sng" dirty="0">
                <a:solidFill>
                  <a:schemeClr val="tx1"/>
                </a:solidFill>
                <a:ea typeface="ＭＳ ゴシック" panose="020B0609070205080204" pitchFamily="49" charset="-128"/>
              </a:rPr>
              <a:t>Tổng đài </a:t>
            </a:r>
            <a:r>
              <a:rPr lang="vi-vn" altLang="ja-JP" sz="1100" b="1" u="sng" dirty="0">
                <a:solidFill>
                  <a:schemeClr val="tx1"/>
                </a:solidFill>
                <a:highlight>
                  <a:srgbClr val="FFFF00"/>
                </a:highlight>
                <a:ea typeface="ＭＳ ゴシック" panose="020B0609070205080204" pitchFamily="49" charset="-128"/>
              </a:rPr>
              <a:t>058-201-2100</a:t>
            </a:r>
            <a:r>
              <a:rPr lang="vi-vn" altLang="ja-JP" sz="1100" b="1" u="sng" dirty="0">
                <a:solidFill>
                  <a:schemeClr val="tx1"/>
                </a:solidFill>
                <a:ea typeface="ＭＳ ゴシック" panose="020B0609070205080204" pitchFamily="49" charset="-128"/>
              </a:rPr>
              <a:t> để biết thêm chi tiết về thủ tục.</a:t>
            </a:r>
            <a:endParaRPr lang="en-US" altLang="ja-JP" sz="105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37F591E0-6E7D-4459-DFD5-C80A0261B480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8076AC-15F6-4B14-8A3D-BA1FA74BFABB}">
  <ds:schemaRefs>
    <ds:schemaRef ds:uri="http://purl.org/dc/terms/"/>
    <ds:schemaRef ds:uri="http://schemas.microsoft.com/office/2006/documentManagement/types"/>
    <ds:schemaRef ds:uri="http://purl.org/dc/dcmitype/"/>
    <ds:schemaRef ds:uri="9a5c0e5d-6411-4a4f-8db0-481ee759017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15e81a6-1a76-4d45-97f4-43ecf0765da4"/>
    <ds:schemaRef ds:uri="http://schemas.microsoft.com/office/infopath/2007/PartnerControls"/>
    <ds:schemaRef ds:uri="http://www.w3.org/XML/1998/namespace"/>
    <ds:schemaRef ds:uri="http://schemas.microsoft.com/sharepoint/v3"/>
    <ds:schemaRef ds:uri="0507357f-655a-4aa5-bc75-492b617c71e9"/>
    <ds:schemaRef ds:uri="b21a9f8e-dd14-4281-bd0a-0c360daf026a"/>
  </ds:schemaRefs>
</ds:datastoreItem>
</file>

<file path=customXml/itemProps3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6165</TotalTime>
  <Words>1559</Words>
  <Application>Microsoft Office PowerPoint</Application>
  <PresentationFormat>ユーザー設定</PresentationFormat>
  <Paragraphs>130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Các khoản cho vay đặc biệt như quỹ nhỏ khẩn cấp, v.v... do ảnh hưởng của dịch COVID-19. Về các khoản cho vay đặc biệt thuộc đối tượng miễn hoàn trả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12</cp:revision>
  <cp:lastPrinted>2023-04-24T05:53:58Z</cp:lastPrinted>
  <dcterms:created xsi:type="dcterms:W3CDTF">2022-02-21T14:28:37Z</dcterms:created>
  <dcterms:modified xsi:type="dcterms:W3CDTF">2026-06-04T02:27:13Z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