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4" r:id="rId5"/>
    <p:sldId id="256" r:id="rId6"/>
  </p:sldIdLst>
  <p:sldSz cx="15119350" cy="10691813"/>
  <p:notesSz cx="6797675" cy="9926638"/>
  <p:defaultTextStyle>
    <a:defPPr rtl="0"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9" d="100"/>
          <a:sy n="69" d="100"/>
        </p:scale>
        <p:origin x="144" y="-792"/>
      </p:cViewPr>
      <p:guideLst>
        <p:guide orient="horz" pos="3367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rtlCol="0" anchor="b"/>
          <a:lstStyle>
            <a:lvl1pPr algn="ctr"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 rtlCol="0"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pPr rtl="0"/>
            <a:r>
              <a:rPr 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788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54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rtlCol="0" anchor="b"/>
          <a:lstStyle>
            <a:lvl1pPr>
              <a:defRPr sz="9354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 rtlCol="0"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768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176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rtlCol="0"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0775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44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299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 rtlCol="0"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500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rtlCol="0" anchor="b"/>
          <a:lstStyle>
            <a:lvl1pPr>
              <a:defRPr sz="4989"/>
            </a:lvl1pPr>
          </a:lstStyle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rtlCol="0"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pPr rtl="0"/>
            <a:r>
              <a:rPr 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 rtlCol="0"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 rtl="0"/>
            <a:r>
              <a:rPr 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69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505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 rtlCol="0"/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 rtlCol="0"/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606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us"/>
              <a:t>マスター テキストの書式設定</a:t>
            </a:r>
          </a:p>
          <a:p>
            <a:pPr lvl="1" rtl="0"/>
            <a:r>
              <a:rPr lang="en-us"/>
              <a:t>第 2 レベル</a:t>
            </a:r>
          </a:p>
          <a:p>
            <a:pPr lvl="2" rtl="0"/>
            <a:r>
              <a:rPr lang="en-us"/>
              <a:t>第 3 レベル</a:t>
            </a:r>
          </a:p>
          <a:p>
            <a:pPr lvl="3" rtl="0"/>
            <a:r>
              <a:rPr lang="en-us"/>
              <a:t>第 4 レベル</a:t>
            </a:r>
          </a:p>
          <a:p>
            <a:pPr lvl="4" rtl="0"/>
            <a:r>
              <a:rPr lang="en-us"/>
              <a:t>第 5 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1771EB04-893F-46D7-B204-E4A029DA00EC}" type="datetimeFigureOut">
              <a:rPr kumimoji="1" lang="ja-JP" altLang="en-US" smtClean="0"/>
              <a:t>2026/6/4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9ED07BE-CDEE-4DAE-B8FD-21E4E055FC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0970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37716428-72C7-555A-E36A-0E6E04A6EA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427571"/>
              </p:ext>
            </p:extLst>
          </p:nvPr>
        </p:nvGraphicFramePr>
        <p:xfrm>
          <a:off x="302008" y="1699200"/>
          <a:ext cx="6968652" cy="3539811"/>
        </p:xfrm>
        <a:graphic>
          <a:graphicData uri="http://schemas.openxmlformats.org/drawingml/2006/table">
            <a:tbl>
              <a:tblPr firstRow="1" firstCol="1" bandRow="1"/>
              <a:tblGrid>
                <a:gridCol w="1343590">
                  <a:extLst>
                    <a:ext uri="{9D8B030D-6E8A-4147-A177-3AD203B41FA5}">
                      <a16:colId xmlns:a16="http://schemas.microsoft.com/office/drawing/2014/main" val="519433089"/>
                    </a:ext>
                  </a:extLst>
                </a:gridCol>
                <a:gridCol w="2066591">
                  <a:extLst>
                    <a:ext uri="{9D8B030D-6E8A-4147-A177-3AD203B41FA5}">
                      <a16:colId xmlns:a16="http://schemas.microsoft.com/office/drawing/2014/main" val="1812168098"/>
                    </a:ext>
                  </a:extLst>
                </a:gridCol>
                <a:gridCol w="1050878">
                  <a:extLst>
                    <a:ext uri="{9D8B030D-6E8A-4147-A177-3AD203B41FA5}">
                      <a16:colId xmlns:a16="http://schemas.microsoft.com/office/drawing/2014/main" val="1495956209"/>
                    </a:ext>
                  </a:extLst>
                </a:gridCol>
                <a:gridCol w="104196">
                  <a:extLst>
                    <a:ext uri="{9D8B030D-6E8A-4147-A177-3AD203B41FA5}">
                      <a16:colId xmlns:a16="http://schemas.microsoft.com/office/drawing/2014/main" val="1688112685"/>
                    </a:ext>
                  </a:extLst>
                </a:gridCol>
                <a:gridCol w="741965">
                  <a:extLst>
                    <a:ext uri="{9D8B030D-6E8A-4147-A177-3AD203B41FA5}">
                      <a16:colId xmlns:a16="http://schemas.microsoft.com/office/drawing/2014/main" val="2367408439"/>
                    </a:ext>
                  </a:extLst>
                </a:gridCol>
                <a:gridCol w="1661432">
                  <a:extLst>
                    <a:ext uri="{9D8B030D-6E8A-4147-A177-3AD203B41FA5}">
                      <a16:colId xmlns:a16="http://schemas.microsoft.com/office/drawing/2014/main" val="1139177037"/>
                    </a:ext>
                  </a:extLst>
                </a:gridCol>
              </a:tblGrid>
              <a:tr h="69556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gọi khoản 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Mã khoản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cho</a:t>
                      </a:r>
                      <a:r>
                        <a:rPr lang="en-US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r>
                        <a:rPr lang="en-us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Loan Code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73867"/>
                  </a:ext>
                </a:extLst>
              </a:tr>
              <a:tr h="66185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Họ tên người 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2394529"/>
                  </a:ext>
                </a:extLst>
              </a:tr>
              <a:tr h="816292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Thời gian hoàn trả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Hoàn </a:t>
                      </a:r>
                      <a:r>
                        <a:rPr lang="en-US" altLang="ja-JP" sz="105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trả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làm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vi-vn" altLang="ja-JP" sz="1050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lần</a:t>
                      </a:r>
                      <a:r>
                        <a:rPr lang="en-US" altLang="ja-JP" sz="105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-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ừ          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 đến</a:t>
                      </a: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/>
                      <a:endParaRPr kumimoji="1" lang="ja-JP" altLang="en-US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solidFill>
                          <a:srgbClr val="009ED6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91549888"/>
                  </a:ext>
                </a:extLst>
              </a:tr>
              <a:tr h="702029">
                <a:tc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vay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 đã hoàn trả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53430370"/>
                  </a:ext>
                </a:extLst>
              </a:tr>
              <a:tr h="664064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tiền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còn lại</a:t>
                      </a:r>
                      <a:r>
                        <a:rPr lang="en-US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 trả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/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thanh toán chậm trễ trong số tiền hoàn trả còn lại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161100"/>
                  </a:ext>
                </a:extLst>
              </a:tr>
            </a:tbl>
          </a:graphicData>
        </a:graphic>
      </p:graphicFrame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AA82D70-6E17-DC3F-74E7-6FD89036DC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2038830"/>
              </p:ext>
            </p:extLst>
          </p:nvPr>
        </p:nvGraphicFramePr>
        <p:xfrm>
          <a:off x="302400" y="6069600"/>
          <a:ext cx="6968655" cy="2384911"/>
        </p:xfrm>
        <a:graphic>
          <a:graphicData uri="http://schemas.openxmlformats.org/drawingml/2006/table">
            <a:tbl>
              <a:tblPr firstRow="1" firstCol="1" bandRow="1"/>
              <a:tblGrid>
                <a:gridCol w="1227217">
                  <a:extLst>
                    <a:ext uri="{9D8B030D-6E8A-4147-A177-3AD203B41FA5}">
                      <a16:colId xmlns:a16="http://schemas.microsoft.com/office/drawing/2014/main" val="442343719"/>
                    </a:ext>
                  </a:extLst>
                </a:gridCol>
                <a:gridCol w="2246577">
                  <a:extLst>
                    <a:ext uri="{9D8B030D-6E8A-4147-A177-3AD203B41FA5}">
                      <a16:colId xmlns:a16="http://schemas.microsoft.com/office/drawing/2014/main" val="372505708"/>
                    </a:ext>
                  </a:extLst>
                </a:gridCol>
                <a:gridCol w="1318184">
                  <a:extLst>
                    <a:ext uri="{9D8B030D-6E8A-4147-A177-3AD203B41FA5}">
                      <a16:colId xmlns:a16="http://schemas.microsoft.com/office/drawing/2014/main" val="849422675"/>
                    </a:ext>
                  </a:extLst>
                </a:gridCol>
                <a:gridCol w="2176677">
                  <a:extLst>
                    <a:ext uri="{9D8B030D-6E8A-4147-A177-3AD203B41FA5}">
                      <a16:colId xmlns:a16="http://schemas.microsoft.com/office/drawing/2014/main" val="3684460668"/>
                    </a:ext>
                  </a:extLst>
                </a:gridCol>
              </a:tblGrid>
              <a:tr h="501359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tổ chức tài chính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962075"/>
                  </a:ext>
                </a:extLst>
              </a:tr>
              <a:tr h="436728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Tên chi nhánh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509620"/>
                  </a:ext>
                </a:extLst>
              </a:tr>
              <a:tr h="416551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Loại tiền gửi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281508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Người đứng tên tài khoản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rtl="0"/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4376986"/>
                  </a:ext>
                </a:extLst>
              </a:tr>
              <a:tr h="532424"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Số tài khoản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vi-vn" altLang="ja-JP" sz="105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chuyển khoản (rút tiền)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5593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Vui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lòng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kiểm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phía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bên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05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</a:t>
                      </a:r>
                      <a:r>
                        <a:rPr lang="en-US" altLang="ja-JP" sz="105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5027763"/>
                  </a:ext>
                </a:extLst>
              </a:tr>
            </a:tbl>
          </a:graphicData>
        </a:graphic>
      </p:graphicFrame>
      <p:sp>
        <p:nvSpPr>
          <p:cNvPr id="9" name="Rectangle 3">
            <a:extLst>
              <a:ext uri="{FF2B5EF4-FFF2-40B4-BE49-F238E27FC236}">
                <a16:creationId xmlns:a16="http://schemas.microsoft.com/office/drawing/2014/main" id="{34BEBA6A-45CB-DBB2-AAA6-4EB2FF71B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8463600"/>
            <a:ext cx="6271000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914400"/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Nếu quý vị chưa đăng ký chuyển khoản thì cần làm thủ tục</a:t>
            </a:r>
            <a:r>
              <a:rPr lang="en-US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100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đăng</a:t>
            </a:r>
            <a:r>
              <a:rPr lang="en-US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altLang="ja-JP" sz="1100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ký</a:t>
            </a:r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6F093765-CD24-A831-8B6F-ED159C66A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9384613"/>
              </p:ext>
            </p:extLst>
          </p:nvPr>
        </p:nvGraphicFramePr>
        <p:xfrm>
          <a:off x="7948478" y="6465056"/>
          <a:ext cx="6482221" cy="3665533"/>
        </p:xfrm>
        <a:graphic>
          <a:graphicData uri="http://schemas.openxmlformats.org/drawingml/2006/table">
            <a:tbl>
              <a:tblPr firstRow="1" firstCol="1" bandRow="1"/>
              <a:tblGrid>
                <a:gridCol w="6482221">
                  <a:extLst>
                    <a:ext uri="{9D8B030D-6E8A-4147-A177-3AD203B41FA5}">
                      <a16:colId xmlns:a16="http://schemas.microsoft.com/office/drawing/2014/main" val="2001551114"/>
                    </a:ext>
                  </a:extLst>
                </a:gridCol>
              </a:tblGrid>
              <a:tr h="297603">
                <a:tc>
                  <a:txBody>
                    <a:bodyPr/>
                    <a:lstStyle/>
                    <a:p>
                      <a:pPr algn="ctr" rtl="0"/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 điều mục cần tuân thủ</a:t>
                      </a:r>
                      <a:r>
                        <a:rPr lang="en-US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en-US" altLang="ja-JP" sz="10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..</a:t>
                      </a:r>
                      <a:r>
                        <a:rPr lang="vi-vn" altLang="ja-JP" sz="10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.</a:t>
                      </a:r>
                      <a:endParaRPr lang="ja-JP" altLang="ja-JP" sz="10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02698"/>
                  </a:ext>
                </a:extLst>
              </a:tr>
              <a:tr h="3367930">
                <a:tc>
                  <a:txBody>
                    <a:bodyPr/>
                    <a:lstStyle/>
                    <a:p>
                      <a:pPr marL="174625" indent="-174625" algn="l" rtl="0"/>
                      <a:endParaRPr lang="en-us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Về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khoản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iền cho vay thì quý vị phải trả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lại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tiền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đúng kỳ hạn theo kế hoạch hoàn trả khi nộp đơn.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74625" indent="-174625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Khi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phía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người vay phát sinh các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vấn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đề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sau đây,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cần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phải thông báo ngay lập tức.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Khi có thay đổi về địa chỉ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Khi đổi tên, đổi họ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Khi có thay đổi đáng kể trong tình trạng của hộ gia đình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(4) Khi người vay nhận trợ cấp bảo hộ đời sống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(5) Khi người vay tử vong</a:t>
                      </a:r>
                      <a:endParaRPr lang="en-US" altLang="ja-JP" sz="1100" kern="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marR="0" lvl="0" indent="-185738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(6) Khi bị thiệt hại nghiêm trọng 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do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thiên tai, hỏa hoạn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v.v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…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(7)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 điều mục</a:t>
                      </a:r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khác do Hội đồng Phúc lợi Xã hội tỉnh Gifu quy định</a:t>
                      </a:r>
                      <a:endParaRPr lang="en-US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06363" indent="-10636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Trường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hợp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tương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với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một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những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điều kiện sau,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thì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có thể phải trả lại toàn bộ hoặc một phần số tiền vay trong một lần.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(1) Khi sử dụng số tiền vay vào việc khác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(2) Khi vay bằng cách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khai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báo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gian lận hoặc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cách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thức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bất chính khác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(3) Khi cố ý sao nhãng việc hoàn trả số tiền vay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106363" indent="-10636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4.Khi không hoàn trả số tiền vay đúng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kỳ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hạn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đã</a:t>
                      </a:r>
                      <a:r>
                        <a:rPr lang="en-US" altLang="ja-JP" sz="1100" kern="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ja-JP" sz="1100" kern="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định</a:t>
                      </a:r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, chúng tôi sẽ truy thu lãi tức chậm thanh toán là 3,0% / năm đối với số tiền gốc chậm thanh toán.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87313" indent="-87313" algn="l" rtl="0"/>
                      <a:r>
                        <a:rPr lang="vi-vn" altLang="ja-JP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 Lãi tức chậm thanh toán đối với tiền vay đến cuối tháng 3 năm 2020 là 5,0%.</a:t>
                      </a:r>
                      <a:endParaRPr lang="ja-JP" altLang="ja-JP" sz="110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marL="360363" indent="-185738" algn="l" rtl="0"/>
                      <a:endParaRPr lang="vi-vn" altLang="ja-JP" sz="1100" kern="100" dirty="0">
                        <a:effectLst/>
                        <a:latin typeface="+mn-lt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862986"/>
                  </a:ext>
                </a:extLst>
              </a:tr>
            </a:tbl>
          </a:graphicData>
        </a:graphic>
      </p:graphicFrame>
      <p:sp>
        <p:nvSpPr>
          <p:cNvPr id="14" name="Rectangle 3">
            <a:extLst>
              <a:ext uri="{FF2B5EF4-FFF2-40B4-BE49-F238E27FC236}">
                <a16:creationId xmlns:a16="http://schemas.microsoft.com/office/drawing/2014/main" id="{17EA4124-B75E-3EBD-B561-18CCA44D4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742" y="5284800"/>
            <a:ext cx="564320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indent="0" defTabSz="914400"/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Đây là </a:t>
            </a:r>
            <a:r>
              <a:rPr lang="en-US" altLang="ja-JP" sz="1100" u="sng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thông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tin </a:t>
            </a:r>
            <a:r>
              <a:rPr lang="en-US" altLang="ja-JP" sz="1100" u="sng" dirty="0" err="1">
                <a:ea typeface="ＭＳ ゴシック" panose="020B0609070205080204" pitchFamily="49" charset="-128"/>
                <a:cs typeface="Times New Roman" panose="02020603050405020304" pitchFamily="18" charset="0"/>
              </a:rPr>
              <a:t>tại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thời điểm ngày 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15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 tháng 5 năm 202</a:t>
            </a:r>
            <a:r>
              <a:rPr lang="en-US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6</a:t>
            </a:r>
            <a:r>
              <a:rPr lang="vi-vn" altLang="ja-JP" sz="1100" u="sng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 </a:t>
            </a:r>
            <a:endParaRPr lang="en-US" altLang="ja-JP" sz="1100" u="sng" dirty="0">
              <a:ea typeface="ＭＳ ゴシック" panose="020B0609070205080204" pitchFamily="49" charset="-128"/>
              <a:cs typeface="Times New Roman" panose="02020603050405020304" pitchFamily="18" charset="0"/>
            </a:endParaRPr>
          </a:p>
          <a:p>
            <a:pPr lvl="0" indent="0" defTabSz="914400"/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Có một số trường hợp dữ liệu hoàn trả chưa được phản ánhhết trong tài liệu này</a:t>
            </a:r>
            <a:r>
              <a:rPr lang="vi-vn" altLang="ja-JP" sz="1100" dirty="0">
                <a:ea typeface="ＭＳ ゴシック" panose="020B0609070205080204" pitchFamily="49" charset="-128"/>
                <a:cs typeface="Times New Roman" panose="02020603050405020304" pitchFamily="18" charset="0"/>
              </a:rPr>
              <a:t>.</a:t>
            </a:r>
            <a:endParaRPr lang="ja-JP" altLang="en-US" sz="1100" dirty="0"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DAB3047D-276C-D77D-72E4-534AC08D2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220" y="5673600"/>
            <a:ext cx="718198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○ </a:t>
            </a:r>
            <a:r>
              <a:rPr lang="vi-vn" altLang="ja-JP" sz="1400" b="1" u="sng" dirty="0">
                <a:latin typeface="Arial" panose="020B0604020202020204" pitchFamily="34" charset="0"/>
                <a:ea typeface="ＭＳ ゴシック" panose="020B0609070205080204" pitchFamily="49" charset="-128"/>
                <a:cs typeface="Arial" panose="020B0604020202020204" pitchFamily="34" charset="0"/>
              </a:rPr>
              <a:t>Tài khoản chuyển khoản</a:t>
            </a:r>
            <a:endParaRPr kumimoji="0" lang="ja-JP" altLang="ja-JP" sz="1400" b="1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  <a:cs typeface="Arial" panose="020B0604020202020204" pitchFamily="34" charset="0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48E74AD7-F80A-B6DB-4633-BD4056752137}"/>
              </a:ext>
            </a:extLst>
          </p:cNvPr>
          <p:cNvSpPr txBox="1">
            <a:spLocks/>
          </p:cNvSpPr>
          <p:nvPr/>
        </p:nvSpPr>
        <p:spPr>
          <a:xfrm>
            <a:off x="242928" y="466757"/>
            <a:ext cx="7199880" cy="632525"/>
          </a:xfrm>
          <a:prstGeom prst="rect">
            <a:avLst/>
          </a:prstGeom>
          <a:solidFill>
            <a:srgbClr val="3A1D00"/>
          </a:solidFill>
        </p:spPr>
        <p:txBody>
          <a:bodyPr vert="horz" lIns="56698" tIns="28349" rIns="56698" bIns="28349" rtlCol="0" anchor="ctr" anchorCtr="1">
            <a:normAutofit/>
          </a:bodyPr>
          <a:lstStyle>
            <a:lvl1pPr algn="ctr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vi-VN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Nhắc nhở hoàn trả quá hạn</a:t>
            </a:r>
            <a:r>
              <a:rPr lang="en-US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cho vay đặc biệt như quỹ nhỏ khẩn cấp</a:t>
            </a:r>
            <a:r>
              <a:rPr lang="en-US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vi-VN" altLang="ja-JP" sz="14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…</a:t>
            </a:r>
            <a:endParaRPr lang="en-US" altLang="ja-JP" sz="14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5" name="表 20">
            <a:extLst>
              <a:ext uri="{FF2B5EF4-FFF2-40B4-BE49-F238E27FC236}">
                <a16:creationId xmlns:a16="http://schemas.microsoft.com/office/drawing/2014/main" id="{85A3A812-4D76-87BA-CE2B-8C02E4024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072399"/>
              </p:ext>
            </p:extLst>
          </p:nvPr>
        </p:nvGraphicFramePr>
        <p:xfrm>
          <a:off x="289771" y="1155432"/>
          <a:ext cx="6980889" cy="28529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980889">
                  <a:extLst>
                    <a:ext uri="{9D8B030D-6E8A-4147-A177-3AD203B41FA5}">
                      <a16:colId xmlns:a16="http://schemas.microsoft.com/office/drawing/2014/main" val="3407476100"/>
                    </a:ext>
                  </a:extLst>
                </a:gridCol>
              </a:tblGrid>
              <a:tr h="270000">
                <a:tc>
                  <a:txBody>
                    <a:bodyPr/>
                    <a:lstStyle/>
                    <a:p>
                      <a:pPr algn="l" rtl="0"/>
                      <a:r>
                        <a:rPr lang="vi-vn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Số tiền hoàn trả còn lại của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khoản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b="0" u="none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vay</a:t>
                      </a:r>
                      <a:r>
                        <a:rPr lang="en-US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 </a:t>
                      </a:r>
                      <a:r>
                        <a:rPr lang="vi-vn" sz="1500" b="0" u="none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Arial" panose="020B0604020202020204" pitchFamily="34" charset="0"/>
                        </a:rPr>
                        <a:t>ghi trên như sau.</a:t>
                      </a:r>
                      <a:endParaRPr kumimoji="1" lang="en-US" altLang="ja-JP" sz="1500" b="0" u="non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ＭＳ ゴシック" panose="020B0609070205080204" pitchFamily="49" charset="-128"/>
                        <a:cs typeface="Arial" panose="020B0604020202020204" pitchFamily="34" charset="0"/>
                      </a:endParaRPr>
                    </a:p>
                  </a:txBody>
                  <a:tcPr marL="56698" marR="56698" marT="28349" marB="28349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359304"/>
                  </a:ext>
                </a:extLst>
              </a:tr>
            </a:tbl>
          </a:graphicData>
        </a:graphic>
      </p:graphicFrame>
      <p:sp>
        <p:nvSpPr>
          <p:cNvPr id="10" name="Rectangle 1">
            <a:extLst>
              <a:ext uri="{FF2B5EF4-FFF2-40B4-BE49-F238E27FC236}">
                <a16:creationId xmlns:a16="http://schemas.microsoft.com/office/drawing/2014/main" id="{5611738B-8406-6398-C844-BB00FB602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00" y="1179146"/>
            <a:ext cx="71819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vi-vn" sz="14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○ Tình trạng cho vay / Số tiền phải hoàn trả (Số tiền hoàn trả còn lại)</a:t>
            </a:r>
            <a:endParaRPr kumimoji="0" lang="ja-JP" altLang="ja-JP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74FEFEA3-F738-BC5E-71F7-5C15BF0189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9189" y="466757"/>
            <a:ext cx="72598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indent="1397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397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vi-vn" sz="1600" b="1" i="0" u="sng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ea typeface="ＭＳ ゴシック" panose="020B0609070205080204" pitchFamily="49" charset="-128"/>
                <a:cs typeface="Times New Roman" panose="02020603050405020304" pitchFamily="18" charset="0"/>
              </a:rPr>
              <a:t>Về việc hoàn trả</a:t>
            </a:r>
            <a:endParaRPr kumimoji="0" lang="ja-JP" altLang="en-US" sz="16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C8F981E-7DD8-9A86-AD50-5CFF01AAE973}"/>
              </a:ext>
            </a:extLst>
          </p:cNvPr>
          <p:cNvSpPr txBox="1"/>
          <p:nvPr/>
        </p:nvSpPr>
        <p:spPr>
          <a:xfrm>
            <a:off x="7907769" y="1135598"/>
            <a:ext cx="67649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Số tiền vay phải được hoàn trả bằng cách chuyển khoản (</a:t>
            </a:r>
            <a:r>
              <a:rPr lang="en-US" sz="1100" kern="100" dirty="0" err="1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Trừ</a:t>
            </a:r>
            <a:r>
              <a:rPr lang="en-US" sz="1100" kern="100" dirty="0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tiền</a:t>
            </a:r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 từ tài khoản đã đăng ký).</a:t>
            </a:r>
          </a:p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Vui lòng kiểm tra số dư để số dư không bị thiếu vào ngày chuyển khoản.</a:t>
            </a:r>
          </a:p>
        </p:txBody>
      </p:sp>
      <p:graphicFrame>
        <p:nvGraphicFramePr>
          <p:cNvPr id="18" name="表 17">
            <a:extLst>
              <a:ext uri="{FF2B5EF4-FFF2-40B4-BE49-F238E27FC236}">
                <a16:creationId xmlns:a16="http://schemas.microsoft.com/office/drawing/2014/main" id="{04DF8240-082E-7A16-F16E-CC5C0BF983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662296"/>
              </p:ext>
            </p:extLst>
          </p:nvPr>
        </p:nvGraphicFramePr>
        <p:xfrm>
          <a:off x="7948478" y="1627953"/>
          <a:ext cx="6400801" cy="37902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25121">
                  <a:extLst>
                    <a:ext uri="{9D8B030D-6E8A-4147-A177-3AD203B41FA5}">
                      <a16:colId xmlns:a16="http://schemas.microsoft.com/office/drawing/2014/main" val="2248893319"/>
                    </a:ext>
                  </a:extLst>
                </a:gridCol>
                <a:gridCol w="1145984">
                  <a:extLst>
                    <a:ext uri="{9D8B030D-6E8A-4147-A177-3AD203B41FA5}">
                      <a16:colId xmlns:a16="http://schemas.microsoft.com/office/drawing/2014/main" val="905292467"/>
                    </a:ext>
                  </a:extLst>
                </a:gridCol>
                <a:gridCol w="3029696">
                  <a:extLst>
                    <a:ext uri="{9D8B030D-6E8A-4147-A177-3AD203B41FA5}">
                      <a16:colId xmlns:a16="http://schemas.microsoft.com/office/drawing/2014/main" val="727047189"/>
                    </a:ext>
                  </a:extLst>
                </a:gridCol>
              </a:tblGrid>
              <a:tr h="571817">
                <a:tc>
                  <a:txBody>
                    <a:bodyPr/>
                    <a:lstStyle/>
                    <a:p>
                      <a:pPr algn="ctr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Tổ chức tài chính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</a:t>
                      </a:r>
                      <a:br>
                        <a:rPr lang="en-U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</a:br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chuyển khoản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Phí dịch vụ (Người vay trả)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  <a:p>
                      <a:pPr algn="ctr" rtl="0"/>
                      <a:r>
                        <a:rPr lang="vi-vn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* </a:t>
                      </a:r>
                      <a:r>
                        <a:rPr lang="vi-vn" altLang="ja-JP" sz="10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Đ</a:t>
                      </a:r>
                      <a:r>
                        <a:rPr lang="vi-vn" altLang="ja-JP" sz="1000" kern="100" baseline="0" dirty="0">
                          <a:effectLst/>
                          <a:latin typeface="+mn-lt"/>
                          <a:ea typeface="Meiryo UI" panose="020B0604030504040204" pitchFamily="50" charset="-128"/>
                          <a:cs typeface="Times New Roman" panose="02020603050405020304" pitchFamily="18" charset="0"/>
                        </a:rPr>
                        <a:t>ược</a:t>
                      </a:r>
                      <a:r>
                        <a:rPr lang="vi-vn" sz="10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tính vào số tiền hoàn trả hằng tháng.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2013971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Juroku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17552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Ogaki Kyoritsu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0637359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Gifu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167408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Ogaki Seino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66844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Seki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6002800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Hachiman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814785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Tono Shinkin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315347"/>
                  </a:ext>
                </a:extLst>
              </a:tr>
              <a:tr h="299524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Takayama Shinkin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5997139"/>
                  </a:ext>
                </a:extLst>
              </a:tr>
              <a:tr h="378278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Ngân hàng Yucho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25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algn="l" rtl="0"/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10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2910907"/>
                  </a:ext>
                </a:extLst>
              </a:tr>
              <a:tr h="443921">
                <a:tc>
                  <a:txBody>
                    <a:bodyPr/>
                    <a:lstStyle/>
                    <a:p>
                      <a:pPr marL="87313" indent="0" algn="l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Tổ chức tài chính </a:t>
                      </a:r>
                      <a:r>
                        <a:rPr lang="en-US" sz="1100" kern="100" dirty="0" err="1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khác</a:t>
                      </a:r>
                      <a:r>
                        <a:rPr lang="en-US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ngoài các tổ chức trên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algn="just" rtl="0"/>
                      <a:r>
                        <a:rPr lang="vi-vn" sz="1100" kern="100" dirty="0"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Ngày 23</a:t>
                      </a:r>
                      <a:endParaRPr 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79095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altLang="ja-JP" sz="1100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 lần </a:t>
                      </a:r>
                      <a:r>
                        <a:rPr lang="vi-vn" altLang="ja-JP" sz="1100" b="0" u="sng" kern="100" dirty="0">
                          <a:effectLst/>
                          <a:latin typeface="+mn-lt"/>
                          <a:ea typeface="ＭＳ ゴシック" panose="020B0609070205080204" pitchFamily="49" charset="-128"/>
                          <a:cs typeface="Times New Roman" panose="02020603050405020304" pitchFamily="18" charset="0"/>
                        </a:rPr>
                        <a:t>165 yên</a:t>
                      </a:r>
                      <a:endParaRPr lang="ja-JP" altLang="ja-JP" sz="1050" kern="100" dirty="0"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61620"/>
                  </a:ext>
                </a:extLst>
              </a:tr>
            </a:tbl>
          </a:graphicData>
        </a:graphic>
      </p:graphicFrame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04F431-D7BE-6957-4FA3-56E87AA1C9A9}"/>
              </a:ext>
            </a:extLst>
          </p:cNvPr>
          <p:cNvSpPr txBox="1"/>
          <p:nvPr/>
        </p:nvSpPr>
        <p:spPr>
          <a:xfrm>
            <a:off x="7907768" y="5843312"/>
            <a:ext cx="67649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vi-vn" sz="1100" kern="100" dirty="0">
                <a:effectLst/>
                <a:latin typeface="Arial" panose="020B0604020202020204" pitchFamily="34" charset="0"/>
                <a:ea typeface="ＭＳ ゴシック" panose="020B0609070205080204" pitchFamily="49" charset="-128"/>
                <a:cs typeface="Times New Roman" panose="02020603050405020304" pitchFamily="18" charset="0"/>
              </a:rPr>
              <a:t>* Nếu rơi vào ngày nghỉ của tổ chức tài chính thì sẽ chuyển khoản vào ngày làm việc tiếp theo.</a:t>
            </a:r>
            <a:endParaRPr lang="ja-JP" altLang="ja-JP" sz="1100" kern="100" dirty="0">
              <a:effectLst/>
              <a:latin typeface="Arial" panose="020B0604020202020204" pitchFamily="34" charset="0"/>
              <a:ea typeface="ＭＳ ゴシック" panose="020B0609070205080204" pitchFamily="49" charset="-128"/>
              <a:cs typeface="Times New Roman" panose="02020603050405020304" pitchFamily="18" charset="0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60DD1B7-ED40-1244-950B-7680BC5109D9}"/>
              </a:ext>
            </a:extLst>
          </p:cNvPr>
          <p:cNvGrpSpPr/>
          <p:nvPr/>
        </p:nvGrpSpPr>
        <p:grpSpPr>
          <a:xfrm>
            <a:off x="427884" y="8800438"/>
            <a:ext cx="6821659" cy="1424254"/>
            <a:chOff x="-16499" y="-28580"/>
            <a:chExt cx="6964034" cy="142460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3BEF456F-A532-06E6-C647-4579FFD2FAE6}"/>
                </a:ext>
              </a:extLst>
            </p:cNvPr>
            <p:cNvSpPr/>
            <p:nvPr/>
          </p:nvSpPr>
          <p:spPr>
            <a:xfrm>
              <a:off x="-16499" y="601451"/>
              <a:ext cx="6947535" cy="7945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ts val="2200"/>
                </a:lnSpc>
                <a:buNone/>
              </a:pP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Đối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với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các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thủ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tục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,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vui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lòng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gọi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đến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trung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tâm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cuộc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gọi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theo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số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</a:p>
            <a:p>
              <a:pPr algn="ctr">
                <a:lnSpc>
                  <a:spcPts val="2200"/>
                </a:lnSpc>
                <a:buNone/>
              </a:pPr>
              <a:r>
                <a:rPr lang="en-US" altLang="ja-JP" b="1" dirty="0">
                  <a:solidFill>
                    <a:srgbClr val="000000"/>
                  </a:solidFill>
                  <a:highlight>
                    <a:srgbClr val="FFFF00"/>
                  </a:highlight>
                  <a:ea typeface="Meiryo UI" panose="020B0604030504040204" pitchFamily="50" charset="-128"/>
                  <a:cs typeface="Times New Roman" panose="02020603050405020304" pitchFamily="18" charset="0"/>
                </a:rPr>
                <a:t>058-201-2100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(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các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ngày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trong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tuần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từ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9:00–17:00)</a:t>
              </a:r>
            </a:p>
            <a:p>
              <a:pPr algn="ctr">
                <a:lnSpc>
                  <a:spcPts val="2200"/>
                </a:lnSpc>
                <a:buNone/>
              </a:pP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Để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thanh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toán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,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gọi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058-201-1547 (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các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ngày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trong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</a:t>
              </a:r>
              <a:r>
                <a:rPr lang="en-US" altLang="ja-JP" b="1" dirty="0" err="1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tuần</a:t>
              </a:r>
              <a:r>
                <a:rPr lang="en-US" altLang="ja-JP" b="1" dirty="0">
                  <a:solidFill>
                    <a:srgbClr val="00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 9:00–17:00)</a:t>
              </a: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5C2CB6F2-8D9C-6F0B-994E-19CA67DCB112}"/>
                </a:ext>
              </a:extLst>
            </p:cNvPr>
            <p:cNvSpPr/>
            <p:nvPr/>
          </p:nvSpPr>
          <p:spPr>
            <a:xfrm>
              <a:off x="0" y="-28580"/>
              <a:ext cx="6947535" cy="6428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ts val="2000"/>
                </a:lnSpc>
                <a:buNone/>
              </a:pPr>
              <a:r>
                <a:rPr lang="vi-VN" altLang="ja-JP" sz="1600" b="1" u="sng" dirty="0">
                  <a:solidFill>
                    <a:srgbClr val="FF0000"/>
                  </a:solidFill>
                  <a:ea typeface="Meiryo UI" panose="020B0604030504040204" pitchFamily="50" charset="-128"/>
                  <a:cs typeface="Times New Roman" panose="02020603050405020304" pitchFamily="18" charset="0"/>
                </a:rPr>
                <a:t>Nếu bạn muốn thay đổi số điện thoại hoặc địa chỉ của mình, hoặc đăng ký tài khoản, chúng tôi sẽ hướng dẫn bạn qua quy trình.</a:t>
              </a:r>
              <a:endParaRPr lang="ja-JP" sz="90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C541C06E-E3A4-919D-E857-F5AAE474219E}"/>
              </a:ext>
            </a:extLst>
          </p:cNvPr>
          <p:cNvSpPr/>
          <p:nvPr/>
        </p:nvSpPr>
        <p:spPr>
          <a:xfrm>
            <a:off x="302008" y="8753740"/>
            <a:ext cx="6947535" cy="1547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b">
            <a:noAutofit/>
          </a:bodyPr>
          <a:lstStyle/>
          <a:p>
            <a:pPr algn="just">
              <a:buNone/>
            </a:pPr>
            <a:r>
              <a:rPr lang="ja-JP" sz="1750" b="1" kern="1200">
                <a:solidFill>
                  <a:srgbClr val="FF0000"/>
                </a:solidFill>
                <a:effectLst/>
                <a:ea typeface="Meiryo UI" panose="020B0604030504040204" pitchFamily="50" charset="-128"/>
                <a:cs typeface="Times New Roman" panose="02020603050405020304" pitchFamily="18" charset="0"/>
              </a:rPr>
              <a:t>　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80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タイトル 1">
            <a:extLst>
              <a:ext uri="{FF2B5EF4-FFF2-40B4-BE49-F238E27FC236}">
                <a16:creationId xmlns:a16="http://schemas.microsoft.com/office/drawing/2014/main" id="{5BC35B4B-0192-46EA-99CB-91512E114F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392" y="748903"/>
            <a:ext cx="7038083" cy="617128"/>
          </a:xfrm>
          <a:solidFill>
            <a:srgbClr val="3A1D00"/>
          </a:solidFill>
        </p:spPr>
        <p:txBody>
          <a:bodyPr rtlCol="0" anchor="ctr" anchorCtr="1">
            <a:normAutofit/>
          </a:bodyPr>
          <a:lstStyle/>
          <a:p>
            <a:pPr rtl="0"/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Các khoản cho vay đặc biệt như quỹ nhỏ khẩn cấp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</a:t>
            </a:r>
            <a:r>
              <a:rPr lang="en-US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dịch </a:t>
            </a:r>
            <a:r>
              <a:rPr lang="vi-vn" sz="105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COVID-19.</a:t>
            </a:r>
            <a:br>
              <a:rPr lang="en-US" altLang="ja-JP" sz="11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vi-vn" sz="1600" b="1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Về các khoản cho vay đặc biệt thuộc đối tượng miễn hoàn trả</a:t>
            </a:r>
            <a:endParaRPr kumimoji="1" lang="ja-JP" altLang="en-US" sz="1600" b="1" dirty="0">
              <a:solidFill>
                <a:schemeClr val="bg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DC7BAA9-9DD0-4396-89CB-6A9C3066FD4D}"/>
              </a:ext>
            </a:extLst>
          </p:cNvPr>
          <p:cNvSpPr txBox="1"/>
          <p:nvPr/>
        </p:nvSpPr>
        <p:spPr>
          <a:xfrm>
            <a:off x="322715" y="2659103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Sơ đồ quy trình kiểm tra xem có thuộc đối tượng được miễn hoàn trả hay không</a:t>
            </a:r>
            <a:endParaRPr lang="vi-vn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FC746170-01D5-420E-96C4-79D455ED3FDA}"/>
              </a:ext>
            </a:extLst>
          </p:cNvPr>
          <p:cNvSpPr/>
          <p:nvPr/>
        </p:nvSpPr>
        <p:spPr>
          <a:xfrm>
            <a:off x="341644" y="2962928"/>
            <a:ext cx="6810946" cy="4826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Người vay (người vay tiền)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có </a:t>
            </a:r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 miễn thuế cư trú “cả tỉ lệ bình quân đầu người và tỉ lệ thu nhập” 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  <a:endParaRPr lang="en-US" altLang="ja-JP" sz="1050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47EF3EEC-C40E-4B74-BF0C-94A0AE5E1420}"/>
              </a:ext>
            </a:extLst>
          </p:cNvPr>
          <p:cNvSpPr/>
          <p:nvPr/>
        </p:nvSpPr>
        <p:spPr>
          <a:xfrm>
            <a:off x="1693917" y="4562972"/>
            <a:ext cx="4534103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 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</a:t>
            </a:r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cùng một hộ gia đình như khi vay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</a:p>
        </p:txBody>
      </p:sp>
      <p:sp>
        <p:nvSpPr>
          <p:cNvPr id="47" name="矢印: 下 46">
            <a:extLst>
              <a:ext uri="{FF2B5EF4-FFF2-40B4-BE49-F238E27FC236}">
                <a16:creationId xmlns:a16="http://schemas.microsoft.com/office/drawing/2014/main" id="{80454A39-34FE-41BC-95D3-A06E92271A51}"/>
              </a:ext>
            </a:extLst>
          </p:cNvPr>
          <p:cNvSpPr/>
          <p:nvPr/>
        </p:nvSpPr>
        <p:spPr>
          <a:xfrm>
            <a:off x="2947932" y="4240459"/>
            <a:ext cx="1685109" cy="332210"/>
          </a:xfrm>
          <a:prstGeom prst="downArrow">
            <a:avLst>
              <a:gd name="adj1" fmla="val 56616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/>
          <a:lstStyle/>
          <a:p>
            <a:pPr algn="ctr" rtl="0"/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Không phải là người vay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631ECC6B-0653-47CE-A64D-D5A26E828DA5}"/>
              </a:ext>
            </a:extLst>
          </p:cNvPr>
          <p:cNvSpPr/>
          <p:nvPr/>
        </p:nvSpPr>
        <p:spPr>
          <a:xfrm>
            <a:off x="454071" y="3891702"/>
            <a:ext cx="5773949" cy="3497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</a:t>
            </a:r>
            <a:r>
              <a:rPr lang="vi-vn" sz="105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là ai</a:t>
            </a:r>
          </a:p>
        </p:txBody>
      </p:sp>
      <p:sp>
        <p:nvSpPr>
          <p:cNvPr id="50" name="矢印: 下 49">
            <a:extLst>
              <a:ext uri="{FF2B5EF4-FFF2-40B4-BE49-F238E27FC236}">
                <a16:creationId xmlns:a16="http://schemas.microsoft.com/office/drawing/2014/main" id="{3DEC323E-DBCE-47EB-BA9D-7DBFE43976C7}"/>
              </a:ext>
            </a:extLst>
          </p:cNvPr>
          <p:cNvSpPr/>
          <p:nvPr/>
        </p:nvSpPr>
        <p:spPr>
          <a:xfrm>
            <a:off x="1904439" y="3445570"/>
            <a:ext cx="1405405" cy="444267"/>
          </a:xfrm>
          <a:prstGeom prst="downArrow">
            <a:avLst>
              <a:gd name="adj1" fmla="val 56442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Có được m</a:t>
            </a:r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iễn </a:t>
            </a:r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</a:p>
        </p:txBody>
      </p:sp>
      <p:sp>
        <p:nvSpPr>
          <p:cNvPr id="51" name="矢印: 下 50">
            <a:extLst>
              <a:ext uri="{FF2B5EF4-FFF2-40B4-BE49-F238E27FC236}">
                <a16:creationId xmlns:a16="http://schemas.microsoft.com/office/drawing/2014/main" id="{0FBC6464-B1F5-477C-A0B0-AB4FDCBFF400}"/>
              </a:ext>
            </a:extLst>
          </p:cNvPr>
          <p:cNvSpPr/>
          <p:nvPr/>
        </p:nvSpPr>
        <p:spPr>
          <a:xfrm>
            <a:off x="4008623" y="4914845"/>
            <a:ext cx="956201" cy="270762"/>
          </a:xfrm>
          <a:prstGeom prst="downArrow">
            <a:avLst>
              <a:gd name="adj1" fmla="val 70830"/>
              <a:gd name="adj2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latin typeface="Arial" panose="020B0604020202020204" pitchFamily="34" charset="0"/>
                <a:ea typeface="ＭＳ ゴシック" panose="020B0609070205080204" pitchFamily="49" charset="-128"/>
              </a:rPr>
              <a:t>Cùng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BC0EF637-2A56-49B0-A44F-56E379D4420B}"/>
              </a:ext>
            </a:extLst>
          </p:cNvPr>
          <p:cNvSpPr/>
          <p:nvPr/>
        </p:nvSpPr>
        <p:spPr>
          <a:xfrm>
            <a:off x="4531578" y="6108774"/>
            <a:ext cx="2747570" cy="12981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Không thuộc đối tượng </a:t>
            </a:r>
            <a:r>
              <a:rPr lang="en-US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en-US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</a:t>
            </a:r>
            <a:r>
              <a:rPr lang="ja-JP" altLang="en-US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</a:t>
            </a:r>
            <a:r>
              <a:rPr lang="en-US" altLang="ja-JP" sz="16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600" b="1" u="sng" dirty="0" err="1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trả</a:t>
            </a:r>
            <a:endParaRPr lang="en-US" altLang="ja-JP" sz="1600" b="1" u="sng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algn="ctr" rtl="0"/>
            <a:endParaRPr lang="en-US" altLang="ja-JP" sz="6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788C5F1C-8237-45B7-BB18-EA3FB3680270}"/>
              </a:ext>
            </a:extLst>
          </p:cNvPr>
          <p:cNvSpPr/>
          <p:nvPr/>
        </p:nvSpPr>
        <p:spPr>
          <a:xfrm>
            <a:off x="322715" y="6098836"/>
            <a:ext cx="4153457" cy="12961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rtl="0"/>
            <a:r>
              <a:rPr lang="vi-vn" sz="1400" b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endParaRPr lang="en-US" altLang="ja-JP" sz="14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89413240-EFF4-48FF-AFD5-7C1B58AC8578}"/>
              </a:ext>
            </a:extLst>
          </p:cNvPr>
          <p:cNvSpPr/>
          <p:nvPr/>
        </p:nvSpPr>
        <p:spPr>
          <a:xfrm>
            <a:off x="278731" y="6427623"/>
            <a:ext cx="4252847" cy="1084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100" b="1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Vui lòng gọi điện đến 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</a:t>
            </a:r>
            <a:r>
              <a:rPr lang="en-US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ổ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ng đài </a:t>
            </a:r>
            <a:r>
              <a:rPr lang="vi-vn" sz="1100" b="1" u="sng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058-201-2100</a:t>
            </a:r>
            <a:r>
              <a:rPr lang="vi-vn" sz="11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20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để biết thêm chi tiết về thủ tục.</a:t>
            </a:r>
            <a:endParaRPr lang="en-US" altLang="ja-JP" sz="110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563C22E1-D7B2-4B56-BD1A-9604FA2F6E9A}"/>
              </a:ext>
            </a:extLst>
          </p:cNvPr>
          <p:cNvSpPr/>
          <p:nvPr/>
        </p:nvSpPr>
        <p:spPr>
          <a:xfrm>
            <a:off x="597670" y="6355009"/>
            <a:ext cx="3658827" cy="3689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6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Chúng tôi sẽ hướng dẫn thủ tục.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1F267061-A073-4181-9FC6-F7B3EF95AAFC}"/>
              </a:ext>
            </a:extLst>
          </p:cNvPr>
          <p:cNvSpPr/>
          <p:nvPr/>
        </p:nvSpPr>
        <p:spPr>
          <a:xfrm>
            <a:off x="2681365" y="5185607"/>
            <a:ext cx="3546655" cy="4941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Chủ hộ hiện tại 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 </a:t>
            </a:r>
            <a:r>
              <a:rPr lang="vi-vn" sz="105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 miễn thuế cư trú “cả tỉ lệ bình quân đầu người và tỉ lệ thu nhập”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050" b="1" u="sng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dirty="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không?</a:t>
            </a:r>
          </a:p>
        </p:txBody>
      </p:sp>
      <p:sp>
        <p:nvSpPr>
          <p:cNvPr id="63" name="矢印: 下 62">
            <a:extLst>
              <a:ext uri="{FF2B5EF4-FFF2-40B4-BE49-F238E27FC236}">
                <a16:creationId xmlns:a16="http://schemas.microsoft.com/office/drawing/2014/main" id="{BA5AAE1D-3A52-4957-8812-C6A1B1D7CF9A}"/>
              </a:ext>
            </a:extLst>
          </p:cNvPr>
          <p:cNvSpPr/>
          <p:nvPr/>
        </p:nvSpPr>
        <p:spPr>
          <a:xfrm>
            <a:off x="454071" y="4241403"/>
            <a:ext cx="1150573" cy="1856951"/>
          </a:xfrm>
          <a:prstGeom prst="downArrow">
            <a:avLst>
              <a:gd name="adj1" fmla="val 56751"/>
              <a:gd name="adj2" fmla="val 17066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vi-vn" sz="1050">
                <a:latin typeface="Arial" panose="020B0604020202020204" pitchFamily="34" charset="0"/>
                <a:ea typeface="ＭＳ ゴシック" panose="020B0609070205080204" pitchFamily="49" charset="-128"/>
              </a:rPr>
              <a:t>Là người vay</a:t>
            </a:r>
          </a:p>
        </p:txBody>
      </p:sp>
      <p:sp>
        <p:nvSpPr>
          <p:cNvPr id="64" name="矢印: 下 63">
            <a:extLst>
              <a:ext uri="{FF2B5EF4-FFF2-40B4-BE49-F238E27FC236}">
                <a16:creationId xmlns:a16="http://schemas.microsoft.com/office/drawing/2014/main" id="{6F159D39-7B63-4CB9-AAA8-2C4A56D483DE}"/>
              </a:ext>
            </a:extLst>
          </p:cNvPr>
          <p:cNvSpPr/>
          <p:nvPr/>
        </p:nvSpPr>
        <p:spPr>
          <a:xfrm>
            <a:off x="1697593" y="4921089"/>
            <a:ext cx="832409" cy="1176783"/>
          </a:xfrm>
          <a:prstGeom prst="downArrow">
            <a:avLst>
              <a:gd name="adj1" fmla="val 50000"/>
              <a:gd name="adj2" fmla="val 20873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 rtl="0"/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Không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cùng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b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hộ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gia</a:t>
            </a:r>
            <a:r>
              <a:rPr lang="en-US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0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đình</a:t>
            </a:r>
            <a:endParaRPr lang="vi-vn" sz="10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5" name="矢印: 下 64">
            <a:extLst>
              <a:ext uri="{FF2B5EF4-FFF2-40B4-BE49-F238E27FC236}">
                <a16:creationId xmlns:a16="http://schemas.microsoft.com/office/drawing/2014/main" id="{9DC78207-1625-4513-BF95-6DF9B49C735F}"/>
              </a:ext>
            </a:extLst>
          </p:cNvPr>
          <p:cNvSpPr/>
          <p:nvPr/>
        </p:nvSpPr>
        <p:spPr>
          <a:xfrm>
            <a:off x="3035755" y="5687303"/>
            <a:ext cx="1220742" cy="403250"/>
          </a:xfrm>
          <a:prstGeom prst="downArrow">
            <a:avLst>
              <a:gd name="adj1" fmla="val 63349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Có được</a:t>
            </a:r>
            <a:endParaRPr lang="vi-vn" sz="10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66" name="矢印: 下 65">
            <a:extLst>
              <a:ext uri="{FF2B5EF4-FFF2-40B4-BE49-F238E27FC236}">
                <a16:creationId xmlns:a16="http://schemas.microsoft.com/office/drawing/2014/main" id="{8156BC0A-711D-46E3-969D-BB97EE0DD187}"/>
              </a:ext>
            </a:extLst>
          </p:cNvPr>
          <p:cNvSpPr/>
          <p:nvPr/>
        </p:nvSpPr>
        <p:spPr>
          <a:xfrm>
            <a:off x="4911103" y="5689369"/>
            <a:ext cx="1102275" cy="408503"/>
          </a:xfrm>
          <a:prstGeom prst="downArrow">
            <a:avLst>
              <a:gd name="adj1" fmla="val 63142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Phải </a:t>
            </a:r>
            <a:b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en-US" sz="1000">
                <a:latin typeface="Arial" panose="020B0604020202020204" pitchFamily="34" charset="0"/>
                <a:ea typeface="ＭＳ ゴシック" panose="020B0609070205080204" pitchFamily="49" charset="-128"/>
              </a:rPr>
              <a:t>n</a:t>
            </a:r>
            <a:r>
              <a:rPr lang="vi-vn" sz="1000">
                <a:latin typeface="Arial" panose="020B0604020202020204" pitchFamily="34" charset="0"/>
                <a:ea typeface="ＭＳ ゴシック" panose="020B0609070205080204" pitchFamily="49" charset="-128"/>
              </a:rPr>
              <a:t>ộp </a:t>
            </a:r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</a:p>
        </p:txBody>
      </p:sp>
      <p:sp>
        <p:nvSpPr>
          <p:cNvPr id="67" name="矢印: 下 66">
            <a:extLst>
              <a:ext uri="{FF2B5EF4-FFF2-40B4-BE49-F238E27FC236}">
                <a16:creationId xmlns:a16="http://schemas.microsoft.com/office/drawing/2014/main" id="{449FB9D3-3F9B-4703-AE48-D7E7163C4042}"/>
              </a:ext>
            </a:extLst>
          </p:cNvPr>
          <p:cNvSpPr/>
          <p:nvPr/>
        </p:nvSpPr>
        <p:spPr>
          <a:xfrm>
            <a:off x="6191924" y="3446776"/>
            <a:ext cx="975952" cy="2668815"/>
          </a:xfrm>
          <a:prstGeom prst="downArrow">
            <a:avLst>
              <a:gd name="adj1" fmla="val 50000"/>
              <a:gd name="adj2" fmla="val 1981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 rtl="0"/>
            <a:r>
              <a:rPr lang="vi-vn" sz="1000" dirty="0">
                <a:latin typeface="Arial" panose="020B0604020202020204" pitchFamily="34" charset="0"/>
                <a:ea typeface="ＭＳ ゴシック" panose="020B0609070205080204" pitchFamily="49" charset="-128"/>
              </a:rPr>
              <a:t>Nộp thuế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9277E5B5-6474-885E-FD2C-29C6514BF5E2}"/>
              </a:ext>
            </a:extLst>
          </p:cNvPr>
          <p:cNvSpPr txBox="1">
            <a:spLocks/>
          </p:cNvSpPr>
          <p:nvPr/>
        </p:nvSpPr>
        <p:spPr>
          <a:xfrm>
            <a:off x="7862442" y="746228"/>
            <a:ext cx="7038083" cy="602031"/>
          </a:xfrm>
          <a:prstGeom prst="rect">
            <a:avLst/>
          </a:prstGeom>
          <a:solidFill>
            <a:srgbClr val="3A1D00"/>
          </a:solidFill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14255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935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Các khoản cho vay đặc biệt như quỹ nhỏ khẩn cấp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80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COVID-19.</a:t>
            </a:r>
            <a:br>
              <a:rPr lang="en-US" altLang="ja-JP" sz="1050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</a:br>
            <a:r>
              <a:rPr lang="vi-vn" sz="1400" b="1" dirty="0">
                <a:solidFill>
                  <a:schemeClr val="bg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Về các khoản cho vay đặc biệt thuộc đối tượng miễn hoàn trả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946118-A3E8-CC07-AB28-6917C5B047CF}"/>
              </a:ext>
            </a:extLst>
          </p:cNvPr>
          <p:cNvSpPr txBox="1"/>
          <p:nvPr/>
        </p:nvSpPr>
        <p:spPr>
          <a:xfrm>
            <a:off x="7840204" y="1352107"/>
            <a:ext cx="71576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Đối với các khoản cho vay đặc biệt như quỹ nhỏ khẩn cấp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 do ảnh hưởng của COVID-19 mà Hội đồng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đã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cho vay, nếu người vay tương ứng với các trường hợp sau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thì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sẽ được </a:t>
            </a:r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 </a:t>
            </a:r>
            <a:r>
              <a:rPr lang="vi-vn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 trả số tiền đã vay (trả lại tiền đã vay)</a:t>
            </a:r>
            <a:r>
              <a:rPr lang="vi-vn" sz="12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sau khi nộp đơn </a:t>
            </a:r>
            <a:r>
              <a:rPr lang="vi-vn" sz="12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và được Hội đồng thông báo quyết định miễn.</a:t>
            </a:r>
            <a:endParaRPr lang="en-US" altLang="ja-JP" sz="12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0239D02-02AF-C148-5B13-CB04D85C1F7B}"/>
              </a:ext>
            </a:extLst>
          </p:cNvPr>
          <p:cNvSpPr txBox="1"/>
          <p:nvPr/>
        </p:nvSpPr>
        <p:spPr>
          <a:xfrm>
            <a:off x="7978621" y="2285526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Sơ đồ quy trình kiểm tra xem có thuộc đối tượng được miễn hoàn trả không</a:t>
            </a:r>
            <a:endParaRPr lang="vi-vn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261A36-9E7B-B603-CBC2-5F6519974A02}"/>
              </a:ext>
            </a:extLst>
          </p:cNvPr>
          <p:cNvSpPr txBox="1"/>
          <p:nvPr/>
        </p:nvSpPr>
        <p:spPr>
          <a:xfrm>
            <a:off x="322714" y="7632161"/>
            <a:ext cx="714072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Vui lòng lấy các giấy tờ sau đây tại quầy hành chính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v.v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..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 của địa phương để kiểm tra xem có được miễn thuế cư trú cả tỉ lệ bình quân đầu người và tỉ lệ thu nhập không.</a:t>
            </a:r>
            <a:endParaRPr lang="ja-JP" altLang="en-US" sz="1050" b="1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A895BB-E45C-C0AD-6AAF-FC240210B1DC}"/>
              </a:ext>
            </a:extLst>
          </p:cNvPr>
          <p:cNvSpPr txBox="1"/>
          <p:nvPr/>
        </p:nvSpPr>
        <p:spPr>
          <a:xfrm>
            <a:off x="540247" y="8260309"/>
            <a:ext cx="7140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vi-vn" sz="105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　</a:t>
            </a:r>
            <a:r>
              <a:rPr lang="vi-vn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Giấy chứng nhận miễn thuế năm tài khóa 202</a:t>
            </a:r>
            <a:r>
              <a:rPr lang="en-US" altLang="ja-JP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5</a:t>
            </a:r>
            <a:r>
              <a:rPr lang="vi-vn" sz="105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 thể được cấp vào khoảng tháng 6 năm 202</a:t>
            </a:r>
            <a:r>
              <a:rPr lang="en-US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05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862803D6-E5F4-B721-846B-784FD56BCEDB}"/>
              </a:ext>
            </a:extLst>
          </p:cNvPr>
          <p:cNvSpPr/>
          <p:nvPr/>
        </p:nvSpPr>
        <p:spPr>
          <a:xfrm>
            <a:off x="571786" y="8210424"/>
            <a:ext cx="6437399" cy="3613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kumimoji="1" lang="ja-JP" altLang="en-US" sz="140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2A93B53-5D5A-E04F-C009-2E84DB79C5B9}"/>
              </a:ext>
            </a:extLst>
          </p:cNvPr>
          <p:cNvSpPr txBox="1"/>
          <p:nvPr/>
        </p:nvSpPr>
        <p:spPr>
          <a:xfrm>
            <a:off x="283383" y="8812173"/>
            <a:ext cx="7140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● </a:t>
            </a:r>
            <a:r>
              <a:rPr lang="en-US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Trường </a:t>
            </a:r>
            <a:r>
              <a:rPr lang="en-US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hợp</a:t>
            </a:r>
            <a:r>
              <a:rPr lang="vi-vn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chưa khai thuế hoặc điều chỉnh thuế cuối năm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,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nếu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quý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vị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không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khai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thuế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cư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trú</a:t>
            </a:r>
            <a:r>
              <a:rPr lang="en-US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thì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có </a:t>
            </a:r>
            <a:r>
              <a:rPr lang="en-US" sz="1100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thể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không được cấp giấy chứng nhận nộp thuế và giấy chứng nhận miễn thuế.</a:t>
            </a:r>
            <a:endParaRPr lang="en-US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indent="-180975"/>
            <a:r>
              <a:rPr lang="vi-vn" altLang="ja-JP" sz="1100" dirty="0">
                <a:ea typeface="ＭＳ ゴシック" panose="020B0609070205080204" pitchFamily="49" charset="-128"/>
              </a:rPr>
              <a:t>●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Vui lòng liên hệ với Phòng Thuế vụ của địa phương nơi mình sinh sống</a:t>
            </a:r>
            <a:r>
              <a:rPr lang="vi-vn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để biết về cách khai thuế cư trú</a:t>
            </a:r>
            <a:endParaRPr lang="en-US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indent="-180975"/>
            <a:r>
              <a:rPr lang="en-US" altLang="ja-JP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  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(Mẫu giấy khai thuế </a:t>
            </a:r>
            <a:r>
              <a:rPr lang="en-US" altLang="ja-JP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sẽ</a:t>
            </a:r>
            <a:r>
              <a:rPr lang="en-US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khác nhau tùy</a:t>
            </a:r>
            <a:r>
              <a:rPr lang="en-US" altLang="ja-JP" sz="1100" u="sng" dirty="0"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altLang="ja-JP" sz="1100" u="sng" dirty="0" err="1">
                <a:latin typeface="Arial" panose="020B0604020202020204" pitchFamily="34" charset="0"/>
                <a:ea typeface="ＭＳ ゴシック" panose="020B0609070205080204" pitchFamily="49" charset="-128"/>
              </a:rPr>
              <a:t>từng</a:t>
            </a:r>
            <a:r>
              <a:rPr lang="vi-vn" altLang="ja-JP" sz="1100" u="sng" dirty="0">
                <a:ea typeface="ＭＳ ゴシック" panose="020B0609070205080204" pitchFamily="49" charset="-128"/>
              </a:rPr>
              <a:t> địa phương).</a:t>
            </a:r>
            <a:endParaRPr lang="en-US" altLang="ja-JP" sz="1100" u="sng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822A181-D572-4593-F974-D46EA6AEAF75}"/>
              </a:ext>
            </a:extLst>
          </p:cNvPr>
          <p:cNvSpPr txBox="1"/>
          <p:nvPr/>
        </p:nvSpPr>
        <p:spPr>
          <a:xfrm>
            <a:off x="7933443" y="9126000"/>
            <a:ext cx="696708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488" rtl="0"/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Chú ý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　　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180975" rtl="0"/>
            <a:r>
              <a:rPr lang="vi-vn" sz="1100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Không có trường hợp tự động được miễn mà bắt buộc phải làm đơn xin.</a:t>
            </a:r>
            <a:endParaRPr lang="en-US" altLang="ja-JP" sz="11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271463" rtl="0"/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Vui lòng gọi điện đến </a:t>
            </a:r>
            <a:r>
              <a:rPr lang="vi-vn" sz="1200" b="1" u="sng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Tổng đài 058-201-2100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để biết thêm chi tiết về thủ tục miễn.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marL="400050" indent="-219075" rtl="0"/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● Số tiền quý vị đã hoàn trả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trước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khi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có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quyết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định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miễn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hoàn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trả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sẽ không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tính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vào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phần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được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miễn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trừ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　　　</a:t>
            </a:r>
            <a:endParaRPr lang="en-US" altLang="ja-JP" sz="1100" b="1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1DC9743-A37F-14D6-E573-0702DDCB141E}"/>
              </a:ext>
            </a:extLst>
          </p:cNvPr>
          <p:cNvSpPr/>
          <p:nvPr/>
        </p:nvSpPr>
        <p:spPr>
          <a:xfrm>
            <a:off x="3195582" y="3474235"/>
            <a:ext cx="3208628" cy="4274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vi-vn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Vui lòng liên hệ với </a:t>
            </a:r>
            <a:r>
              <a:rPr lang="en-US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Ủ</a:t>
            </a:r>
            <a:r>
              <a:rPr lang="vi-vn" sz="800">
                <a:solidFill>
                  <a:schemeClr val="tx1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y ban địa phương để xác nhận xem quý vị có được miễn thuế hay không.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4A3FE12-A0B2-3D92-2CBD-6B71B198B4D6}"/>
              </a:ext>
            </a:extLst>
          </p:cNvPr>
          <p:cNvSpPr txBox="1"/>
          <p:nvPr/>
        </p:nvSpPr>
        <p:spPr>
          <a:xfrm>
            <a:off x="180572" y="1461219"/>
            <a:ext cx="7046903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1100" b="1" dirty="0">
                <a:latin typeface="Arial" panose="020B0604020202020204" pitchFamily="34" charset="0"/>
                <a:ea typeface="ＭＳ ゴシック" panose="020B0609070205080204" pitchFamily="49" charset="-128"/>
              </a:rPr>
              <a:t>Hộ gia đình được miễn thuế cư trú 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202</a:t>
            </a:r>
            <a:r>
              <a:rPr lang="en-US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6</a:t>
            </a:r>
            <a:r>
              <a:rPr lang="vi-vn" sz="1100" b="1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sẽ được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miễn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 hoàn trả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một phần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tiền vay (trả lại tiền đã vay) đối với “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Lần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vay</a:t>
            </a:r>
            <a:r>
              <a:rPr lang="en-US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đầu tiên của Quỹ hỗ trợ tổng hợp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”, “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Gia hạn của Quỹ hỗ trợ tổng hợp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” </a:t>
            </a:r>
            <a:r>
              <a:rPr lang="vi-vn" altLang="ja-JP" sz="1100" dirty="0">
                <a:ea typeface="ＭＳ ゴシック" panose="020B0609070205080204" pitchFamily="49" charset="-128"/>
              </a:rPr>
              <a:t>,</a:t>
            </a:r>
            <a:r>
              <a:rPr lang="vi-VN" altLang="ja-JP" sz="1100" dirty="0">
                <a:ea typeface="ＭＳ ゴシック" panose="020B0609070205080204" pitchFamily="49" charset="-128"/>
              </a:rPr>
              <a:t> 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Quỹ hỗ trợ tổng hợp (</a:t>
            </a:r>
            <a:r>
              <a:rPr lang="en-US" altLang="ja-JP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C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ho vay </a:t>
            </a:r>
            <a:r>
              <a:rPr lang="en-US" altLang="ja-JP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tiếp</a:t>
            </a:r>
            <a:r>
              <a:rPr lang="vi-vn" altLang="ja-JP" sz="1100" b="1" dirty="0">
                <a:solidFill>
                  <a:srgbClr val="FF0000"/>
                </a:solidFill>
                <a:ea typeface="ＭＳ ゴシック" panose="020B0609070205080204" pitchFamily="49" charset="-128"/>
              </a:rPr>
              <a:t>)</a:t>
            </a:r>
            <a:r>
              <a:rPr lang="vi-vn" altLang="ja-JP" sz="1100" dirty="0">
                <a:ea typeface="ＭＳ ゴシック" panose="020B0609070205080204" pitchFamily="49" charset="-128"/>
              </a:rPr>
              <a:t>,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dù phải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nộp thuế 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cư trú của 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năm tài khóa được </a:t>
            </a:r>
            <a:r>
              <a:rPr lang="en-US" sz="1100" b="1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quyết</a:t>
            </a:r>
            <a:r>
              <a:rPr lang="vi-vn" sz="1100" b="1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định</a:t>
            </a:r>
            <a:r>
              <a:rPr lang="vi-vn" sz="1100" dirty="0">
                <a:latin typeface="Arial" panose="020B0604020202020204" pitchFamily="34" charset="0"/>
                <a:ea typeface="ＭＳ ゴシック" panose="020B0609070205080204" pitchFamily="49" charset="-128"/>
              </a:rPr>
              <a:t>.</a:t>
            </a:r>
            <a:endParaRPr lang="en-US" altLang="ja-JP" sz="1100" dirty="0"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* Quỹ nhỏ khẩn cấp </a:t>
            </a:r>
            <a:r>
              <a:rPr lang="en-US" sz="1100" u="sng" dirty="0" err="1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sẽ</a:t>
            </a:r>
            <a:r>
              <a:rPr lang="en-US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vi-vn" sz="1100" u="sng" dirty="0">
                <a:solidFill>
                  <a:srgbClr val="FF0000"/>
                </a:solidFill>
                <a:latin typeface="Arial" panose="020B0604020202020204" pitchFamily="34" charset="0"/>
                <a:ea typeface="ＭＳ ゴシック" panose="020B0609070205080204" pitchFamily="49" charset="-128"/>
              </a:rPr>
              <a:t>khác nhau tùy thời gian bắt đầu hoàn trả nên vui lòng liên hệ với tổng đài.</a:t>
            </a:r>
            <a:endParaRPr lang="en-US" altLang="ja-JP" sz="1100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  <a:p>
            <a:pPr rtl="0"/>
            <a:r>
              <a:rPr lang="vi-vn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Vui lòng kiểm tra thủ tục tương ứng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trường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hợp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của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quý</a:t>
            </a:r>
            <a:r>
              <a:rPr lang="en-US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</a:t>
            </a:r>
            <a:r>
              <a:rPr lang="en-US" sz="1100" b="1" dirty="0" err="1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vị</a:t>
            </a:r>
            <a:r>
              <a:rPr lang="vi-vn" sz="1100" b="1" dirty="0">
                <a:highlight>
                  <a:srgbClr val="FFFF00"/>
                </a:highlight>
                <a:latin typeface="Arial" panose="020B0604020202020204" pitchFamily="34" charset="0"/>
                <a:ea typeface="ＭＳ ゴシック" panose="020B0609070205080204" pitchFamily="49" charset="-128"/>
              </a:rPr>
              <a:t> theo sơ đồ sau đây.</a:t>
            </a:r>
            <a:endParaRPr lang="en-US" altLang="ja-JP" sz="1100" b="1" dirty="0">
              <a:highlight>
                <a:srgbClr val="FFFF00"/>
              </a:highlight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E9B4195F-147A-B657-5E0A-A318E602D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168445"/>
              </p:ext>
            </p:extLst>
          </p:nvPr>
        </p:nvGraphicFramePr>
        <p:xfrm>
          <a:off x="8033419" y="2569594"/>
          <a:ext cx="6807201" cy="4407144"/>
        </p:xfrm>
        <a:graphic>
          <a:graphicData uri="http://schemas.openxmlformats.org/drawingml/2006/table">
            <a:tbl>
              <a:tblPr/>
              <a:tblGrid>
                <a:gridCol w="55813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  <a:gridCol w="6249070">
                  <a:extLst>
                    <a:ext uri="{9D8B030D-6E8A-4147-A177-3AD203B41FA5}">
                      <a16:colId xmlns:a16="http://schemas.microsoft.com/office/drawing/2014/main" val="2254283237"/>
                    </a:ext>
                  </a:extLst>
                </a:gridCol>
              </a:tblGrid>
              <a:tr h="1488056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①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vi-vn" altLang="ja-JP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Đang nhận trợ cấp bảo hộ đời sống</a:t>
                      </a:r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  <a:tr h="1457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②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Đang được cấp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: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phúc lợi bảo vệ sức khỏe tâm thần (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1)</a:t>
                      </a:r>
                      <a:r>
                        <a:rPr lang="ja-JP" alt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 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hoặc 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  <a:p>
                      <a:pPr algn="ctr" rtl="0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người khuyết tật thể chất (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1 hoặc 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H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ạng 2)</a:t>
                      </a:r>
                      <a:endParaRPr lang="en-US" altLang="ja-JP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  <a:p>
                      <a:pPr algn="ctr" rtl="0" fontAlgn="ctr"/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hoặc</a:t>
                      </a:r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en-US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ゴシック" panose="020B0609070205080204" pitchFamily="49" charset="-128"/>
                        </a:rPr>
                        <a:t>S</a:t>
                      </a:r>
                      <a:r>
                        <a:rPr lang="vi-vn" altLang="ja-JP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ổ tay trẻ chậm phát triển (A1 hoặc A2)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971008"/>
                  </a:ext>
                </a:extLst>
              </a:tr>
              <a:tr h="1461763">
                <a:tc>
                  <a:txBody>
                    <a:bodyPr/>
                    <a:lstStyle/>
                    <a:p>
                      <a:pPr algn="ctr" rtl="0" fontAlgn="ctr"/>
                      <a:r>
                        <a:rPr lang="ja-JP" alt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Meiryo UI" panose="020B0604030504040204" pitchFamily="50" charset="-128"/>
                          <a:ea typeface="Meiryo UI" panose="020B0604030504040204" pitchFamily="50" charset="-128"/>
                        </a:rPr>
                        <a:t>③</a:t>
                      </a:r>
                      <a:endParaRPr lang="en-us" sz="3200" b="1" i="0" u="none" strike="noStrike" dirty="0">
                        <a:solidFill>
                          <a:schemeClr val="bg1"/>
                        </a:solidFill>
                        <a:effectLst/>
                        <a:latin typeface="Meiryo UI" panose="020B0604030504040204" pitchFamily="50" charset="-128"/>
                        <a:ea typeface="Meiryo UI" panose="020B0604030504040204" pitchFamily="50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  </a:t>
                      </a:r>
                      <a:r>
                        <a:rPr lang="vi-V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ゴシック" panose="020B0609070205080204" pitchFamily="49" charset="-128"/>
                        </a:rPr>
                        <a:t>Khi, trong hai năm liên tiếp sau hạn trả nợ, người vay và chủ hộ được miễn cả thuế cư trú theo đầu người và theo thu nhập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980633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F7E5E177-807C-25D2-FA80-6BF6BD60E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675788"/>
              </p:ext>
            </p:extLst>
          </p:nvPr>
        </p:nvGraphicFramePr>
        <p:xfrm>
          <a:off x="8044549" y="7535351"/>
          <a:ext cx="6807201" cy="1461665"/>
        </p:xfrm>
        <a:graphic>
          <a:graphicData uri="http://schemas.openxmlformats.org/drawingml/2006/table">
            <a:tbl>
              <a:tblPr/>
              <a:tblGrid>
                <a:gridCol w="6807201">
                  <a:extLst>
                    <a:ext uri="{9D8B030D-6E8A-4147-A177-3AD203B41FA5}">
                      <a16:colId xmlns:a16="http://schemas.microsoft.com/office/drawing/2014/main" val="3286633295"/>
                    </a:ext>
                  </a:extLst>
                </a:gridCol>
              </a:tblGrid>
              <a:tr h="1461665">
                <a:tc>
                  <a:txBody>
                    <a:bodyPr/>
                    <a:lstStyle/>
                    <a:p>
                      <a:pPr algn="ctr" rtl="0" fontAlgn="ctr"/>
                      <a:endParaRPr lang="en-us" altLang="ja-JP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ゴシック" panose="020B0609070205080204" pitchFamily="49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7270498"/>
                  </a:ext>
                </a:extLst>
              </a:tr>
            </a:tbl>
          </a:graphicData>
        </a:graphic>
      </p:graphicFrame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7EA8DFE5-F487-FB27-D784-1529297A78D8}"/>
              </a:ext>
            </a:extLst>
          </p:cNvPr>
          <p:cNvSpPr/>
          <p:nvPr/>
        </p:nvSpPr>
        <p:spPr>
          <a:xfrm>
            <a:off x="10031276" y="7840733"/>
            <a:ext cx="2850512" cy="4619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ja-JP" sz="1600" b="1" u="sng" dirty="0">
                <a:solidFill>
                  <a:srgbClr val="FF0000"/>
                </a:solidFill>
                <a:ea typeface="ＭＳ ゴシック" panose="020B0609070205080204" pitchFamily="49" charset="-128"/>
              </a:rPr>
              <a:t>Chúng tôi sẽ hướng dẫn thủ tục.</a:t>
            </a:r>
            <a:endParaRPr lang="en-US" altLang="ja-JP" sz="1600" b="1" u="sng" dirty="0">
              <a:solidFill>
                <a:srgbClr val="FF0000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9B5B208-319F-6209-CB79-B8C21F6A4B30}"/>
              </a:ext>
            </a:extLst>
          </p:cNvPr>
          <p:cNvSpPr/>
          <p:nvPr/>
        </p:nvSpPr>
        <p:spPr>
          <a:xfrm>
            <a:off x="8383781" y="8211842"/>
            <a:ext cx="6330407" cy="610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ja-JP" sz="1050" b="1" dirty="0">
                <a:solidFill>
                  <a:schemeClr val="tx1"/>
                </a:solidFill>
                <a:ea typeface="ＭＳ ゴシック" panose="020B0609070205080204" pitchFamily="49" charset="-128"/>
              </a:rPr>
              <a:t>Vui lòng gọi điện đến </a:t>
            </a:r>
            <a:r>
              <a:rPr lang="vi-vn" altLang="ja-JP" sz="1100" b="1" u="sng" dirty="0">
                <a:solidFill>
                  <a:schemeClr val="tx1"/>
                </a:solidFill>
                <a:ea typeface="ＭＳ ゴシック" panose="020B0609070205080204" pitchFamily="49" charset="-128"/>
              </a:rPr>
              <a:t>Tổng đài </a:t>
            </a:r>
            <a:r>
              <a:rPr lang="vi-vn" altLang="ja-JP" sz="1100" b="1" u="sng" dirty="0">
                <a:solidFill>
                  <a:schemeClr val="tx1"/>
                </a:solidFill>
                <a:highlight>
                  <a:srgbClr val="FFFF00"/>
                </a:highlight>
                <a:ea typeface="ＭＳ ゴシック" panose="020B0609070205080204" pitchFamily="49" charset="-128"/>
              </a:rPr>
              <a:t>058-201-2100</a:t>
            </a:r>
            <a:r>
              <a:rPr lang="vi-vn" altLang="ja-JP" sz="1100" b="1" u="sng" dirty="0">
                <a:solidFill>
                  <a:schemeClr val="tx1"/>
                </a:solidFill>
                <a:ea typeface="ＭＳ ゴシック" panose="020B0609070205080204" pitchFamily="49" charset="-128"/>
              </a:rPr>
              <a:t> để biết thêm chi tiết về thủ tục.</a:t>
            </a:r>
            <a:endParaRPr lang="en-US" altLang="ja-JP" sz="1050" b="1" dirty="0">
              <a:solidFill>
                <a:schemeClr val="tx1"/>
              </a:solidFill>
              <a:latin typeface="Arial" panose="020B0604020202020204" pitchFamily="34" charset="0"/>
              <a:ea typeface="ＭＳ ゴシック" panose="020B0609070205080204" pitchFamily="49" charset="-128"/>
            </a:endParaRPr>
          </a:p>
        </p:txBody>
      </p:sp>
      <p:sp>
        <p:nvSpPr>
          <p:cNvPr id="24" name="矢印: 右 23">
            <a:extLst>
              <a:ext uri="{FF2B5EF4-FFF2-40B4-BE49-F238E27FC236}">
                <a16:creationId xmlns:a16="http://schemas.microsoft.com/office/drawing/2014/main" id="{37F591E0-6E7D-4459-DFD5-C80A0261B480}"/>
              </a:ext>
            </a:extLst>
          </p:cNvPr>
          <p:cNvSpPr/>
          <p:nvPr/>
        </p:nvSpPr>
        <p:spPr>
          <a:xfrm rot="5400000">
            <a:off x="11333857" y="6780288"/>
            <a:ext cx="523200" cy="94552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476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490C9C681F2CC6488EB7C732BFA6C887" ma:contentTypeVersion="16" ma:contentTypeDescription="新しいドキュメントを作成します。" ma:contentTypeScope="" ma:versionID="ee66dd577201f86f58629d775d5a20b7">
  <xsd:schema xmlns:xsd="http://www.w3.org/2001/XMLSchema" xmlns:xs="http://www.w3.org/2001/XMLSchema" xmlns:p="http://schemas.microsoft.com/office/2006/metadata/properties" xmlns:ns2="0507357f-655a-4aa5-bc75-492b617c71e9" xmlns:ns3="b21a9f8e-dd14-4281-bd0a-0c360daf026a" targetNamespace="http://schemas.microsoft.com/office/2006/metadata/properties" ma:root="true" ma:fieldsID="062d65a20fc2f6a14f5392c60397d7ad" ns2:_="" ns3:_="">
    <xsd:import namespace="0507357f-655a-4aa5-bc75-492b617c71e9"/>
    <xsd:import namespace="b21a9f8e-dd14-4281-bd0a-0c360daf026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earchProperties" minOccurs="0"/>
                <xsd:element ref="ns3:MediaServiceObjectDetectorVersions" minOccurs="0"/>
                <xsd:element ref="ns3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07357f-655a-4aa5-bc75-492b617c71e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9d91b9a-7423-4227-b5cc-b21a087a3b6b}" ma:internalName="TaxCatchAll" ma:showField="CatchAllData" ma:web="0507357f-655a-4aa5-bc75-492b617c71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a9f8e-dd14-4281-bd0a-0c360daf0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画像タグ" ma:readOnly="false" ma:fieldId="{5cf76f15-5ced-4ddc-b409-7134ff3c332f}" ma:taxonomyMulti="true" ma:sspId="3cff1539-c530-4195-8693-4b3a65c940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3" nillable="true" ma:displayName="承認の状態" ma:internalName="_x627f__x8a8d__x306e__x72b6__x614b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07357f-655a-4aa5-bc75-492b617c71e9" xsi:nil="true"/>
    <lcf76f155ced4ddcb4097134ff3c332f xmlns="b21a9f8e-dd14-4281-bd0a-0c360daf026a">
      <Terms xmlns="http://schemas.microsoft.com/office/infopath/2007/PartnerControls"/>
    </lcf76f155ced4ddcb4097134ff3c332f>
    <_Flow_SignoffStatus xmlns="b21a9f8e-dd14-4281-bd0a-0c360daf026a" xsi:nil="true"/>
  </documentManagement>
</p:properties>
</file>

<file path=customXml/itemProps1.xml><?xml version="1.0" encoding="utf-8"?>
<ds:datastoreItem xmlns:ds="http://schemas.openxmlformats.org/officeDocument/2006/customXml" ds:itemID="{03DB7197-B0F7-4237-8173-E136106D55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07357f-655a-4aa5-bc75-492b617c71e9"/>
    <ds:schemaRef ds:uri="b21a9f8e-dd14-4281-bd0a-0c360daf026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5224CC-0F09-44D7-9439-333D8C0F9B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8076AC-15F6-4B14-8A3D-BA1FA74BFABB}">
  <ds:schemaRefs>
    <ds:schemaRef ds:uri="http://purl.org/dc/elements/1.1/"/>
    <ds:schemaRef ds:uri="0507357f-655a-4aa5-bc75-492b617c71e9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b21a9f8e-dd14-4281-bd0a-0c360daf026a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6183</TotalTime>
  <Words>1563</Words>
  <Application>Microsoft Office PowerPoint</Application>
  <PresentationFormat>ユーザー設定</PresentationFormat>
  <Paragraphs>132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Meiryo UI</vt:lpstr>
      <vt:lpstr>ＭＳ ゴシック</vt:lpstr>
      <vt:lpstr>游明朝</vt:lpstr>
      <vt:lpstr>Arial</vt:lpstr>
      <vt:lpstr>Calibri</vt:lpstr>
      <vt:lpstr>Calibri Light</vt:lpstr>
      <vt:lpstr>Office テーマ</vt:lpstr>
      <vt:lpstr>PowerPoint プレゼンテーション</vt:lpstr>
      <vt:lpstr>Các khoản cho vay đặc biệt như quỹ nhỏ khẩn cấp, v.v... do ảnh hưởng của dịch COVID-19. Về các khoản cho vay đặc biệt thuộc đối tượng miễn hoàn trả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岐阜県社会福祉協議会</dc:creator>
  <cp:lastModifiedBy>中川 雅佐代</cp:lastModifiedBy>
  <cp:revision>14</cp:revision>
  <cp:lastPrinted>2026-06-03T06:02:58Z</cp:lastPrinted>
  <dcterms:created xsi:type="dcterms:W3CDTF">2022-02-21T14:28:37Z</dcterms:created>
  <dcterms:modified xsi:type="dcterms:W3CDTF">2026-06-04T02:26:46Z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0x010100490C9C681F2CC6488EB7C732BFA6C887</vt:lpwstr>
  </property>
</Properties>
</file>