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338" y="6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0">
            <a:extLst>
              <a:ext uri="{FF2B5EF4-FFF2-40B4-BE49-F238E27FC236}">
                <a16:creationId xmlns:a16="http://schemas.microsoft.com/office/drawing/2014/main" id="{04647D7A-F170-3BBA-3F34-413470B4B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904944"/>
              </p:ext>
            </p:extLst>
          </p:nvPr>
        </p:nvGraphicFramePr>
        <p:xfrm>
          <a:off x="230693" y="1126800"/>
          <a:ext cx="6980889" cy="2700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valor devedor do valor da devolução em questão é o seguinte.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4" name="タイトル 1">
            <a:extLst>
              <a:ext uri="{FF2B5EF4-FFF2-40B4-BE49-F238E27FC236}">
                <a16:creationId xmlns:a16="http://schemas.microsoft.com/office/drawing/2014/main" id="{7ED661F5-3C5C-154B-8B9B-DFB7D39C5F96}"/>
              </a:ext>
            </a:extLst>
          </p:cNvPr>
          <p:cNvSpPr txBox="1">
            <a:spLocks/>
          </p:cNvSpPr>
          <p:nvPr/>
        </p:nvSpPr>
        <p:spPr>
          <a:xfrm>
            <a:off x="230693" y="456247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720000" tIns="28349" rIns="720000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Aviso sobre o valor devedor da devolução dos empréstimos especiais como Fundo Emergencial de Valor Baixo, etc.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058149"/>
              </p:ext>
            </p:extLst>
          </p:nvPr>
        </p:nvGraphicFramePr>
        <p:xfrm>
          <a:off x="302008" y="1699200"/>
          <a:ext cx="6968652" cy="3540835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70446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do </a:t>
                      </a:r>
                      <a:r>
                        <a:rPr lang="en-US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fundo</a:t>
                      </a:r>
                      <a:endParaRPr lang="en-US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Código do empréstimo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37954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completo do mutuário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Período de devolução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de               até                      </a:t>
                      </a:r>
                      <a:r>
                        <a:rPr lang="pt-br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676674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do empréstimo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devolvido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768951">
                <a:tc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Saldo de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Resgate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em atraso do valor devedor da devolução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84DE71A9-C8FB-7362-9C02-6CF6BE2B7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0" y="1299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ja-JP" sz="1400" b="1" u="sng" dirty="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Situação do empréstimo/valor a ser devolvido (valor devedor da devolução)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42632"/>
              </p:ext>
            </p:extLst>
          </p:nvPr>
        </p:nvGraphicFramePr>
        <p:xfrm>
          <a:off x="302400" y="6069600"/>
          <a:ext cx="6968655" cy="254493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da instituição financeira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da </a:t>
                      </a:r>
                      <a:r>
                        <a:rPr lang="pt-BR" altLang="ja-JP" sz="105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agência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Tipo de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conta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bancária</a:t>
                      </a: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Titular da conta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Número da conta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Data da transferência (débito)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Por favor, verifique o lado direito</a:t>
                      </a:r>
                      <a:endParaRPr lang="ja-JP" altLang="ja-JP" sz="1050" kern="100" baseline="0" dirty="0">
                        <a:effectLst/>
                        <a:latin typeface="Arial" panose="020B0604020202020204" pitchFamily="34" charset="0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8592412"/>
            <a:ext cx="73889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pt-br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Caso ainda não tenha realizado o cadastro da conta de transferência, será necessário realizar o procedimento.</a:t>
            </a:r>
            <a:r>
              <a:rPr lang="en-us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197441"/>
              </p:ext>
            </p:extLst>
          </p:nvPr>
        </p:nvGraphicFramePr>
        <p:xfrm>
          <a:off x="7907769" y="6641802"/>
          <a:ext cx="6482221" cy="3791705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71265">
                <a:tc>
                  <a:txBody>
                    <a:bodyPr/>
                    <a:lstStyle/>
                    <a:p>
                      <a:pPr algn="ctr" rtl="0"/>
                      <a:r>
                        <a:rPr lang="pt-br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Itens a serem cumpridos, etc.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393006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 O valor da devolução referente ao valor do empréstimo deverá ser pago até o prazo, conforme o plano de devolução por ocasião da solicitação.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 Caso ocorra algum dos fatos abaixo ao mutuário, notificar imediatamente.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Quando houver alteração do endereço, etc.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Quando houver alteração do nome/sobrenome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Quando houver alguma alteração considerável na situação familiar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Quando o mutuário receber auxílio de subsistência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Quando o mutuário falecer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Quando for vítima de desastres naturais, incêndio ou outro desastre grave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Demais </a:t>
                      </a:r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itens estabelecidos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pelo Conselho de Bem-estar Social da Província de Gifu</a:t>
                      </a: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 Caso se aplique a algum dos itens seguintes, poderá ser solicitada a devolução da totalidade ou de parte do valor do empréstimo de uma única vez.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Quando o valor do empréstimo for desviado para outros fins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Quando for realizada uma solicitação falsa ou tomada de empréstimo por meios ilegais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Quando a devolução do empréstimo não for realizada intencionalmente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 Se a devolução do valor do empréstimo não for realizada até o prazo de devolução, serão cobrados juros de mora de 3.0% ao ano sobre o valor principal em atraso.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*Para empréstimos até o final de março de 2020, os juros de mora são de 5.0%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17EA4124-B75E-3EBD-B561-18CCA44D4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5284800"/>
            <a:ext cx="696865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pt-br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Informação atual em dia 15 de maio de 202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pt-br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lvl="0" defTabSz="914400"/>
            <a:r>
              <a:rPr lang="pt-br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Parte dos dados de devolução podem não estar refletidos.</a:t>
            </a:r>
            <a:endParaRPr kumimoji="0" lang="ja-JP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00" y="5533156"/>
            <a:ext cx="7181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 </a:t>
            </a:r>
            <a:r>
              <a:rPr lang="pt-br" altLang="ja-JP" sz="1400" b="1" u="sng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Conta de transferência</a:t>
            </a:r>
            <a:endParaRPr kumimoji="0" lang="ja-JP" altLang="ja-JP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DFD682C-7135-FF8F-2272-99ED836E6A51}"/>
              </a:ext>
            </a:extLst>
          </p:cNvPr>
          <p:cNvSpPr txBox="1"/>
          <p:nvPr/>
        </p:nvSpPr>
        <p:spPr>
          <a:xfrm>
            <a:off x="7906997" y="6024671"/>
            <a:ext cx="6590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ja-JP" sz="1400" kern="100" dirty="0">
                <a:latin typeface="Arial" panose="020B0604020202020204" pitchFamily="34" charset="0"/>
                <a:ea typeface="Meiryo UI" panose="020B0604030504040204" pitchFamily="50" charset="-128"/>
                <a:cs typeface="Times New Roman" panose="02020603050405020304" pitchFamily="18" charset="0"/>
              </a:rPr>
              <a:t>*Caso seja o dia em que instituição financeira está fechada, a transferência será realizada no dia útil subsequente.</a:t>
            </a:r>
            <a:endParaRPr lang="ja-JP" altLang="ja-JP" sz="1400" kern="100" dirty="0">
              <a:latin typeface="Arial" panose="020B0604020202020204" pitchFamily="34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7B06850-7C37-70E0-8755-B17A2BB6B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22239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Sobre a devolução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CC5F60-7673-851E-F43A-E42FFFD93709}"/>
              </a:ext>
            </a:extLst>
          </p:cNvPr>
          <p:cNvSpPr txBox="1"/>
          <p:nvPr/>
        </p:nvSpPr>
        <p:spPr>
          <a:xfrm>
            <a:off x="7907769" y="936839"/>
            <a:ext cx="64008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pt-br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O valor do empréstimo poderá ser devolvido através de transferência bancária (débito da conta cadastrada).</a:t>
            </a:r>
          </a:p>
          <a:p>
            <a:pPr algn="just" rtl="0"/>
            <a:r>
              <a:rPr lang="pt-br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Favor verificar o saldo para que não haja insuficiência de saldo na data da transferência.</a:t>
            </a: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7ADE8CC0-2B50-F3E2-FF71-F16ADE6B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50436"/>
              </p:ext>
            </p:extLst>
          </p:nvPr>
        </p:nvGraphicFramePr>
        <p:xfrm>
          <a:off x="7907768" y="1590693"/>
          <a:ext cx="6400801" cy="43909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Instituição financeira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Data da transferência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Comissão (arcada pelo mutuário) </a:t>
                      </a:r>
                    </a:p>
                    <a:p>
                      <a:pPr algn="ctr" rtl="0"/>
                      <a:r>
                        <a:rPr lang="pt-BR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*Será acrescentado na quantidade da devolução de cada mês.</a:t>
                      </a:r>
                      <a:endParaRPr 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388185">
                <a:tc>
                  <a:txBody>
                    <a:bodyPr/>
                    <a:lstStyle/>
                    <a:p>
                      <a:pPr marL="87313" indent="0" algn="l" rtl="0">
                        <a:tabLst/>
                      </a:pPr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385010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401053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385010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6896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Postal do Japão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49523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Outras instituições financeiras além das listadas acima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Dia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ienes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</a:t>
                      </a:r>
                      <a:r>
                        <a:rPr lang="en-US" sz="110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6764E1-B4D7-E3B3-F956-42B877EEF19E}"/>
              </a:ext>
            </a:extLst>
          </p:cNvPr>
          <p:cNvGrpSpPr/>
          <p:nvPr/>
        </p:nvGrpSpPr>
        <p:grpSpPr>
          <a:xfrm>
            <a:off x="427884" y="8891359"/>
            <a:ext cx="6821659" cy="1326051"/>
            <a:chOff x="-16499" y="62362"/>
            <a:chExt cx="6964034" cy="1326382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C1D8264-814B-D927-C318-7ABBDC644163}"/>
                </a:ext>
              </a:extLst>
            </p:cNvPr>
            <p:cNvSpPr/>
            <p:nvPr/>
          </p:nvSpPr>
          <p:spPr>
            <a:xfrm>
              <a:off x="-16499" y="867186"/>
              <a:ext cx="6947535" cy="5215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2200"/>
                </a:lnSpc>
                <a:buNone/>
              </a:pPr>
              <a:r>
                <a:rPr lang="pt-BR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procedimentos, por favor ligue para o centro de atendimento pelo número </a:t>
              </a:r>
            </a:p>
            <a:p>
              <a:pPr algn="ctr">
                <a:lnSpc>
                  <a:spcPts val="2200"/>
                </a:lnSpc>
                <a:buNone/>
              </a:pPr>
              <a:r>
                <a:rPr lang="pt-BR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 (dias úteis das 9:00 às 17:00)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0D5C7EBC-D6FE-52BA-F0BB-B84A651E7621}"/>
                </a:ext>
              </a:extLst>
            </p:cNvPr>
            <p:cNvSpPr/>
            <p:nvPr/>
          </p:nvSpPr>
          <p:spPr>
            <a:xfrm>
              <a:off x="0" y="62362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2400"/>
                </a:lnSpc>
                <a:buNone/>
              </a:pPr>
              <a:r>
                <a:rPr lang="pt-BR" altLang="ja-JP" sz="20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Se quiser alterar o seu número de telemóvel ou morada, ou registar uma conta, iremos guiá-lo através do procedimento.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79D0D40-F354-F3FC-1B82-6B8198596288}"/>
              </a:ext>
            </a:extLst>
          </p:cNvPr>
          <p:cNvSpPr/>
          <p:nvPr/>
        </p:nvSpPr>
        <p:spPr>
          <a:xfrm>
            <a:off x="302008" y="8878432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557484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pt-br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Empréstimos especiais, como Fundo Emergencial de Valor Baixo devido ao impacto da infecção pelo novo coronavírus</a:t>
            </a:r>
            <a:br>
              <a:rPr lang="en-US" altLang="ja-JP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empréstimos especiais sujeitos à isenção de devolução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●Fluxograma para verificação de elegibilidade para a isenção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 mutuário (a pessoa que recebeu o empréstimo)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está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isento “tanto da taxa per capita quanto da taxa sobre a renda” do imposto residencial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</a:t>
            </a:r>
            <a:r>
              <a:rPr lang="pt-br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ja-jp" sz="105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646558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atual chefe de família, 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era da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mesma família quando pediu o empréstimo?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35722" y="4268352"/>
            <a:ext cx="1685109" cy="36378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Alguém além do mutuário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Quem é o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atual chefe da família?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Isento de imposto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3991586" y="4997661"/>
            <a:ext cx="956201" cy="27076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Sim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214969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Não será elegível para a isenção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16230" y="6241047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pt-br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659186"/>
            <a:ext cx="4252847" cy="83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procedimentos, favor telefonar para a</a:t>
            </a:r>
            <a:r>
              <a:rPr 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</a:t>
            </a:r>
            <a:r>
              <a:rPr lang="pt-br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23160" y="6322495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Orientaremos os procedimentos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271630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 atual chefe da família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foi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isentado “tanto da taxa per capita quanto da taxa sobre a renda” do imposto residencial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</a:t>
            </a:r>
            <a:r>
              <a:rPr lang="pt-br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ja-jp" sz="105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77202" y="4349749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rIns="36000" rtlCol="0" anchor="ctr"/>
          <a:lstStyle/>
          <a:p>
            <a:pPr algn="ctr" rtl="0"/>
            <a:r>
              <a:rPr lang="pt-br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O próprio mutuário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701502" y="5018121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Não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12671" y="5792704"/>
            <a:ext cx="1220742" cy="403250"/>
          </a:xfrm>
          <a:prstGeom prst="downArrow">
            <a:avLst>
              <a:gd name="adj1" fmla="val 6334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Isento de imposto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2185" y="5772998"/>
            <a:ext cx="1102275" cy="408503"/>
          </a:xfrm>
          <a:prstGeom prst="downArrow">
            <a:avLst>
              <a:gd name="adj1" fmla="val 68069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Tributado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pt-br" sz="900" dirty="0">
                <a:latin typeface="Arial" panose="020B0604020202020204" pitchFamily="34" charset="0"/>
                <a:ea typeface="ＭＳ ゴシック" panose="020B0609070205080204" pitchFamily="49" charset="-128"/>
              </a:rPr>
              <a:t>Tributado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40204" y="565033"/>
            <a:ext cx="7038083" cy="609580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Empréstimos especiais, como Fundo Emergencial de Valor Baixo devido ao impacto da infecção pelo novo coronavírus</a:t>
            </a:r>
            <a:br>
              <a:rPr lang="en-US" altLang="ja-JP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empréstimos especiais sujeitos à isenção de devolução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Em relação aos empréstimos especiais, como Fundo Emergencial de Valor Baixo, etc. devido à infecção pelo novo coronavírus que são realizados por este Conselho, caso o mutuário corresponda aos itens abaixo, </a:t>
            </a:r>
            <a:r>
              <a:rPr lang="pt-br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após a solicitação,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este Conselho notificar a decisão de isenção, a devolução (pagamento do dinheiro emprestado)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será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isentada.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●Fluxograma para verificação de elegibilidade para a isenção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16230" y="7737766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	Para saber se é isento tanto da taxa per capita quanto da taxa sobre a renda do imposto residencial, favor verificar adquirindo o documento abaixo junto ao canal de atendimento do município.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3FAD43C-3580-1DA1-D466-83575B4F6351}"/>
              </a:ext>
            </a:extLst>
          </p:cNvPr>
          <p:cNvGrpSpPr/>
          <p:nvPr/>
        </p:nvGrpSpPr>
        <p:grpSpPr>
          <a:xfrm>
            <a:off x="319995" y="8279077"/>
            <a:ext cx="7140729" cy="361380"/>
            <a:chOff x="494653" y="8279077"/>
            <a:chExt cx="7140729" cy="36138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EA895BB-E45C-C0AD-6AAF-FC240210B1DC}"/>
                </a:ext>
              </a:extLst>
            </p:cNvPr>
            <p:cNvSpPr txBox="1"/>
            <p:nvPr/>
          </p:nvSpPr>
          <p:spPr>
            <a:xfrm>
              <a:off x="494653" y="8316573"/>
              <a:ext cx="71407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pt-br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Certificado de isenção de impostos do ano fiscal de </a:t>
              </a:r>
              <a:r>
                <a:rPr lang="en-US" altLang="ja-JP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2025</a:t>
              </a:r>
              <a:r>
                <a:rPr lang="pt-br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,</a:t>
              </a:r>
              <a:r>
                <a:rPr lang="pt-br" sz="1050" b="1" dirty="0">
                  <a:latin typeface="Arial" panose="020B0604020202020204" pitchFamily="34" charset="0"/>
                  <a:ea typeface="ＭＳ ゴシック" panose="020B0609070205080204" pitchFamily="49" charset="-128"/>
                </a:rPr>
                <a:t> </a:t>
              </a:r>
              <a:r>
                <a:rPr lang="pt-br" sz="1050" b="1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que poderá ser emitido por volta de junho de 2026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62803D6-E5F4-B721-846B-784FD56BCEDB}"/>
                </a:ext>
              </a:extLst>
            </p:cNvPr>
            <p:cNvSpPr/>
            <p:nvPr/>
          </p:nvSpPr>
          <p:spPr>
            <a:xfrm>
              <a:off x="497555" y="8279077"/>
              <a:ext cx="7062120" cy="361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kumimoji="1" lang="ja-JP" altLang="en-US" sz="1400">
                <a:latin typeface="Arial" panose="020B0604020202020204" pitchFamily="34" charset="0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748802"/>
            <a:ext cx="71407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	</a:t>
            </a:r>
            <a:r>
              <a:rPr lang="pt-br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Se você não realizou a declaração de imposto de renda ou o ajuste de final de ano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há casos em que não será emitido o certificado de tributação ou o certificado de isenção de impostos se não declarar o imposto residencial</a:t>
            </a:r>
          </a:p>
          <a:p>
            <a:pPr marL="180975" indent="-180975"/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Sobre os métodos de declaração de imposto residencial, </a:t>
            </a:r>
            <a:r>
              <a:rPr lang="pt-br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entre em contato com o departamento tributário do escritório municipal do local de sua residência</a:t>
            </a:r>
          </a:p>
          <a:p>
            <a:pPr marL="180975" indent="-180975"/>
            <a:r>
              <a:rPr lang="ja-JP" altLang="en-US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pt-br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(o formulário de solicitação é diferente, dependendo do município)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4400" y="9126000"/>
            <a:ext cx="677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*Observações*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pt-br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 isenção não é automática e a solicitação é imprescindível.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361950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 de isenção, favor telefonar para a </a:t>
            </a:r>
            <a:r>
              <a:rPr lang="pt-br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058-201-2100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●O valor devolvido antes que a isenção seja determinada não será elegível para isenção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*Favor verificar junto ao governo municipal se você foi isentado de impostos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292673"/>
            <a:ext cx="704690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Em relação ao </a:t>
            </a:r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“Primeiro empréstimo do Fundo de apoio Geral”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 a </a:t>
            </a:r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“Extensão do Fundo de Apoio Geral”</a:t>
            </a:r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 a </a:t>
            </a:r>
            <a:r>
              <a:rPr lang="pt-br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“Fundo de Apoio Geral (Reempréstimo)”</a:t>
            </a:r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mesmo que o imposto residencial do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avaliação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tenha sido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cobrado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para as famílias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isentas de imposto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residencial no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a devolução (pagamento do dinheiro emprestado) de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parte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do valor do empréstimo será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isentada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Quanto ao Fundo Emergencial de Valor Baixo, entre em contato com a central de atendimento, pois há uma variação de acordo com o período de início da devolução.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Favor verificar o procedimento que se aplica a você de acordo com o fluxograma abaixo.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F060464B-5CB1-4A01-3CD3-8DD9CDA58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366440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Está recebendo auxílio de subsistência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É portador de Caderneta de Bem-Estar e Saúde de Pessoas Portadoras de Distúrbio Psiquiátrico (1º grau) ou Caderneta de Portador de Deficiência Física (1º ou 2º grau) ou Caderneta de Cuidados Médicos (A1 ou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　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Quando, durante dois anos consecutivos após o prazo de pagamento, o mutuário e o chefe de família estiverem isentos tanto do imposto per capita como do imposto sobre o rendimento do residente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178D6497-295A-B199-BE36-EA51ED3DA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08058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EADF238-69B9-D4A4-A459-5C8D8557CFA1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Orientaremos os procedimentos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2F8743E-1FAA-92A3-26C1-986830B86CD6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procedimentos, favor telefonar para a</a:t>
            </a:r>
            <a:r>
              <a:rPr lang="ja-jp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</a:t>
            </a:r>
            <a:r>
              <a:rPr lang="pt-br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7F173E02-A78F-2ECF-FBE4-0452DC21C7EB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2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6197</TotalTime>
  <Words>1299</Words>
  <Application>Microsoft Office PowerPoint</Application>
  <PresentationFormat>ユーザー設定</PresentationFormat>
  <Paragraphs>128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Empréstimos especiais, como Fundo Emergencial de Valor Baixo devido ao impacto da infecção pelo novo coronavírus Sobre empréstimos especiais sujeitos à isenção de devolução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8</cp:revision>
  <cp:lastPrinted>2023-04-24T05:53:58Z</cp:lastPrinted>
  <dcterms:created xsi:type="dcterms:W3CDTF">2022-02-21T14:28:37Z</dcterms:created>
  <dcterms:modified xsi:type="dcterms:W3CDTF">2026-06-04T04:24:20Z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