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4" r:id="rId5"/>
    <p:sldId id="256" r:id="rId6"/>
  </p:sldIdLst>
  <p:sldSz cx="15119350" cy="10691813"/>
  <p:notesSz cx="6797675" cy="9926638"/>
  <p:defaultTextStyle>
    <a:defPPr rtl="0"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1338" y="66"/>
      </p:cViewPr>
      <p:guideLst>
        <p:guide orient="horz" pos="3367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rtlCol="0" anchor="b"/>
          <a:lstStyle>
            <a:lvl1pPr algn="ctr"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 rtlCol="0"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pPr rtl="0"/>
            <a:r>
              <a:rPr 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788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5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rtlCol="0" anchor="b"/>
          <a:lstStyle>
            <a:lvl1pPr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 rtlCol="0"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76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176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775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44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2994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 rtlCol="0"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00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rtlCol="0"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pPr rtl="0"/>
            <a:r>
              <a:rPr 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93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05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06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97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0">
            <a:extLst>
              <a:ext uri="{FF2B5EF4-FFF2-40B4-BE49-F238E27FC236}">
                <a16:creationId xmlns:a16="http://schemas.microsoft.com/office/drawing/2014/main" id="{04647D7A-F170-3BBA-3F34-413470B4BC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904944"/>
              </p:ext>
            </p:extLst>
          </p:nvPr>
        </p:nvGraphicFramePr>
        <p:xfrm>
          <a:off x="230693" y="1126800"/>
          <a:ext cx="6980889" cy="27005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980889">
                  <a:extLst>
                    <a:ext uri="{9D8B030D-6E8A-4147-A177-3AD203B41FA5}">
                      <a16:colId xmlns:a16="http://schemas.microsoft.com/office/drawing/2014/main" val="3407476100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l" rtl="0"/>
                      <a:r>
                        <a:rPr lang="pt-br" altLang="ja-JP" sz="14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valor devedor do valor da devolução em questão é o seguinte.</a:t>
                      </a:r>
                      <a:endParaRPr kumimoji="1" lang="en-US" altLang="ja-JP" sz="1400" b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56698" marR="56698" marT="28349" marB="2834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359304"/>
                  </a:ext>
                </a:extLst>
              </a:tr>
            </a:tbl>
          </a:graphicData>
        </a:graphic>
      </p:graphicFrame>
      <p:sp>
        <p:nvSpPr>
          <p:cNvPr id="4" name="タイトル 1">
            <a:extLst>
              <a:ext uri="{FF2B5EF4-FFF2-40B4-BE49-F238E27FC236}">
                <a16:creationId xmlns:a16="http://schemas.microsoft.com/office/drawing/2014/main" id="{7ED661F5-3C5C-154B-8B9B-DFB7D39C5F96}"/>
              </a:ext>
            </a:extLst>
          </p:cNvPr>
          <p:cNvSpPr txBox="1">
            <a:spLocks/>
          </p:cNvSpPr>
          <p:nvPr/>
        </p:nvSpPr>
        <p:spPr>
          <a:xfrm>
            <a:off x="230693" y="456247"/>
            <a:ext cx="7199880" cy="632525"/>
          </a:xfrm>
          <a:prstGeom prst="rect">
            <a:avLst/>
          </a:prstGeom>
          <a:solidFill>
            <a:srgbClr val="3A1D00"/>
          </a:solidFill>
        </p:spPr>
        <p:txBody>
          <a:bodyPr vert="horz" lIns="720000" tIns="28349" rIns="720000" bIns="28349" rtlCol="0" anchor="ctr" anchorCtr="1">
            <a:norm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Lembretes para reembolso inadimplente </a:t>
            </a:r>
            <a:r>
              <a:rPr lang="pt-br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dos empréstimos especiais como Fundo Emergencial de Valor Baixo, etc.</a:t>
            </a:r>
            <a:endParaRPr lang="en-US" altLang="ja-JP" sz="14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37716428-72C7-555A-E36A-0E6E04A6EA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058149"/>
              </p:ext>
            </p:extLst>
          </p:nvPr>
        </p:nvGraphicFramePr>
        <p:xfrm>
          <a:off x="302008" y="1699200"/>
          <a:ext cx="6968652" cy="3540835"/>
        </p:xfrm>
        <a:graphic>
          <a:graphicData uri="http://schemas.openxmlformats.org/drawingml/2006/table">
            <a:tbl>
              <a:tblPr firstRow="1" firstCol="1" bandRow="1"/>
              <a:tblGrid>
                <a:gridCol w="1343590">
                  <a:extLst>
                    <a:ext uri="{9D8B030D-6E8A-4147-A177-3AD203B41FA5}">
                      <a16:colId xmlns:a16="http://schemas.microsoft.com/office/drawing/2014/main" val="519433089"/>
                    </a:ext>
                  </a:extLst>
                </a:gridCol>
                <a:gridCol w="2066591">
                  <a:extLst>
                    <a:ext uri="{9D8B030D-6E8A-4147-A177-3AD203B41FA5}">
                      <a16:colId xmlns:a16="http://schemas.microsoft.com/office/drawing/2014/main" val="1812168098"/>
                    </a:ext>
                  </a:extLst>
                </a:gridCol>
                <a:gridCol w="1050878">
                  <a:extLst>
                    <a:ext uri="{9D8B030D-6E8A-4147-A177-3AD203B41FA5}">
                      <a16:colId xmlns:a16="http://schemas.microsoft.com/office/drawing/2014/main" val="1495956209"/>
                    </a:ext>
                  </a:extLst>
                </a:gridCol>
                <a:gridCol w="104196">
                  <a:extLst>
                    <a:ext uri="{9D8B030D-6E8A-4147-A177-3AD203B41FA5}">
                      <a16:colId xmlns:a16="http://schemas.microsoft.com/office/drawing/2014/main" val="1688112685"/>
                    </a:ext>
                  </a:extLst>
                </a:gridCol>
                <a:gridCol w="741965">
                  <a:extLst>
                    <a:ext uri="{9D8B030D-6E8A-4147-A177-3AD203B41FA5}">
                      <a16:colId xmlns:a16="http://schemas.microsoft.com/office/drawing/2014/main" val="2367408439"/>
                    </a:ext>
                  </a:extLst>
                </a:gridCol>
                <a:gridCol w="1661432">
                  <a:extLst>
                    <a:ext uri="{9D8B030D-6E8A-4147-A177-3AD203B41FA5}">
                      <a16:colId xmlns:a16="http://schemas.microsoft.com/office/drawing/2014/main" val="1139177037"/>
                    </a:ext>
                  </a:extLst>
                </a:gridCol>
              </a:tblGrid>
              <a:tr h="670446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Nome do </a:t>
                      </a:r>
                      <a:r>
                        <a:rPr lang="en-US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fundo</a:t>
                      </a:r>
                      <a:endParaRPr lang="en-US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Código do empréstimo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r>
                        <a:rPr lang="en-us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Loan Code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173867"/>
                  </a:ext>
                </a:extLst>
              </a:tr>
              <a:tr h="637954">
                <a:tc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Nome completo do mutuário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394529"/>
                  </a:ext>
                </a:extLst>
              </a:tr>
              <a:tr h="786810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Período de devolução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de               até                      </a:t>
                      </a:r>
                      <a:r>
                        <a:rPr lang="pt-br" altLang="ja-JP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vezes</a:t>
                      </a: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1549888"/>
                  </a:ext>
                </a:extLst>
              </a:tr>
              <a:tr h="676674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Valor do empréstimo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Valor devolvido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3430370"/>
                  </a:ext>
                </a:extLst>
              </a:tr>
              <a:tr h="768951">
                <a:tc>
                  <a:txBody>
                    <a:bodyPr/>
                    <a:lstStyle/>
                    <a:p>
                      <a:pPr algn="l" rtl="0"/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Saldo de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Resgate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Valor em atraso do valor devedor da devolução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161100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84DE71A9-C8FB-7362-9C02-6CF6BE2B7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00" y="1299600"/>
            <a:ext cx="71819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ja-JP" sz="1400" b="1" u="sng" dirty="0"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○ Situação do empréstimo/valor a ser devolvido (valor devedor da devolução)</a:t>
            </a:r>
            <a:endParaRPr kumimoji="0" lang="ja-JP" altLang="ja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8AA82D70-6E17-DC3F-74E7-6FD89036D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442632"/>
              </p:ext>
            </p:extLst>
          </p:nvPr>
        </p:nvGraphicFramePr>
        <p:xfrm>
          <a:off x="302400" y="6069600"/>
          <a:ext cx="6968655" cy="2544931"/>
        </p:xfrm>
        <a:graphic>
          <a:graphicData uri="http://schemas.openxmlformats.org/drawingml/2006/table">
            <a:tbl>
              <a:tblPr firstRow="1" firstCol="1" bandRow="1"/>
              <a:tblGrid>
                <a:gridCol w="1227217">
                  <a:extLst>
                    <a:ext uri="{9D8B030D-6E8A-4147-A177-3AD203B41FA5}">
                      <a16:colId xmlns:a16="http://schemas.microsoft.com/office/drawing/2014/main" val="442343719"/>
                    </a:ext>
                  </a:extLst>
                </a:gridCol>
                <a:gridCol w="2246577">
                  <a:extLst>
                    <a:ext uri="{9D8B030D-6E8A-4147-A177-3AD203B41FA5}">
                      <a16:colId xmlns:a16="http://schemas.microsoft.com/office/drawing/2014/main" val="372505708"/>
                    </a:ext>
                  </a:extLst>
                </a:gridCol>
                <a:gridCol w="1318184">
                  <a:extLst>
                    <a:ext uri="{9D8B030D-6E8A-4147-A177-3AD203B41FA5}">
                      <a16:colId xmlns:a16="http://schemas.microsoft.com/office/drawing/2014/main" val="849422675"/>
                    </a:ext>
                  </a:extLst>
                </a:gridCol>
                <a:gridCol w="2176677">
                  <a:extLst>
                    <a:ext uri="{9D8B030D-6E8A-4147-A177-3AD203B41FA5}">
                      <a16:colId xmlns:a16="http://schemas.microsoft.com/office/drawing/2014/main" val="3684460668"/>
                    </a:ext>
                  </a:extLst>
                </a:gridCol>
              </a:tblGrid>
              <a:tr h="501359">
                <a:tc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Nome da instituição financeira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962075"/>
                  </a:ext>
                </a:extLst>
              </a:tr>
              <a:tr h="436728">
                <a:tc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Nome da </a:t>
                      </a:r>
                      <a:r>
                        <a:rPr lang="pt-BR" altLang="ja-JP" sz="105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agência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509620"/>
                  </a:ext>
                </a:extLst>
              </a:tr>
              <a:tr h="416551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Tipo de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conta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bancária</a:t>
                      </a:r>
                      <a:endParaRPr lang="en-US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281508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Titular da conta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376986"/>
                  </a:ext>
                </a:extLst>
              </a:tr>
              <a:tr h="532424">
                <a:tc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Número da conta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pt-br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Data da transferência (débito)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ja-JP" sz="105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Por favor, verifique o lado direito</a:t>
                      </a:r>
                      <a:endParaRPr lang="ja-JP" altLang="ja-JP" sz="1050" kern="100" baseline="0" dirty="0">
                        <a:effectLst/>
                        <a:latin typeface="Arial" panose="020B0604020202020204" pitchFamily="34" charset="0"/>
                        <a:ea typeface="Meiryo UI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027763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34BEBA6A-45CB-DBB2-AAA6-4EB2FF71B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742" y="8592412"/>
            <a:ext cx="738893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pt-br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Caso ainda não tenha realizado o cadastro da conta de transferência, será necessário realizar o procedimento.</a:t>
            </a:r>
            <a:r>
              <a:rPr lang="en-us" sz="11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6F093765-CD24-A831-8B6F-ED159C66A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197441"/>
              </p:ext>
            </p:extLst>
          </p:nvPr>
        </p:nvGraphicFramePr>
        <p:xfrm>
          <a:off x="7907769" y="6641802"/>
          <a:ext cx="6482221" cy="3791705"/>
        </p:xfrm>
        <a:graphic>
          <a:graphicData uri="http://schemas.openxmlformats.org/drawingml/2006/table">
            <a:tbl>
              <a:tblPr firstRow="1" firstCol="1" bandRow="1"/>
              <a:tblGrid>
                <a:gridCol w="6482221">
                  <a:extLst>
                    <a:ext uri="{9D8B030D-6E8A-4147-A177-3AD203B41FA5}">
                      <a16:colId xmlns:a16="http://schemas.microsoft.com/office/drawing/2014/main" val="2001551114"/>
                    </a:ext>
                  </a:extLst>
                </a:gridCol>
              </a:tblGrid>
              <a:tr h="271265">
                <a:tc>
                  <a:txBody>
                    <a:bodyPr/>
                    <a:lstStyle/>
                    <a:p>
                      <a:pPr algn="ctr" rtl="0"/>
                      <a:r>
                        <a:rPr lang="pt-br" altLang="ja-JP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Itens a serem cumpridos, etc.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602698"/>
                  </a:ext>
                </a:extLst>
              </a:tr>
              <a:tr h="3393006">
                <a:tc>
                  <a:txBody>
                    <a:bodyPr/>
                    <a:lstStyle/>
                    <a:p>
                      <a:pPr marL="174625" indent="-174625" algn="l" rtl="0"/>
                      <a:endParaRPr lang="en-US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1. O valor da devolução referente ao valor do empréstimo deverá ser pago até o prazo, conforme o plano de devolução por ocasião da solicitação.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2. Caso ocorra algum dos fatos abaixo ao mutuário, notificar imediatamente.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 Quando houver alteração do endereço, etc.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Quando houver alteração do nome/sobrenome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 Quando houver alguma alteração considerável na situação familiar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(4) Quando o mutuário receber auxílio de subsistência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(5) Quando o mutuário falecer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marR="0" lvl="0" indent="-185738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(6) Quando for vítima de desastres naturais, incêndio ou outro desastre grave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(7) Demais </a:t>
                      </a:r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itens estabelecidos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pelo Conselho de Bem-estar Social da Província de Gifu</a:t>
                      </a:r>
                    </a:p>
                    <a:p>
                      <a:pPr marL="174625" indent="-174625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3. Caso se aplique a algum dos itens seguintes, poderá ser solicitada a devolução da totalidade ou de parte do valor do empréstimo de uma única vez.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 Quando o valor do empréstimo for desviado para outros fins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Quando for realizada uma solicitação falsa ou tomada de empréstimo por meios ilegais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 Quando a devolução do empréstimo não for realizada intencionalmente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4. Se a devolução do valor do empréstimo não for realizada até o prazo de devolução, serão cobrados juros de mora de 3.0% ao ano sobre o valor principal em atraso.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7313" indent="-87313" algn="l" rtl="0"/>
                      <a:r>
                        <a:rPr lang="pt-br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*Para empréstimos até o final de março de 2020, os juros de mora são de 5.0%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endParaRPr lang="en-us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862986"/>
                  </a:ext>
                </a:extLst>
              </a:tr>
            </a:tbl>
          </a:graphicData>
        </a:graphic>
      </p:graphicFrame>
      <p:sp>
        <p:nvSpPr>
          <p:cNvPr id="14" name="Rectangle 3">
            <a:extLst>
              <a:ext uri="{FF2B5EF4-FFF2-40B4-BE49-F238E27FC236}">
                <a16:creationId xmlns:a16="http://schemas.microsoft.com/office/drawing/2014/main" id="{17EA4124-B75E-3EBD-B561-18CCA44D4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742" y="5284800"/>
            <a:ext cx="696865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914400"/>
            <a:r>
              <a:rPr lang="pt-br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Informação atual em dia 15 de maio de 202</a:t>
            </a:r>
            <a:r>
              <a:rPr lang="en-US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6</a:t>
            </a:r>
            <a:r>
              <a:rPr lang="pt-br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. </a:t>
            </a:r>
          </a:p>
          <a:p>
            <a:pPr lvl="0" defTabSz="914400"/>
            <a:r>
              <a:rPr lang="pt-br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Parte dos dados de devolução podem não estar refletidos.</a:t>
            </a:r>
            <a:endParaRPr kumimoji="0" lang="ja-JP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DAB3047D-276C-D77D-72E4-534AC08D2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00" y="5487801"/>
            <a:ext cx="71819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○ </a:t>
            </a:r>
            <a:r>
              <a:rPr lang="pt-br" altLang="ja-JP" sz="1400" b="1" u="sng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Conta de transferência</a:t>
            </a:r>
            <a:endParaRPr kumimoji="0" lang="ja-JP" altLang="ja-JP" sz="1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DFD682C-7135-FF8F-2272-99ED836E6A51}"/>
              </a:ext>
            </a:extLst>
          </p:cNvPr>
          <p:cNvSpPr txBox="1"/>
          <p:nvPr/>
        </p:nvSpPr>
        <p:spPr>
          <a:xfrm>
            <a:off x="7906997" y="6024671"/>
            <a:ext cx="6590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altLang="ja-JP" sz="1400" kern="100" dirty="0">
                <a:latin typeface="Arial" panose="020B0604020202020204" pitchFamily="34" charset="0"/>
                <a:ea typeface="Meiryo UI" panose="020B0604030504040204" pitchFamily="50" charset="-128"/>
                <a:cs typeface="Times New Roman" panose="02020603050405020304" pitchFamily="18" charset="0"/>
              </a:rPr>
              <a:t>*Caso seja o dia em que instituição financeira está fechada, a transferência será realizada no dia útil subsequente.</a:t>
            </a:r>
            <a:endParaRPr lang="ja-JP" altLang="ja-JP" sz="1400" kern="100" dirty="0">
              <a:latin typeface="Arial" panose="020B0604020202020204" pitchFamily="34" charset="0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87B06850-7C37-70E0-8755-B17A2BB6B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675" y="422239"/>
            <a:ext cx="72598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97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6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Sobre a devolução</a:t>
            </a:r>
            <a:endParaRPr kumimoji="0" lang="ja-JP" altLang="en-US" sz="16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0CC5F60-7673-851E-F43A-E42FFFD93709}"/>
              </a:ext>
            </a:extLst>
          </p:cNvPr>
          <p:cNvSpPr txBox="1"/>
          <p:nvPr/>
        </p:nvSpPr>
        <p:spPr>
          <a:xfrm>
            <a:off x="7907769" y="936839"/>
            <a:ext cx="64008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pt-br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O valor do empréstimo poderá ser devolvido através de transferência bancária (débito da conta cadastrada).</a:t>
            </a:r>
          </a:p>
          <a:p>
            <a:pPr algn="just" rtl="0"/>
            <a:r>
              <a:rPr lang="pt-br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Favor verificar o saldo para que não haja insuficiência de saldo na data da transferência.</a:t>
            </a:r>
          </a:p>
        </p:txBody>
      </p:sp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7ADE8CC0-2B50-F3E2-FF71-F16ADE6BF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950436"/>
              </p:ext>
            </p:extLst>
          </p:nvPr>
        </p:nvGraphicFramePr>
        <p:xfrm>
          <a:off x="7907768" y="1590693"/>
          <a:ext cx="6400801" cy="439094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225121">
                  <a:extLst>
                    <a:ext uri="{9D8B030D-6E8A-4147-A177-3AD203B41FA5}">
                      <a16:colId xmlns:a16="http://schemas.microsoft.com/office/drawing/2014/main" val="2248893319"/>
                    </a:ext>
                  </a:extLst>
                </a:gridCol>
                <a:gridCol w="1145984">
                  <a:extLst>
                    <a:ext uri="{9D8B030D-6E8A-4147-A177-3AD203B41FA5}">
                      <a16:colId xmlns:a16="http://schemas.microsoft.com/office/drawing/2014/main" val="905292467"/>
                    </a:ext>
                  </a:extLst>
                </a:gridCol>
                <a:gridCol w="3029696">
                  <a:extLst>
                    <a:ext uri="{9D8B030D-6E8A-4147-A177-3AD203B41FA5}">
                      <a16:colId xmlns:a16="http://schemas.microsoft.com/office/drawing/2014/main" val="727047189"/>
                    </a:ext>
                  </a:extLst>
                </a:gridCol>
              </a:tblGrid>
              <a:tr h="571817">
                <a:tc>
                  <a:txBody>
                    <a:bodyPr/>
                    <a:lstStyle/>
                    <a:p>
                      <a:pPr algn="ctr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Instituição financeira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Data da transferência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Comissão (arcada pelo mutuário) </a:t>
                      </a:r>
                    </a:p>
                    <a:p>
                      <a:pPr algn="ctr" rtl="0"/>
                      <a:r>
                        <a:rPr lang="pt-BR" sz="10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*Será acrescentado na quantidade da devolução de cada mês.</a:t>
                      </a:r>
                      <a:endParaRPr 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2013971"/>
                  </a:ext>
                </a:extLst>
              </a:tr>
              <a:tr h="388185">
                <a:tc>
                  <a:txBody>
                    <a:bodyPr/>
                    <a:lstStyle/>
                    <a:p>
                      <a:pPr marL="87313" indent="0" algn="l" rtl="0">
                        <a:tabLst/>
                      </a:pPr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Juroku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1755259"/>
                  </a:ext>
                </a:extLst>
              </a:tr>
              <a:tr h="385010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Ogaki Kyoritsu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637359"/>
                  </a:ext>
                </a:extLst>
              </a:tr>
              <a:tr h="401053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Gifu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167408"/>
                  </a:ext>
                </a:extLst>
              </a:tr>
              <a:tr h="33688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Ogakiseino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68445"/>
                  </a:ext>
                </a:extLst>
              </a:tr>
              <a:tr h="352926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Seki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002800"/>
                  </a:ext>
                </a:extLst>
              </a:tr>
              <a:tr h="352927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Hachiman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814785"/>
                  </a:ext>
                </a:extLst>
              </a:tr>
              <a:tr h="385010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Tono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315347"/>
                  </a:ext>
                </a:extLst>
              </a:tr>
              <a:tr h="352927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Takayama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997139"/>
                  </a:ext>
                </a:extLst>
              </a:tr>
              <a:tr h="368968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Banco </a:t>
                      </a:r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Postal do Japão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Dia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10 ienes por </a:t>
                      </a:r>
                      <a:r>
                        <a:rPr lang="pt-br" altLang="ja-JP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910907"/>
                  </a:ext>
                </a:extLst>
              </a:tr>
              <a:tr h="495238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Outras instituições financeiras além das listadas acima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pt-BR" altLang="ja-JP" sz="1100" kern="100" baseline="0" dirty="0">
                          <a:effectLst/>
                          <a:latin typeface="Arial" panose="020B0604020202020204" pitchFamily="34" charset="0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Dia 23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pt-br" sz="1100" b="0" u="sng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165 ienes</a:t>
                      </a:r>
                      <a:r>
                        <a:rPr lang="pt-br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por </a:t>
                      </a:r>
                      <a:r>
                        <a:rPr lang="en-US" sz="110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vez</a:t>
                      </a:r>
                      <a:endParaRPr lang="en-US" altLang="ja-JP" sz="1100" b="0" u="sng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861620"/>
                  </a:ext>
                </a:extLst>
              </a:tr>
            </a:tbl>
          </a:graphicData>
        </a:graphic>
      </p:graphicFrame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56764E1-B4D7-E3B3-F956-42B877EEF19E}"/>
              </a:ext>
            </a:extLst>
          </p:cNvPr>
          <p:cNvGrpSpPr/>
          <p:nvPr/>
        </p:nvGrpSpPr>
        <p:grpSpPr>
          <a:xfrm>
            <a:off x="427884" y="8891359"/>
            <a:ext cx="6821659" cy="1361221"/>
            <a:chOff x="-16499" y="62362"/>
            <a:chExt cx="6964034" cy="1361560"/>
          </a:xfrm>
        </p:grpSpPr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C1D8264-814B-D927-C318-7ABBDC644163}"/>
                </a:ext>
              </a:extLst>
            </p:cNvPr>
            <p:cNvSpPr/>
            <p:nvPr/>
          </p:nvSpPr>
          <p:spPr>
            <a:xfrm>
              <a:off x="-16499" y="902364"/>
              <a:ext cx="6947535" cy="5215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ts val="1800"/>
                </a:lnSpc>
                <a:buNone/>
              </a:pPr>
              <a:r>
                <a:rPr lang="pt-BR" altLang="ja-JP" sz="15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Para procedimentos, por favor ligue para o centro de atendimento pelo número </a:t>
              </a:r>
            </a:p>
            <a:p>
              <a:pPr algn="ctr">
                <a:lnSpc>
                  <a:spcPts val="1800"/>
                </a:lnSpc>
                <a:buNone/>
              </a:pPr>
              <a:r>
                <a:rPr lang="pt-BR" altLang="ja-JP" sz="15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058-201-2100 (dias úteis das 9:00 às 17:00)</a:t>
              </a:r>
            </a:p>
            <a:p>
              <a:pPr algn="ctr">
                <a:lnSpc>
                  <a:spcPts val="1800"/>
                </a:lnSpc>
                <a:buNone/>
              </a:pPr>
              <a:r>
                <a:rPr lang="pt-BR" altLang="ja-JP" sz="1500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Para reembolso, 058-201-1547 (dias úteis 9:00–17:00)</a:t>
              </a:r>
            </a:p>
            <a:p>
              <a:pPr algn="ctr">
                <a:lnSpc>
                  <a:spcPts val="2200"/>
                </a:lnSpc>
                <a:buNone/>
              </a:pPr>
              <a:endParaRPr lang="ja-JP" sz="80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0D5C7EBC-D6FE-52BA-F0BB-B84A651E7621}"/>
                </a:ext>
              </a:extLst>
            </p:cNvPr>
            <p:cNvSpPr/>
            <p:nvPr/>
          </p:nvSpPr>
          <p:spPr>
            <a:xfrm>
              <a:off x="0" y="62362"/>
              <a:ext cx="6947535" cy="6428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ts val="2400"/>
                </a:lnSpc>
                <a:buNone/>
              </a:pPr>
              <a:r>
                <a:rPr lang="pt-BR" altLang="ja-JP" sz="2000" b="1" u="sng" dirty="0">
                  <a:solidFill>
                    <a:srgbClr val="FF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Se quiser alterar o seu número de telemóvel ou morada, ou registar uma conta, iremos guiá-lo através do procedimento.</a:t>
              </a:r>
              <a:endParaRPr lang="ja-JP" sz="105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279D0D40-F354-F3FC-1B82-6B8198596288}"/>
              </a:ext>
            </a:extLst>
          </p:cNvPr>
          <p:cNvSpPr/>
          <p:nvPr/>
        </p:nvSpPr>
        <p:spPr>
          <a:xfrm>
            <a:off x="302008" y="8878432"/>
            <a:ext cx="6947535" cy="1547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just">
              <a:buNone/>
            </a:pPr>
            <a:r>
              <a:rPr lang="ja-JP" sz="1750" b="1" kern="1200">
                <a:solidFill>
                  <a:srgbClr val="FF0000"/>
                </a:solidFill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endParaRPr lang="ja-JP" sz="1050" kern="10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80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1">
            <a:extLst>
              <a:ext uri="{FF2B5EF4-FFF2-40B4-BE49-F238E27FC236}">
                <a16:creationId xmlns:a16="http://schemas.microsoft.com/office/drawing/2014/main" id="{5BC35B4B-0192-46EA-99CB-91512E114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392" y="557484"/>
            <a:ext cx="7038083" cy="617128"/>
          </a:xfrm>
          <a:solidFill>
            <a:srgbClr val="3A1D00"/>
          </a:solidFill>
        </p:spPr>
        <p:txBody>
          <a:bodyPr rtlCol="0" anchor="ctr" anchorCtr="1">
            <a:normAutofit/>
          </a:bodyPr>
          <a:lstStyle/>
          <a:p>
            <a:pPr rtl="0"/>
            <a:r>
              <a:rPr lang="pt-br" sz="9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Empréstimos especiais, como Fundo Emergencial de Valor Baixo devido ao impacto da infecção pelo novo coronavírus</a:t>
            </a:r>
            <a:br>
              <a:rPr lang="en-US" altLang="ja-JP" sz="9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Sobre empréstimos especiais sujeitos à isenção de devolução</a:t>
            </a:r>
            <a:endParaRPr kumimoji="1" lang="ja-JP" altLang="en-US" sz="16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DC7BAA9-9DD0-4396-89CB-6A9C3066FD4D}"/>
              </a:ext>
            </a:extLst>
          </p:cNvPr>
          <p:cNvSpPr txBox="1"/>
          <p:nvPr/>
        </p:nvSpPr>
        <p:spPr>
          <a:xfrm>
            <a:off x="322715" y="2659103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pt-br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●Fluxograma para verificação de elegibilidade para a isenção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FC746170-01D5-420E-96C4-79D455ED3FDA}"/>
              </a:ext>
            </a:extLst>
          </p:cNvPr>
          <p:cNvSpPr/>
          <p:nvPr/>
        </p:nvSpPr>
        <p:spPr>
          <a:xfrm>
            <a:off x="341644" y="2962928"/>
            <a:ext cx="6810946" cy="4826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O mutuário (a pessoa que recebeu o empréstimo)</a:t>
            </a: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está </a:t>
            </a:r>
            <a:r>
              <a:rPr lang="pt-br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isento “tanto da taxa per capita quanto da taxa sobre a renda” do imposto residencial</a:t>
            </a: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no </a:t>
            </a:r>
            <a:r>
              <a:rPr lang="pt-br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ano fiscal de 202</a:t>
            </a:r>
            <a:r>
              <a:rPr lang="en-US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ja-jp" sz="105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?</a:t>
            </a:r>
            <a:endParaRPr lang="en-US" altLang="ja-JP" sz="1050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47EF3EEC-C40E-4B74-BF0C-94A0AE5E1420}"/>
              </a:ext>
            </a:extLst>
          </p:cNvPr>
          <p:cNvSpPr/>
          <p:nvPr/>
        </p:nvSpPr>
        <p:spPr>
          <a:xfrm>
            <a:off x="1693917" y="4646558"/>
            <a:ext cx="4534103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O</a:t>
            </a:r>
            <a:r>
              <a:rPr lang="pt-br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atual chefe de família, </a:t>
            </a: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era da</a:t>
            </a:r>
            <a:r>
              <a:rPr lang="pt-br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mesma família quando pediu o empréstimo?</a:t>
            </a:r>
          </a:p>
        </p:txBody>
      </p:sp>
      <p:sp>
        <p:nvSpPr>
          <p:cNvPr id="47" name="矢印: 下 46">
            <a:extLst>
              <a:ext uri="{FF2B5EF4-FFF2-40B4-BE49-F238E27FC236}">
                <a16:creationId xmlns:a16="http://schemas.microsoft.com/office/drawing/2014/main" id="{80454A39-34FE-41BC-95D3-A06E92271A51}"/>
              </a:ext>
            </a:extLst>
          </p:cNvPr>
          <p:cNvSpPr/>
          <p:nvPr/>
        </p:nvSpPr>
        <p:spPr>
          <a:xfrm>
            <a:off x="2935722" y="4268352"/>
            <a:ext cx="1685109" cy="363780"/>
          </a:xfrm>
          <a:prstGeom prst="downArrow">
            <a:avLst>
              <a:gd name="adj1" fmla="val 56616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Alguém além do mutuário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631ECC6B-0653-47CE-A64D-D5A26E828DA5}"/>
              </a:ext>
            </a:extLst>
          </p:cNvPr>
          <p:cNvSpPr/>
          <p:nvPr/>
        </p:nvSpPr>
        <p:spPr>
          <a:xfrm>
            <a:off x="454071" y="3891702"/>
            <a:ext cx="5773949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Quem é o</a:t>
            </a:r>
            <a:r>
              <a:rPr lang="pt-br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atual chefe da família?</a:t>
            </a:r>
          </a:p>
        </p:txBody>
      </p:sp>
      <p:sp>
        <p:nvSpPr>
          <p:cNvPr id="50" name="矢印: 下 49">
            <a:extLst>
              <a:ext uri="{FF2B5EF4-FFF2-40B4-BE49-F238E27FC236}">
                <a16:creationId xmlns:a16="http://schemas.microsoft.com/office/drawing/2014/main" id="{3DEC323E-DBCE-47EB-BA9D-7DBFE43976C7}"/>
              </a:ext>
            </a:extLst>
          </p:cNvPr>
          <p:cNvSpPr/>
          <p:nvPr/>
        </p:nvSpPr>
        <p:spPr>
          <a:xfrm>
            <a:off x="1904439" y="3445570"/>
            <a:ext cx="1405405" cy="444267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Isento de imposto</a:t>
            </a:r>
          </a:p>
        </p:txBody>
      </p:sp>
      <p:sp>
        <p:nvSpPr>
          <p:cNvPr id="51" name="矢印: 下 50">
            <a:extLst>
              <a:ext uri="{FF2B5EF4-FFF2-40B4-BE49-F238E27FC236}">
                <a16:creationId xmlns:a16="http://schemas.microsoft.com/office/drawing/2014/main" id="{0FBC6464-B1F5-477C-A0B0-AB4FDCBFF400}"/>
              </a:ext>
            </a:extLst>
          </p:cNvPr>
          <p:cNvSpPr/>
          <p:nvPr/>
        </p:nvSpPr>
        <p:spPr>
          <a:xfrm>
            <a:off x="3991586" y="4997661"/>
            <a:ext cx="956201" cy="27076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Sim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BC0EF637-2A56-49B0-A44F-56E379D4420B}"/>
              </a:ext>
            </a:extLst>
          </p:cNvPr>
          <p:cNvSpPr/>
          <p:nvPr/>
        </p:nvSpPr>
        <p:spPr>
          <a:xfrm>
            <a:off x="4531578" y="6214969"/>
            <a:ext cx="2747570" cy="12981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Não será elegível para a isenção</a:t>
            </a:r>
            <a:endParaRPr lang="en-US" altLang="ja-JP" sz="1600" b="1" u="sng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algn="ctr" rtl="0"/>
            <a:endParaRPr lang="en-US" altLang="ja-JP" sz="60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788C5F1C-8237-45B7-BB18-EA3FB3680270}"/>
              </a:ext>
            </a:extLst>
          </p:cNvPr>
          <p:cNvSpPr/>
          <p:nvPr/>
        </p:nvSpPr>
        <p:spPr>
          <a:xfrm>
            <a:off x="316230" y="6241047"/>
            <a:ext cx="4153457" cy="12961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rtl="0"/>
            <a:r>
              <a:rPr lang="pt-br" sz="1400" b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endParaRPr lang="en-US" altLang="ja-JP" sz="14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89413240-EFF4-48FF-AFD5-7C1B58AC8578}"/>
              </a:ext>
            </a:extLst>
          </p:cNvPr>
          <p:cNvSpPr/>
          <p:nvPr/>
        </p:nvSpPr>
        <p:spPr>
          <a:xfrm>
            <a:off x="278731" y="6659186"/>
            <a:ext cx="4252847" cy="831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Sobre os procedimentos, favor telefonar para a</a:t>
            </a:r>
            <a:r>
              <a:rPr 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pt-br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central telefônica </a:t>
            </a:r>
            <a:r>
              <a:rPr lang="pt-br" sz="1100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058-201-2100</a:t>
            </a:r>
            <a:endParaRPr lang="en-US" altLang="ja-JP" sz="1100" b="1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563C22E1-D7B2-4B56-BD1A-9604FA2F6E9A}"/>
              </a:ext>
            </a:extLst>
          </p:cNvPr>
          <p:cNvSpPr/>
          <p:nvPr/>
        </p:nvSpPr>
        <p:spPr>
          <a:xfrm>
            <a:off x="523160" y="6322495"/>
            <a:ext cx="3658827" cy="46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6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Orientaremos os procedimentos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1F267061-A073-4181-9FC6-F7B3EF95AAFC}"/>
              </a:ext>
            </a:extLst>
          </p:cNvPr>
          <p:cNvSpPr/>
          <p:nvPr/>
        </p:nvSpPr>
        <p:spPr>
          <a:xfrm>
            <a:off x="2681365" y="5271630"/>
            <a:ext cx="3546655" cy="4941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Se </a:t>
            </a:r>
            <a:r>
              <a:rPr lang="pt-br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o atual chefe da família</a:t>
            </a: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foi </a:t>
            </a:r>
            <a:r>
              <a:rPr lang="pt-br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isentado “tanto da taxa per capita quanto da taxa sobre a renda” do imposto residencial</a:t>
            </a:r>
            <a:r>
              <a:rPr lang="pt-br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no </a:t>
            </a:r>
            <a:r>
              <a:rPr lang="pt-br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ano fiscal de 202</a:t>
            </a:r>
            <a:r>
              <a:rPr lang="en-US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ja-jp" sz="105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?</a:t>
            </a:r>
          </a:p>
        </p:txBody>
      </p:sp>
      <p:sp>
        <p:nvSpPr>
          <p:cNvPr id="63" name="矢印: 下 62">
            <a:extLst>
              <a:ext uri="{FF2B5EF4-FFF2-40B4-BE49-F238E27FC236}">
                <a16:creationId xmlns:a16="http://schemas.microsoft.com/office/drawing/2014/main" id="{BA5AAE1D-3A52-4957-8812-C6A1B1D7CF9A}"/>
              </a:ext>
            </a:extLst>
          </p:cNvPr>
          <p:cNvSpPr/>
          <p:nvPr/>
        </p:nvSpPr>
        <p:spPr>
          <a:xfrm>
            <a:off x="477202" y="4349749"/>
            <a:ext cx="1150573" cy="1856951"/>
          </a:xfrm>
          <a:prstGeom prst="downArrow">
            <a:avLst>
              <a:gd name="adj1" fmla="val 56751"/>
              <a:gd name="adj2" fmla="val 1706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36000" rIns="36000" rtlCol="0" anchor="ctr"/>
          <a:lstStyle/>
          <a:p>
            <a:pPr algn="ctr" rtl="0"/>
            <a:r>
              <a:rPr lang="pt-br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O próprio mutuário</a:t>
            </a:r>
          </a:p>
        </p:txBody>
      </p:sp>
      <p:sp>
        <p:nvSpPr>
          <p:cNvPr id="64" name="矢印: 下 63">
            <a:extLst>
              <a:ext uri="{FF2B5EF4-FFF2-40B4-BE49-F238E27FC236}">
                <a16:creationId xmlns:a16="http://schemas.microsoft.com/office/drawing/2014/main" id="{6F159D39-7B63-4CB9-AAA8-2C4A56D483DE}"/>
              </a:ext>
            </a:extLst>
          </p:cNvPr>
          <p:cNvSpPr/>
          <p:nvPr/>
        </p:nvSpPr>
        <p:spPr>
          <a:xfrm>
            <a:off x="1701502" y="5018121"/>
            <a:ext cx="832409" cy="1176783"/>
          </a:xfrm>
          <a:prstGeom prst="downArrow">
            <a:avLst>
              <a:gd name="adj1" fmla="val 50000"/>
              <a:gd name="adj2" fmla="val 2087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rtl="0"/>
            <a:r>
              <a:rPr lang="pt-br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Não</a:t>
            </a:r>
          </a:p>
        </p:txBody>
      </p:sp>
      <p:sp>
        <p:nvSpPr>
          <p:cNvPr id="65" name="矢印: 下 64">
            <a:extLst>
              <a:ext uri="{FF2B5EF4-FFF2-40B4-BE49-F238E27FC236}">
                <a16:creationId xmlns:a16="http://schemas.microsoft.com/office/drawing/2014/main" id="{9DC78207-1625-4513-BF95-6DF9B49C735F}"/>
              </a:ext>
            </a:extLst>
          </p:cNvPr>
          <p:cNvSpPr/>
          <p:nvPr/>
        </p:nvSpPr>
        <p:spPr>
          <a:xfrm>
            <a:off x="3012671" y="5792704"/>
            <a:ext cx="1220742" cy="403250"/>
          </a:xfrm>
          <a:prstGeom prst="downArrow">
            <a:avLst>
              <a:gd name="adj1" fmla="val 63349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Isento de imposto</a:t>
            </a:r>
          </a:p>
        </p:txBody>
      </p:sp>
      <p:sp>
        <p:nvSpPr>
          <p:cNvPr id="66" name="矢印: 下 65">
            <a:extLst>
              <a:ext uri="{FF2B5EF4-FFF2-40B4-BE49-F238E27FC236}">
                <a16:creationId xmlns:a16="http://schemas.microsoft.com/office/drawing/2014/main" id="{8156BC0A-711D-46E3-969D-BB97EE0DD187}"/>
              </a:ext>
            </a:extLst>
          </p:cNvPr>
          <p:cNvSpPr/>
          <p:nvPr/>
        </p:nvSpPr>
        <p:spPr>
          <a:xfrm>
            <a:off x="4912185" y="5772998"/>
            <a:ext cx="1102275" cy="408503"/>
          </a:xfrm>
          <a:prstGeom prst="downArrow">
            <a:avLst>
              <a:gd name="adj1" fmla="val 68069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Tributado</a:t>
            </a:r>
          </a:p>
        </p:txBody>
      </p:sp>
      <p:sp>
        <p:nvSpPr>
          <p:cNvPr id="67" name="矢印: 下 66">
            <a:extLst>
              <a:ext uri="{FF2B5EF4-FFF2-40B4-BE49-F238E27FC236}">
                <a16:creationId xmlns:a16="http://schemas.microsoft.com/office/drawing/2014/main" id="{449FB9D3-3F9B-4703-AE48-D7E7163C4042}"/>
              </a:ext>
            </a:extLst>
          </p:cNvPr>
          <p:cNvSpPr/>
          <p:nvPr/>
        </p:nvSpPr>
        <p:spPr>
          <a:xfrm>
            <a:off x="6191924" y="3446776"/>
            <a:ext cx="975952" cy="2668815"/>
          </a:xfrm>
          <a:prstGeom prst="downArrow">
            <a:avLst>
              <a:gd name="adj1" fmla="val 50000"/>
              <a:gd name="adj2" fmla="val 1981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rIns="0" rtlCol="0" anchor="ctr"/>
          <a:lstStyle/>
          <a:p>
            <a:pPr algn="ctr" rtl="0"/>
            <a:r>
              <a:rPr lang="pt-br" sz="900" dirty="0">
                <a:latin typeface="Arial" panose="020B0604020202020204" pitchFamily="34" charset="0"/>
                <a:ea typeface="ＭＳ ゴシック" panose="020B0609070205080204" pitchFamily="49" charset="-128"/>
              </a:rPr>
              <a:t>Tributado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9277E5B5-6474-885E-FD2C-29C6514BF5E2}"/>
              </a:ext>
            </a:extLst>
          </p:cNvPr>
          <p:cNvSpPr txBox="1">
            <a:spLocks/>
          </p:cNvSpPr>
          <p:nvPr/>
        </p:nvSpPr>
        <p:spPr>
          <a:xfrm>
            <a:off x="7840204" y="565033"/>
            <a:ext cx="7038083" cy="609580"/>
          </a:xfrm>
          <a:prstGeom prst="rect">
            <a:avLst/>
          </a:prstGeom>
          <a:solidFill>
            <a:srgbClr val="3A1D00"/>
          </a:solidFill>
        </p:spPr>
        <p:txBody>
          <a:bodyPr vert="horz" lIns="91440" tIns="45720" rIns="91440" bIns="45720" rtlCol="0" anchor="ctr" anchorCtr="1">
            <a:normAutofit/>
          </a:bodyPr>
          <a:lstStyle>
            <a:lvl1pPr algn="ctr" defTabSz="14255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935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sz="9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Empréstimos especiais, como Fundo Emergencial de Valor Baixo devido ao impacto da infecção pelo novo coronavírus</a:t>
            </a:r>
            <a:br>
              <a:rPr lang="en-US" altLang="ja-JP" sz="9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Sobre empréstimos especiais sujeitos à isenção de devolução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C946118-A3E8-CC07-AB28-6917C5B047CF}"/>
              </a:ext>
            </a:extLst>
          </p:cNvPr>
          <p:cNvSpPr txBox="1"/>
          <p:nvPr/>
        </p:nvSpPr>
        <p:spPr>
          <a:xfrm>
            <a:off x="7840204" y="1352107"/>
            <a:ext cx="715763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Em relação aos empréstimos especiais, como Fundo Emergencial de Valor Baixo, etc. devido à infecção pelo novo coronavírus que são realizados por este Conselho, caso o mutuário corresponda aos itens abaixo, </a:t>
            </a:r>
            <a:r>
              <a:rPr lang="pt-br" sz="11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após a solicitação,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pt-br" sz="12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se este Conselho notificar a decisão de isenção, a devolução (pagamento do dinheiro emprestado)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pt-br" sz="12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será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pt-br" sz="12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isentada.</a:t>
            </a:r>
            <a:endParaRPr lang="en-US" altLang="ja-JP" sz="1200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239D02-02AF-C148-5B13-CB04D85C1F7B}"/>
              </a:ext>
            </a:extLst>
          </p:cNvPr>
          <p:cNvSpPr txBox="1"/>
          <p:nvPr/>
        </p:nvSpPr>
        <p:spPr>
          <a:xfrm>
            <a:off x="7978621" y="2285526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pt-br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●Fluxograma para verificação de elegibilidade para a isenção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261A36-9E7B-B603-CBC2-5F6519974A02}"/>
              </a:ext>
            </a:extLst>
          </p:cNvPr>
          <p:cNvSpPr txBox="1"/>
          <p:nvPr/>
        </p:nvSpPr>
        <p:spPr>
          <a:xfrm>
            <a:off x="316230" y="7737766"/>
            <a:ext cx="71407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rtl="0"/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	Para saber se é isento tanto da taxa per capita quanto da taxa sobre a renda do imposto residencial, favor verificar adquirindo o documento abaixo junto ao canal de atendimento do município.</a:t>
            </a:r>
            <a:endParaRPr lang="ja-JP" altLang="en-US" sz="1050" b="1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3FAD43C-3580-1DA1-D466-83575B4F6351}"/>
              </a:ext>
            </a:extLst>
          </p:cNvPr>
          <p:cNvGrpSpPr/>
          <p:nvPr/>
        </p:nvGrpSpPr>
        <p:grpSpPr>
          <a:xfrm>
            <a:off x="319995" y="8279077"/>
            <a:ext cx="7140729" cy="361380"/>
            <a:chOff x="494653" y="8279077"/>
            <a:chExt cx="7140729" cy="361380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EA895BB-E45C-C0AD-6AAF-FC240210B1DC}"/>
                </a:ext>
              </a:extLst>
            </p:cNvPr>
            <p:cNvSpPr txBox="1"/>
            <p:nvPr/>
          </p:nvSpPr>
          <p:spPr>
            <a:xfrm>
              <a:off x="494653" y="8316573"/>
              <a:ext cx="714072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rtl="0"/>
              <a:r>
                <a:rPr lang="pt-br" sz="1050" b="1" u="sng" dirty="0">
                  <a:solidFill>
                    <a:srgbClr val="FF0000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rPr>
                <a:t>Certificado de isenção de impostos do ano fiscal de </a:t>
              </a:r>
              <a:r>
                <a:rPr lang="en-US" altLang="ja-JP" sz="1050" b="1" u="sng" dirty="0">
                  <a:solidFill>
                    <a:srgbClr val="FF0000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rPr>
                <a:t>2025</a:t>
              </a:r>
              <a:r>
                <a:rPr lang="pt-br" sz="1050" b="1" u="sng" dirty="0">
                  <a:solidFill>
                    <a:srgbClr val="FF0000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rPr>
                <a:t>,</a:t>
              </a:r>
              <a:r>
                <a:rPr lang="pt-br" sz="1050" b="1" dirty="0">
                  <a:latin typeface="Arial" panose="020B0604020202020204" pitchFamily="34" charset="0"/>
                  <a:ea typeface="ＭＳ ゴシック" panose="020B0609070205080204" pitchFamily="49" charset="-128"/>
                </a:rPr>
                <a:t> </a:t>
              </a:r>
              <a:r>
                <a:rPr lang="pt-br" sz="1050" b="1" dirty="0">
                  <a:solidFill>
                    <a:srgbClr val="FF0000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rPr>
                <a:t>que poderá ser emitido por volta de junho de 2026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862803D6-E5F4-B721-846B-784FD56BCEDB}"/>
                </a:ext>
              </a:extLst>
            </p:cNvPr>
            <p:cNvSpPr/>
            <p:nvPr/>
          </p:nvSpPr>
          <p:spPr>
            <a:xfrm>
              <a:off x="497555" y="8279077"/>
              <a:ext cx="7062120" cy="3613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kumimoji="1" lang="ja-JP" altLang="en-US" sz="1400">
                <a:latin typeface="Arial" panose="020B0604020202020204" pitchFamily="34" charset="0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2A93B53-5D5A-E04F-C009-2E84DB79C5B9}"/>
              </a:ext>
            </a:extLst>
          </p:cNvPr>
          <p:cNvSpPr txBox="1"/>
          <p:nvPr/>
        </p:nvSpPr>
        <p:spPr>
          <a:xfrm>
            <a:off x="283383" y="8748802"/>
            <a:ext cx="71407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rtl="0"/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	</a:t>
            </a:r>
            <a:r>
              <a:rPr lang="pt-br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Se você não realizou a declaração de imposto de renda ou o ajuste de final de ano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há casos em que não será emitido o certificado de tributação ou o certificado de isenção de impostos se não declarar o imposto residencial</a:t>
            </a:r>
          </a:p>
          <a:p>
            <a:pPr marL="180975" indent="-180975"/>
            <a:r>
              <a:rPr lang="pt-br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Sobre os métodos de declaração de imposto residencial, </a:t>
            </a:r>
            <a:r>
              <a:rPr lang="pt-br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entre em contato com o departamento tributário do escritório municipal do local de sua residência</a:t>
            </a:r>
          </a:p>
          <a:p>
            <a:pPr marL="180975" indent="-180975"/>
            <a:r>
              <a:rPr lang="ja-JP" altLang="en-US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r>
              <a:rPr lang="pt-br" altLang="ja-JP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(o formulário de solicitação é diferente, dependendo do município)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822A181-D572-4593-F974-D46EA6AEAF75}"/>
              </a:ext>
            </a:extLst>
          </p:cNvPr>
          <p:cNvSpPr txBox="1"/>
          <p:nvPr/>
        </p:nvSpPr>
        <p:spPr>
          <a:xfrm>
            <a:off x="7934400" y="9126000"/>
            <a:ext cx="6773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rtl="0"/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*Observações*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　　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180975" rtl="0"/>
            <a:r>
              <a:rPr lang="pt-br" sz="11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pt-br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 isenção não é automática e a solicitação é imprescindível.</a:t>
            </a:r>
            <a:endParaRPr lang="en-US" altLang="ja-JP" sz="11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361950" rtl="0"/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Sobre os procedimentos de isenção, favor telefonar para a </a:t>
            </a:r>
            <a:r>
              <a:rPr lang="pt-br" sz="1200" b="1" u="sng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central telefônica 058-201-2100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180975" rtl="0"/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●O valor devolvido antes que a isenção seja determinada não será elegível para isenção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　　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1DC9743-A37F-14D6-E573-0702DDCB141E}"/>
              </a:ext>
            </a:extLst>
          </p:cNvPr>
          <p:cNvSpPr/>
          <p:nvPr/>
        </p:nvSpPr>
        <p:spPr>
          <a:xfrm>
            <a:off x="3195582" y="3474235"/>
            <a:ext cx="3208628" cy="427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sz="80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*Favor verificar junto ao governo municipal se você foi isentado de impostos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4A3FE12-A0B2-3D92-2CBD-6B71B198B4D6}"/>
              </a:ext>
            </a:extLst>
          </p:cNvPr>
          <p:cNvSpPr txBox="1"/>
          <p:nvPr/>
        </p:nvSpPr>
        <p:spPr>
          <a:xfrm>
            <a:off x="180572" y="1292673"/>
            <a:ext cx="704690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Em relação ao </a:t>
            </a:r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“Primeiro empréstimo do Fundo de apoio Geral”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e a </a:t>
            </a:r>
            <a:r>
              <a:rPr lang="pt-br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“Extensão do Fundo de Apoio Geral”</a:t>
            </a:r>
            <a:r>
              <a:rPr lang="pt-br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e a </a:t>
            </a:r>
            <a:r>
              <a:rPr lang="pt-br" altLang="ja-JP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“Fundo de Apoio Geral (Reempréstimo)”</a:t>
            </a:r>
            <a:r>
              <a:rPr lang="pt-br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mesmo que o imposto residencial do </a:t>
            </a:r>
            <a:r>
              <a:rPr lang="pt-br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ano fiscal de avaliação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tenha sido </a:t>
            </a:r>
            <a:r>
              <a:rPr lang="pt-br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cobrado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para as famílias </a:t>
            </a:r>
            <a:r>
              <a:rPr lang="pt-br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isentas de imposto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residencial no </a:t>
            </a:r>
            <a:r>
              <a:rPr lang="pt-br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ano fiscal de 202</a:t>
            </a:r>
            <a:r>
              <a:rPr lang="en-US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 a devolução (pagamento do dinheiro emprestado) de </a:t>
            </a:r>
            <a:r>
              <a:rPr lang="pt-br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parte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do valor do empréstimo será </a:t>
            </a:r>
            <a:r>
              <a:rPr lang="pt-br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isentada</a:t>
            </a:r>
            <a:r>
              <a:rPr lang="pt-br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pt-br" sz="11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 Quanto ao Fundo Emergencial de Valor Baixo, entre em contato com a central de atendimento, pois há uma variação de acordo com o período de início da devolução.</a:t>
            </a:r>
            <a:endParaRPr lang="en-US" altLang="ja-JP" sz="1100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pt-br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Favor verificar o procedimento que se aplica a você de acordo com o fluxograma abaixo.</a:t>
            </a:r>
            <a:endParaRPr lang="en-US" altLang="ja-JP" sz="1100" b="1" dirty="0"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20" name="表 19">
            <a:extLst>
              <a:ext uri="{FF2B5EF4-FFF2-40B4-BE49-F238E27FC236}">
                <a16:creationId xmlns:a16="http://schemas.microsoft.com/office/drawing/2014/main" id="{F060464B-5CB1-4A01-3CD3-8DD9CDA58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366440"/>
              </p:ext>
            </p:extLst>
          </p:nvPr>
        </p:nvGraphicFramePr>
        <p:xfrm>
          <a:off x="8033419" y="2569594"/>
          <a:ext cx="6807201" cy="4407144"/>
        </p:xfrm>
        <a:graphic>
          <a:graphicData uri="http://schemas.openxmlformats.org/drawingml/2006/table">
            <a:tbl>
              <a:tblPr/>
              <a:tblGrid>
                <a:gridCol w="55813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  <a:gridCol w="6249070">
                  <a:extLst>
                    <a:ext uri="{9D8B030D-6E8A-4147-A177-3AD203B41FA5}">
                      <a16:colId xmlns:a16="http://schemas.microsoft.com/office/drawing/2014/main" val="2254283237"/>
                    </a:ext>
                  </a:extLst>
                </a:gridCol>
              </a:tblGrid>
              <a:tr h="1488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Está recebendo auxílio de subsistência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  <a:tr h="1457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②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É portador de Caderneta de Bem-Estar e Saúde de Pessoas Portadoras de Distúrbio Psiquiátrico (1º grau) ou Caderneta de Portador de Deficiência Física (1º ou 2º grau) ou Caderneta de Cuidados Médicos (A1 ou A2)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971008"/>
                  </a:ext>
                </a:extLst>
              </a:tr>
              <a:tr h="1461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　</a:t>
                      </a: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Quando, durante dois anos consecutivos após o prazo de pagamento, o mutuário e o chefe de família estiverem isentos tanto do imposto per capita como do imposto sobre o rendimento do residente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980633"/>
                  </a:ext>
                </a:extLst>
              </a:tr>
            </a:tbl>
          </a:graphicData>
        </a:graphic>
      </p:graphicFrame>
      <p:graphicFrame>
        <p:nvGraphicFramePr>
          <p:cNvPr id="22" name="表 21">
            <a:extLst>
              <a:ext uri="{FF2B5EF4-FFF2-40B4-BE49-F238E27FC236}">
                <a16:creationId xmlns:a16="http://schemas.microsoft.com/office/drawing/2014/main" id="{178D6497-295A-B199-BE36-EA51ED3DA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508058"/>
              </p:ext>
            </p:extLst>
          </p:nvPr>
        </p:nvGraphicFramePr>
        <p:xfrm>
          <a:off x="8044549" y="7535351"/>
          <a:ext cx="6807201" cy="1461665"/>
        </p:xfrm>
        <a:graphic>
          <a:graphicData uri="http://schemas.openxmlformats.org/drawingml/2006/table">
            <a:tbl>
              <a:tblPr/>
              <a:tblGrid>
                <a:gridCol w="680720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</a:tblGrid>
              <a:tr h="1461665"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</a:tbl>
          </a:graphicData>
        </a:graphic>
      </p:graphicFrame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2EADF238-69B9-D4A4-A459-5C8D8557CFA1}"/>
              </a:ext>
            </a:extLst>
          </p:cNvPr>
          <p:cNvSpPr/>
          <p:nvPr/>
        </p:nvSpPr>
        <p:spPr>
          <a:xfrm>
            <a:off x="10031276" y="7840733"/>
            <a:ext cx="2850512" cy="46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ja-JP" sz="16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Orientaremos os procedimentos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52F8743E-1FAA-92A3-26C1-986830B86CD6}"/>
              </a:ext>
            </a:extLst>
          </p:cNvPr>
          <p:cNvSpPr/>
          <p:nvPr/>
        </p:nvSpPr>
        <p:spPr>
          <a:xfrm>
            <a:off x="8383781" y="8211842"/>
            <a:ext cx="6330407" cy="6106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Sobre os procedimentos, favor telefonar para a</a:t>
            </a:r>
            <a:r>
              <a:rPr lang="ja-jp" altLang="ja-JP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pt-br" altLang="ja-JP" sz="12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central telefônica </a:t>
            </a:r>
            <a:r>
              <a:rPr lang="pt-br" altLang="ja-JP" sz="1200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058-201-2100</a:t>
            </a:r>
            <a:endParaRPr lang="en-US" altLang="ja-JP" sz="1100" b="1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7F173E02-A78F-2ECF-FBE4-0452DC21C7EB}"/>
              </a:ext>
            </a:extLst>
          </p:cNvPr>
          <p:cNvSpPr/>
          <p:nvPr/>
        </p:nvSpPr>
        <p:spPr>
          <a:xfrm rot="5400000">
            <a:off x="11333857" y="6780288"/>
            <a:ext cx="523200" cy="9455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76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507357f-655a-4aa5-bc75-492b617c71e9" xsi:nil="true"/>
    <lcf76f155ced4ddcb4097134ff3c332f xmlns="b21a9f8e-dd14-4281-bd0a-0c360daf026a">
      <Terms xmlns="http://schemas.microsoft.com/office/infopath/2007/PartnerControls"/>
    </lcf76f155ced4ddcb4097134ff3c332f>
    <_Flow_SignoffStatus xmlns="b21a9f8e-dd14-4281-bd0a-0c360daf026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90C9C681F2CC6488EB7C732BFA6C887" ma:contentTypeVersion="16" ma:contentTypeDescription="新しいドキュメントを作成します。" ma:contentTypeScope="" ma:versionID="ee66dd577201f86f58629d775d5a20b7">
  <xsd:schema xmlns:xsd="http://www.w3.org/2001/XMLSchema" xmlns:xs="http://www.w3.org/2001/XMLSchema" xmlns:p="http://schemas.microsoft.com/office/2006/metadata/properties" xmlns:ns2="0507357f-655a-4aa5-bc75-492b617c71e9" xmlns:ns3="b21a9f8e-dd14-4281-bd0a-0c360daf026a" targetNamespace="http://schemas.microsoft.com/office/2006/metadata/properties" ma:root="true" ma:fieldsID="062d65a20fc2f6a14f5392c60397d7ad" ns2:_="" ns3:_="">
    <xsd:import namespace="0507357f-655a-4aa5-bc75-492b617c71e9"/>
    <xsd:import namespace="b21a9f8e-dd14-4281-bd0a-0c360daf026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SearchProperties" minOccurs="0"/>
                <xsd:element ref="ns3:MediaServiceObjectDetectorVersions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07357f-655a-4aa5-bc75-492b617c71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9d91b9a-7423-4227-b5cc-b21a087a3b6b}" ma:internalName="TaxCatchAll" ma:showField="CatchAllData" ma:web="0507357f-655a-4aa5-bc75-492b617c71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a9f8e-dd14-4281-bd0a-0c360daf0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画像タグ" ma:readOnly="false" ma:fieldId="{5cf76f15-5ced-4ddc-b409-7134ff3c332f}" ma:taxonomyMulti="true" ma:sspId="3cff1539-c530-4195-8693-4b3a65c940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3" nillable="true" ma:displayName="承認の状態" ma:internalName="_x627f__x8a8d__x306e__x72b6__x614b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8076AC-15F6-4B14-8A3D-BA1FA74BFABB}">
  <ds:schemaRefs>
    <ds:schemaRef ds:uri="http://schemas.microsoft.com/office/2006/documentManagement/types"/>
    <ds:schemaRef ds:uri="b21a9f8e-dd14-4281-bd0a-0c360daf026a"/>
    <ds:schemaRef ds:uri="http://purl.org/dc/elements/1.1/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openxmlformats.org/package/2006/metadata/core-properties"/>
    <ds:schemaRef ds:uri="0507357f-655a-4aa5-bc75-492b617c71e9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3DB7197-B0F7-4237-8173-E136106D55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07357f-655a-4aa5-bc75-492b617c71e9"/>
    <ds:schemaRef ds:uri="b21a9f8e-dd14-4281-bd0a-0c360daf0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35224CC-0F09-44D7-9439-333D8C0F9B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6202</TotalTime>
  <Words>1305</Words>
  <Application>Microsoft Office PowerPoint</Application>
  <PresentationFormat>ユーザー設定</PresentationFormat>
  <Paragraphs>129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Meiryo UI</vt:lpstr>
      <vt:lpstr>ＭＳ ゴシック</vt:lpstr>
      <vt:lpstr>游明朝</vt:lpstr>
      <vt:lpstr>Arial</vt:lpstr>
      <vt:lpstr>Calibri</vt:lpstr>
      <vt:lpstr>Calibri Light</vt:lpstr>
      <vt:lpstr>Office テーマ</vt:lpstr>
      <vt:lpstr>PowerPoint プレゼンテーション</vt:lpstr>
      <vt:lpstr>Empréstimos especiais, como Fundo Emergencial de Valor Baixo devido ao impacto da infecção pelo novo coronavírus Sobre empréstimos especiais sujeitos à isenção de devolução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岐阜県社会福祉協議会</dc:creator>
  <cp:lastModifiedBy>中川 雅佐代</cp:lastModifiedBy>
  <cp:revision>9</cp:revision>
  <cp:lastPrinted>2026-06-03T05:29:38Z</cp:lastPrinted>
  <dcterms:created xsi:type="dcterms:W3CDTF">2022-02-21T14:28:37Z</dcterms:created>
  <dcterms:modified xsi:type="dcterms:W3CDTF">2026-06-04T04:24:28Z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0x010100490C9C681F2CC6488EB7C732BFA6C887</vt:lpwstr>
  </property>
</Properties>
</file>