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89" r:id="rId2"/>
    <p:sldId id="290" r:id="rId3"/>
  </p:sldIdLst>
  <p:sldSz cx="15119350" cy="10691813"/>
  <p:notesSz cx="6797675" cy="9926638"/>
  <p:defaultTextStyle>
    <a:defPPr rtl="0">
      <a:defRPr lang="es-MX"/>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 autoAdjust="0"/>
    <p:restoredTop sz="94660"/>
  </p:normalViewPr>
  <p:slideViewPr>
    <p:cSldViewPr snapToGrid="0">
      <p:cViewPr>
        <p:scale>
          <a:sx n="100" d="100"/>
          <a:sy n="100" d="100"/>
        </p:scale>
        <p:origin x="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rtl="0"/>
            <a:fld id="{0B70195E-0E38-4B5F-A6BE-C900F866508C}"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rtl="0"/>
            <a:fld id="{18574CB6-D607-419C-8BCC-88A2B155C64B}" type="slidenum">
              <a:rPr kumimoji="1" lang="ja-JP" altLang="en-US" smtClean="0"/>
              <a:t>‹#›</a:t>
            </a:fld>
            <a:endParaRPr kumimoji="1" lang="ja-JP" altLang="en-US"/>
          </a:p>
        </p:txBody>
      </p:sp>
    </p:spTree>
    <p:extLst>
      <p:ext uri="{BB962C8B-B14F-4D97-AF65-F5344CB8AC3E}">
        <p14:creationId xmlns:p14="http://schemas.microsoft.com/office/powerpoint/2010/main" val="17831752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rtlCol="0" anchor="b"/>
          <a:lstStyle>
            <a:lvl1pPr algn="ctr">
              <a:defRPr sz="9354"/>
            </a:lvl1pPr>
          </a:lstStyle>
          <a:p>
            <a:pPr rtl="0"/>
            <a:r>
              <a:rPr lang="es-mx"/>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rtlCol="0"/>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pPr rtl="0"/>
            <a:r>
              <a:rPr lang="es-mx"/>
              <a:t>マスター サブタイトルの書式設定</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73788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s-mx"/>
              <a:t>マスター タイトルの書式設定</a:t>
            </a:r>
            <a:endParaRPr lang="en-US" dirty="0"/>
          </a:p>
        </p:txBody>
      </p:sp>
      <p:sp>
        <p:nvSpPr>
          <p:cNvPr id="3" name="Vertical Text Placeholder 2"/>
          <p:cNvSpPr>
            <a:spLocks noGrp="1"/>
          </p:cNvSpPr>
          <p:nvPr>
            <p:ph type="body" orient="vert" idx="1"/>
          </p:nvPr>
        </p:nvSpPr>
        <p:spPr/>
        <p:txBody>
          <a:bodyPr vert="eaVert"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6850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rtlCol="0"/>
          <a:lstStyle/>
          <a:p>
            <a:pPr rtl="0"/>
            <a:r>
              <a:rPr lang="es-mx"/>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42606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s-mx"/>
              <a:t>マスター タイトルの書式設定</a:t>
            </a:r>
            <a:endParaRPr lang="en-US" dirty="0"/>
          </a:p>
        </p:txBody>
      </p:sp>
      <p:sp>
        <p:nvSpPr>
          <p:cNvPr id="3" name="Content Placeholder 2"/>
          <p:cNvSpPr>
            <a:spLocks noGrp="1"/>
          </p:cNvSpPr>
          <p:nvPr>
            <p:ph idx="1"/>
          </p:nvPr>
        </p:nvSpPr>
        <p:spPr/>
        <p:txBody>
          <a:bodyPr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42485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rtlCol="0" anchor="b"/>
          <a:lstStyle>
            <a:lvl1pPr>
              <a:defRPr sz="9354"/>
            </a:lvl1pPr>
          </a:lstStyle>
          <a:p>
            <a:pPr rtl="0"/>
            <a:r>
              <a:rPr lang="es-mx"/>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rtlCol="0"/>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rtl="0"/>
            <a:r>
              <a:rPr lang="es-mx"/>
              <a:t>マスター テキストの書式設定</a:t>
            </a:r>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76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s-mx"/>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Content Placeholder 3"/>
          <p:cNvSpPr>
            <a:spLocks noGrp="1"/>
          </p:cNvSpPr>
          <p:nvPr>
            <p:ph sz="half" idx="2"/>
          </p:nvPr>
        </p:nvSpPr>
        <p:spPr>
          <a:xfrm>
            <a:off x="7654171" y="2846200"/>
            <a:ext cx="6425724" cy="6783857"/>
          </a:xfrm>
        </p:spPr>
        <p:txBody>
          <a:bodyPr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83417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rtlCol="0"/>
          <a:lstStyle/>
          <a:p>
            <a:pPr rtl="0"/>
            <a:r>
              <a:rPr lang="es-mx"/>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s-mx"/>
              <a:t>マスター テキストの書式設定</a:t>
            </a:r>
          </a:p>
        </p:txBody>
      </p:sp>
      <p:sp>
        <p:nvSpPr>
          <p:cNvPr id="4" name="Content Placeholder 3"/>
          <p:cNvSpPr>
            <a:spLocks noGrp="1"/>
          </p:cNvSpPr>
          <p:nvPr>
            <p:ph sz="half" idx="2"/>
          </p:nvPr>
        </p:nvSpPr>
        <p:spPr>
          <a:xfrm>
            <a:off x="1041426" y="3905482"/>
            <a:ext cx="6396193" cy="5744375"/>
          </a:xfrm>
        </p:spPr>
        <p:txBody>
          <a:bodyPr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5" name="Text Placeholder 4"/>
          <p:cNvSpPr>
            <a:spLocks noGrp="1"/>
          </p:cNvSpPr>
          <p:nvPr>
            <p:ph type="body" sz="quarter" idx="3"/>
          </p:nvPr>
        </p:nvSpPr>
        <p:spPr>
          <a:xfrm>
            <a:off x="7654172" y="2620980"/>
            <a:ext cx="64276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s-mx"/>
              <a:t>マスター テキストの書式設定</a:t>
            </a:r>
          </a:p>
        </p:txBody>
      </p:sp>
      <p:sp>
        <p:nvSpPr>
          <p:cNvPr id="6" name="Content Placeholder 5"/>
          <p:cNvSpPr>
            <a:spLocks noGrp="1"/>
          </p:cNvSpPr>
          <p:nvPr>
            <p:ph sz="quarter" idx="4"/>
          </p:nvPr>
        </p:nvSpPr>
        <p:spPr>
          <a:xfrm>
            <a:off x="7654172" y="3905482"/>
            <a:ext cx="6427693" cy="5744375"/>
          </a:xfrm>
        </p:spPr>
        <p:txBody>
          <a:bodyPr rtlCol="0"/>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7" name="Date Placeholder 6"/>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8" name="Footer Placeholder 7"/>
          <p:cNvSpPr>
            <a:spLocks noGrp="1"/>
          </p:cNvSpPr>
          <p:nvPr>
            <p:ph type="ftr" sz="quarter" idx="11"/>
          </p:nvPr>
        </p:nvSpPr>
        <p:spPr/>
        <p:txBody>
          <a:bodyPr rtlCol="0"/>
          <a:lstStyle/>
          <a:p>
            <a:pPr rtl="0"/>
            <a:endParaRPr kumimoji="1" lang="ja-JP" altLang="en-US"/>
          </a:p>
        </p:txBody>
      </p:sp>
      <p:sp>
        <p:nvSpPr>
          <p:cNvPr id="9" name="Slide Number Placeholder 8"/>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85077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s-mx"/>
              <a:t>マスター タイトルの書式設定</a:t>
            </a:r>
            <a:endParaRPr lang="en-US" dirty="0"/>
          </a:p>
        </p:txBody>
      </p:sp>
      <p:sp>
        <p:nvSpPr>
          <p:cNvPr id="3" name="Date Placeholder 2"/>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4" name="Footer Placeholder 3"/>
          <p:cNvSpPr>
            <a:spLocks noGrp="1"/>
          </p:cNvSpPr>
          <p:nvPr>
            <p:ph type="ftr" sz="quarter" idx="11"/>
          </p:nvPr>
        </p:nvSpPr>
        <p:spPr/>
        <p:txBody>
          <a:bodyPr rtlCol="0"/>
          <a:lstStyle/>
          <a:p>
            <a:pPr rtl="0"/>
            <a:endParaRPr kumimoji="1" lang="ja-JP" altLang="en-US"/>
          </a:p>
        </p:txBody>
      </p:sp>
      <p:sp>
        <p:nvSpPr>
          <p:cNvPr id="5" name="Slide Number Placeholder 4"/>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6214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3" name="Footer Placeholder 2"/>
          <p:cNvSpPr>
            <a:spLocks noGrp="1"/>
          </p:cNvSpPr>
          <p:nvPr>
            <p:ph type="ftr" sz="quarter" idx="11"/>
          </p:nvPr>
        </p:nvSpPr>
        <p:spPr/>
        <p:txBody>
          <a:bodyPr rtlCol="0"/>
          <a:lstStyle/>
          <a:p>
            <a:pPr rtl="0"/>
            <a:endParaRPr kumimoji="1" lang="ja-JP" altLang="en-US"/>
          </a:p>
        </p:txBody>
      </p:sp>
      <p:sp>
        <p:nvSpPr>
          <p:cNvPr id="4" name="Slide Number Placeholder 3"/>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829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s-mx"/>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rtlCol="0"/>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s-mx"/>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49500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s-mx"/>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rtlCol="0"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pPr rtl="0"/>
            <a:r>
              <a:rPr lang="es-mx"/>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s-mx"/>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669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pPr rtl="0"/>
            <a:r>
              <a:rPr lang="es-mx"/>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rtl="0"/>
            <a:r>
              <a:rPr lang="es-mx"/>
              <a:t>マスター テキストの書式設定</a:t>
            </a:r>
          </a:p>
          <a:p>
            <a:pPr lvl="1" rtl="0"/>
            <a:r>
              <a:rPr lang="es-mx"/>
              <a:t>第 2 レベル</a:t>
            </a:r>
          </a:p>
          <a:p>
            <a:pPr lvl="2" rtl="0"/>
            <a:r>
              <a:rPr lang="es-mx"/>
              <a:t>第 3 レベル</a:t>
            </a:r>
          </a:p>
          <a:p>
            <a:pPr lvl="3" rtl="0"/>
            <a:r>
              <a:rPr lang="es-mx"/>
              <a:t>第 4 レベル</a:t>
            </a:r>
          </a:p>
          <a:p>
            <a:pPr lvl="4" rtl="0"/>
            <a:r>
              <a:rPr lang="es-mx"/>
              <a:t>第 5 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pPr rtl="0"/>
            <a:fld id="{1771EB04-893F-46D7-B204-E4A029DA00EC}" type="datetimeFigureOut">
              <a:rPr kumimoji="1" lang="ja-JP" altLang="en-US" smtClean="0"/>
              <a:t>2024/11/27</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pPr rtl="0"/>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970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F959E831-242F-4184-A232-E2447951628A}"/>
              </a:ext>
            </a:extLst>
          </p:cNvPr>
          <p:cNvSpPr txBox="1"/>
          <p:nvPr/>
        </p:nvSpPr>
        <p:spPr>
          <a:xfrm>
            <a:off x="299899" y="6882827"/>
            <a:ext cx="4543412" cy="1200329"/>
          </a:xfrm>
          <a:prstGeom prst="rect">
            <a:avLst/>
          </a:prstGeom>
          <a:noFill/>
        </p:spPr>
        <p:txBody>
          <a:bodyPr wrap="square" rtlCol="0">
            <a:spAutoFit/>
          </a:bodyPr>
          <a:lstStyle/>
          <a:p>
            <a:pPr rtl="0"/>
            <a:r>
              <a:rPr lang="es-mx" sz="1200" dirty="0">
                <a:solidFill>
                  <a:schemeClr val="accent5"/>
                </a:solidFill>
                <a:latin typeface="Arial" panose="020B0604020202020204" pitchFamily="34" charset="0"/>
                <a:ea typeface="Meiryo UI" panose="020B0604030504040204" pitchFamily="50" charset="-128"/>
                <a:cs typeface="Arial" panose="020B0604020202020204" pitchFamily="34" charset="0"/>
              </a:rPr>
              <a:t>2. Información del contacto</a:t>
            </a:r>
          </a:p>
          <a:p>
            <a:pPr marL="180975" rtl="0"/>
            <a:r>
              <a:rPr lang="es-mx" sz="1200" dirty="0">
                <a:latin typeface="Arial" panose="020B0604020202020204" pitchFamily="34" charset="0"/>
                <a:ea typeface="Meiryo UI" panose="020B0604030504040204" pitchFamily="50" charset="-128"/>
                <a:cs typeface="Arial" panose="020B0604020202020204" pitchFamily="34" charset="0"/>
              </a:rPr>
              <a:t>Encargado de Préstamos del Departamento de Soporte Vital del Consejo de Bienestar Social de la Prefectura de Gifu</a:t>
            </a:r>
          </a:p>
          <a:p>
            <a:pPr marL="180975" rtl="0"/>
            <a:r>
              <a:rPr lang="es-mx" sz="1200" dirty="0">
                <a:latin typeface="Arial" panose="020B0604020202020204" pitchFamily="34" charset="0"/>
                <a:ea typeface="Meiryo UI" panose="020B0604030504040204" pitchFamily="50" charset="-128"/>
                <a:cs typeface="Arial" panose="020B0604020202020204" pitchFamily="34" charset="0"/>
              </a:rPr>
              <a:t>[Número de teléfono/Contact Number] </a:t>
            </a:r>
            <a:r>
              <a:rPr lang="es-mx" sz="1200" b="1" dirty="0">
                <a:latin typeface="Arial" panose="020B0604020202020204" pitchFamily="34" charset="0"/>
                <a:ea typeface="Meiryo UI" panose="020B0604030504040204" pitchFamily="50" charset="-128"/>
                <a:cs typeface="Arial" panose="020B0604020202020204" pitchFamily="34" charset="0"/>
              </a:rPr>
              <a:t>058-201-2100</a:t>
            </a:r>
          </a:p>
          <a:p>
            <a:pPr marL="180975" rtl="0"/>
            <a:r>
              <a:rPr lang="es-mx" sz="1200" dirty="0">
                <a:latin typeface="Arial" panose="020B0604020202020204" pitchFamily="34" charset="0"/>
                <a:ea typeface="Meiryo UI" panose="020B0604030504040204" pitchFamily="50" charset="-128"/>
                <a:cs typeface="Arial" panose="020B0604020202020204" pitchFamily="34" charset="0"/>
              </a:rPr>
              <a:t>[Hora de recepción/Reception Time] Días laborables de 9:00 a 17:00</a:t>
            </a:r>
          </a:p>
        </p:txBody>
      </p:sp>
      <p:sp>
        <p:nvSpPr>
          <p:cNvPr id="34" name="テキスト ボックス 33">
            <a:extLst>
              <a:ext uri="{FF2B5EF4-FFF2-40B4-BE49-F238E27FC236}">
                <a16:creationId xmlns:a16="http://schemas.microsoft.com/office/drawing/2014/main" id="{39600CD2-2D14-43EF-9480-86D62BCC09E3}"/>
              </a:ext>
            </a:extLst>
          </p:cNvPr>
          <p:cNvSpPr txBox="1"/>
          <p:nvPr/>
        </p:nvSpPr>
        <p:spPr>
          <a:xfrm>
            <a:off x="199235" y="1870408"/>
            <a:ext cx="7157634" cy="2939266"/>
          </a:xfrm>
          <a:prstGeom prst="rect">
            <a:avLst/>
          </a:prstGeom>
          <a:noFill/>
          <a:ln>
            <a:noFill/>
          </a:ln>
        </p:spPr>
        <p:txBody>
          <a:bodyPr wrap="square" rtlCol="0">
            <a:spAutoFit/>
          </a:bodyPr>
          <a:lstStyle/>
          <a:p>
            <a:pPr algn="r" rtl="0"/>
            <a:r>
              <a:rPr lang="es-mx" sz="1100" dirty="0">
                <a:latin typeface="Arial" panose="020B0604020202020204" pitchFamily="34" charset="0"/>
                <a:ea typeface="Meiryo UI" panose="020B0604030504040204" pitchFamily="50" charset="-128"/>
                <a:cs typeface="Arial" panose="020B0604020202020204" pitchFamily="34" charset="0"/>
              </a:rPr>
              <a:t>Corporación de Bienestar Social del Consejo de Bienestar </a:t>
            </a:r>
          </a:p>
          <a:p>
            <a:pPr algn="r" rtl="0"/>
            <a:r>
              <a:rPr lang="es-mx" sz="1100" dirty="0">
                <a:latin typeface="Arial" panose="020B0604020202020204" pitchFamily="34" charset="0"/>
                <a:ea typeface="Meiryo UI" panose="020B0604030504040204" pitchFamily="50" charset="-128"/>
                <a:cs typeface="Arial" panose="020B0604020202020204" pitchFamily="34" charset="0"/>
              </a:rPr>
              <a:t>Social de la Prefectura de Gifu</a:t>
            </a:r>
          </a:p>
          <a:p>
            <a:pPr algn="r" rtl="0"/>
            <a:r>
              <a:rPr lang="es-mx" sz="1100" dirty="0">
                <a:latin typeface="Arial" panose="020B0604020202020204" pitchFamily="34" charset="0"/>
                <a:ea typeface="Meiryo UI" panose="020B0604030504040204" pitchFamily="50" charset="-128"/>
                <a:cs typeface="Arial" panose="020B0604020202020204" pitchFamily="34" charset="0"/>
              </a:rPr>
              <a:t>Encargado de Préstamos del Departamento de Soporte Vital</a:t>
            </a:r>
            <a:endParaRPr lang="en-US" altLang="ja-JP" sz="1100" dirty="0">
              <a:latin typeface="Arial" panose="020B0604020202020204" pitchFamily="34" charset="0"/>
              <a:ea typeface="Meiryo UI" panose="020B0604030504040204" pitchFamily="50" charset="-128"/>
              <a:cs typeface="Arial" panose="020B0604020202020204" pitchFamily="34" charset="0"/>
            </a:endParaRPr>
          </a:p>
          <a:p>
            <a:pPr algn="r" rtl="0"/>
            <a:endParaRPr lang="en-US" altLang="ja-JP" sz="1100" dirty="0">
              <a:latin typeface="Arial" panose="020B0604020202020204" pitchFamily="34" charset="0"/>
              <a:ea typeface="Meiryo UI" panose="020B0604030504040204" pitchFamily="50" charset="-128"/>
              <a:cs typeface="Arial" panose="020B0604020202020204" pitchFamily="34" charset="0"/>
            </a:endParaRPr>
          </a:p>
          <a:p>
            <a:pPr algn="r" rtl="0"/>
            <a:endParaRPr lang="en-US" altLang="ja-JP" sz="1100" dirty="0">
              <a:latin typeface="Arial" panose="020B0604020202020204" pitchFamily="34" charset="0"/>
              <a:ea typeface="Meiryo UI" panose="020B0604030504040204" pitchFamily="50" charset="-128"/>
              <a:cs typeface="Arial" panose="020B0604020202020204" pitchFamily="34" charset="0"/>
            </a:endParaRPr>
          </a:p>
          <a:p>
            <a:pPr algn="r" rtl="0"/>
            <a:endParaRPr lang="ja-JP" altLang="en-US" sz="1100" dirty="0">
              <a:latin typeface="Arial" panose="020B0604020202020204" pitchFamily="34" charset="0"/>
              <a:ea typeface="Meiryo UI" panose="020B0604030504040204" pitchFamily="50" charset="-128"/>
              <a:cs typeface="Arial" panose="020B0604020202020204" pitchFamily="34" charset="0"/>
            </a:endParaRPr>
          </a:p>
          <a:p>
            <a:pPr rtl="0"/>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pPr rtl="0"/>
            <a:endParaRPr lang="ja-JP" altLang="en-US" sz="1200" dirty="0">
              <a:latin typeface="Arial" panose="020B0604020202020204" pitchFamily="34" charset="0"/>
              <a:ea typeface="Meiryo UI" panose="020B0604030504040204" pitchFamily="50" charset="-128"/>
              <a:cs typeface="Arial" panose="020B0604020202020204" pitchFamily="34" charset="0"/>
            </a:endParaRPr>
          </a:p>
          <a:p>
            <a:pPr rtl="0"/>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r>
              <a:rPr lang="es-mx" altLang="ja-JP" sz="1200" dirty="0">
                <a:latin typeface="Arial" panose="020B0604020202020204" pitchFamily="34" charset="0"/>
                <a:ea typeface="Meiryo UI" panose="020B0604030504040204" pitchFamily="50" charset="-128"/>
                <a:cs typeface="Arial" panose="020B0604020202020204" pitchFamily="34" charset="0"/>
              </a:rPr>
              <a:t>Nos ponemos en contacto para informarles sobre el inicio del pago (reembolso) de los préstamos especiales incluyendo pequeños préstamos de emergencia debido al impacto de las infecciones por el nuevo coronavirus proporcionado por la Corporación.</a:t>
            </a:r>
            <a:endParaRPr lang="en-US" altLang="ja-JP" sz="1200" dirty="0">
              <a:latin typeface="Arial" panose="020B0604020202020204" pitchFamily="34" charset="0"/>
              <a:ea typeface="Meiryo UI" panose="020B0604030504040204" pitchFamily="50" charset="-128"/>
              <a:cs typeface="Arial" panose="020B0604020202020204" pitchFamily="34" charset="0"/>
            </a:endParaRPr>
          </a:p>
          <a:p>
            <a:pPr rtl="0"/>
            <a:r>
              <a:rPr lang="es-mx" sz="1200" b="1" dirty="0">
                <a:highlight>
                  <a:srgbClr val="FFFF00"/>
                </a:highlight>
                <a:latin typeface="Arial" panose="020B0604020202020204" pitchFamily="34" charset="0"/>
                <a:ea typeface="Meiryo UI" panose="020B0604030504040204" pitchFamily="50" charset="-128"/>
                <a:cs typeface="Arial" panose="020B0604020202020204" pitchFamily="34" charset="0"/>
              </a:rPr>
              <a:t>Esta guía contiene información importante, asegúrese de confirmarla.</a:t>
            </a:r>
          </a:p>
          <a:p>
            <a:pPr algn="ctr" rtl="0"/>
            <a:r>
              <a:rPr lang="es-mx" sz="1200" dirty="0">
                <a:latin typeface="Arial" panose="020B0604020202020204" pitchFamily="34" charset="0"/>
                <a:ea typeface="Meiryo UI" panose="020B0604030504040204" pitchFamily="50" charset="-128"/>
                <a:cs typeface="Arial" panose="020B0604020202020204" pitchFamily="34" charset="0"/>
              </a:rPr>
              <a:t> </a:t>
            </a:r>
          </a:p>
          <a:p>
            <a:pPr rtl="0"/>
            <a:r>
              <a:rPr lang="es-mx" sz="1200" dirty="0">
                <a:solidFill>
                  <a:schemeClr val="accent5"/>
                </a:solidFill>
                <a:latin typeface="Arial" panose="020B0604020202020204" pitchFamily="34" charset="0"/>
                <a:ea typeface="Meiryo UI" panose="020B0604030504040204" pitchFamily="50" charset="-128"/>
                <a:cs typeface="Arial" panose="020B0604020202020204" pitchFamily="34" charset="0"/>
              </a:rPr>
              <a:t>1. Documentos y otra información enviada en esta ocasión (artículos adjuntos)</a:t>
            </a:r>
            <a:endParaRPr lang="es-MX" sz="1200" dirty="0">
              <a:solidFill>
                <a:schemeClr val="accent5"/>
              </a:solidFill>
              <a:latin typeface="Arial" panose="020B0604020202020204" pitchFamily="34" charset="0"/>
              <a:ea typeface="Meiryo UI" panose="020B0604030504040204" pitchFamily="50" charset="-128"/>
              <a:cs typeface="Arial" panose="020B0604020202020204" pitchFamily="34" charset="0"/>
            </a:endParaRPr>
          </a:p>
          <a:p>
            <a:pPr marL="90488" indent="-90488" rtl="0"/>
            <a:endParaRPr lang="en-US" altLang="ja-JP" sz="1100" dirty="0">
              <a:latin typeface="Arial" panose="020B0604020202020204" pitchFamily="34" charset="0"/>
              <a:ea typeface="Meiryo UI" panose="020B0604030504040204" pitchFamily="50" charset="-128"/>
              <a:cs typeface="Arial" panose="020B0604020202020204" pitchFamily="34" charset="0"/>
            </a:endParaRPr>
          </a:p>
        </p:txBody>
      </p:sp>
      <p:sp>
        <p:nvSpPr>
          <p:cNvPr id="35" name="テキスト ボックス 34">
            <a:extLst>
              <a:ext uri="{FF2B5EF4-FFF2-40B4-BE49-F238E27FC236}">
                <a16:creationId xmlns:a16="http://schemas.microsoft.com/office/drawing/2014/main" id="{222C2089-A558-4E4A-99EB-DE3FF07A7E54}"/>
              </a:ext>
            </a:extLst>
          </p:cNvPr>
          <p:cNvSpPr txBox="1"/>
          <p:nvPr/>
        </p:nvSpPr>
        <p:spPr>
          <a:xfrm>
            <a:off x="310787" y="2417201"/>
            <a:ext cx="6956807" cy="800219"/>
          </a:xfrm>
          <a:prstGeom prst="rect">
            <a:avLst/>
          </a:prstGeom>
          <a:solidFill>
            <a:schemeClr val="accent1">
              <a:lumMod val="60000"/>
              <a:lumOff val="40000"/>
            </a:schemeClr>
          </a:solidFill>
        </p:spPr>
        <p:txBody>
          <a:bodyPr wrap="square" rtlCol="0">
            <a:spAutoFit/>
          </a:bodyPr>
          <a:lstStyle/>
          <a:p>
            <a:pPr algn="ctr" rtl="0"/>
            <a:r>
              <a:rPr lang="es-mx" sz="1100" dirty="0">
                <a:solidFill>
                  <a:schemeClr val="bg1"/>
                </a:solidFill>
                <a:latin typeface="Arial" panose="020B0604020202020204" pitchFamily="34" charset="0"/>
                <a:ea typeface="Meiryo UI" panose="020B0604030504040204" pitchFamily="50" charset="-128"/>
                <a:cs typeface="Arial" panose="020B0604020202020204" pitchFamily="34" charset="0"/>
              </a:rPr>
              <a:t>Préstamos especiales, incluyendo pequeños préstamos de emergencia, para el impacto de las infecciones por el nuevo coronavirus.</a:t>
            </a:r>
            <a:endParaRPr lang="en-US" altLang="ja-JP" sz="1100" dirty="0">
              <a:solidFill>
                <a:schemeClr val="bg1"/>
              </a:solidFill>
              <a:latin typeface="Arial" panose="020B0604020202020204" pitchFamily="34" charset="0"/>
              <a:ea typeface="Meiryo UI" panose="020B0604030504040204" pitchFamily="50" charset="-128"/>
              <a:cs typeface="Arial" panose="020B0604020202020204" pitchFamily="34" charset="0"/>
            </a:endParaRPr>
          </a:p>
          <a:p>
            <a:pPr algn="ctr" rtl="0"/>
            <a:r>
              <a:rPr lang="es-mx" sz="1200" b="1" dirty="0">
                <a:solidFill>
                  <a:schemeClr val="bg1"/>
                </a:solidFill>
                <a:latin typeface="Arial" panose="020B0604020202020204" pitchFamily="34" charset="0"/>
                <a:ea typeface="Meiryo UI" panose="020B0604030504040204" pitchFamily="50" charset="-128"/>
                <a:cs typeface="Arial" panose="020B0604020202020204" pitchFamily="34" charset="0"/>
              </a:rPr>
              <a:t>Guía sobre reembolsos</a:t>
            </a:r>
            <a:endParaRPr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p>
            <a:pPr algn="ctr" rtl="0"/>
            <a:r>
              <a:rPr lang="es-mx" sz="1200" b="1" dirty="0">
                <a:solidFill>
                  <a:schemeClr val="bg1"/>
                </a:solidFill>
                <a:latin typeface="Arial" panose="020B0604020202020204" pitchFamily="34" charset="0"/>
                <a:ea typeface="Meiryo UI" panose="020B0604030504040204" pitchFamily="50" charset="-128"/>
                <a:cs typeface="Arial" panose="020B0604020202020204" pitchFamily="34" charset="0"/>
              </a:rPr>
              <a:t>Notification of Repayment</a:t>
            </a:r>
          </a:p>
        </p:txBody>
      </p:sp>
      <p:cxnSp>
        <p:nvCxnSpPr>
          <p:cNvPr id="36" name="直線コネクタ 35">
            <a:extLst>
              <a:ext uri="{FF2B5EF4-FFF2-40B4-BE49-F238E27FC236}">
                <a16:creationId xmlns:a16="http://schemas.microsoft.com/office/drawing/2014/main" id="{7015D83C-9B83-4FEE-A70D-C81FD25DFEE3}"/>
              </a:ext>
            </a:extLst>
          </p:cNvPr>
          <p:cNvCxnSpPr>
            <a:cxnSpLocks/>
          </p:cNvCxnSpPr>
          <p:nvPr/>
        </p:nvCxnSpPr>
        <p:spPr>
          <a:xfrm>
            <a:off x="7530678" y="170770"/>
            <a:ext cx="0" cy="10313146"/>
          </a:xfrm>
          <a:prstGeom prst="line">
            <a:avLst/>
          </a:prstGeom>
          <a:ln w="28575">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1AC3ACE9-E3DB-4F91-A8AE-DDE62D30910D}"/>
              </a:ext>
            </a:extLst>
          </p:cNvPr>
          <p:cNvSpPr txBox="1"/>
          <p:nvPr/>
        </p:nvSpPr>
        <p:spPr>
          <a:xfrm>
            <a:off x="533842" y="8935155"/>
            <a:ext cx="6686485" cy="1323439"/>
          </a:xfrm>
          <a:prstGeom prst="rect">
            <a:avLst/>
          </a:prstGeom>
          <a:noFill/>
        </p:spPr>
        <p:txBody>
          <a:bodyPr wrap="square" rtlCol="0">
            <a:spAutoFit/>
          </a:bodyPr>
          <a:lstStyle/>
          <a:p>
            <a:pPr marL="90488" indent="-90488" rtl="0"/>
            <a:r>
              <a:rPr lang="es-mx" sz="1000" dirty="0">
                <a:latin typeface="Arial" panose="020B0604020202020204" pitchFamily="34" charset="0"/>
                <a:ea typeface="Meiryo UI" panose="020B0604030504040204" pitchFamily="50" charset="-128"/>
                <a:cs typeface="Arial" panose="020B0604020202020204" pitchFamily="34" charset="0"/>
              </a:rPr>
              <a:t>・	No se acepta la entrega de documentos en persona. </a:t>
            </a:r>
            <a:r>
              <a:rPr lang="es-mx" sz="1000" dirty="0">
                <a:solidFill>
                  <a:srgbClr val="FF0000"/>
                </a:solidFill>
                <a:latin typeface="Arial" panose="020B0604020202020204" pitchFamily="34" charset="0"/>
                <a:ea typeface="Meiryo UI" panose="020B0604030504040204" pitchFamily="50" charset="-128"/>
                <a:cs typeface="Arial" panose="020B0604020202020204" pitchFamily="34" charset="0"/>
              </a:rPr>
              <a:t>Pedimos que se abstenga de traer los documentos pare hace los tramites en persona.</a:t>
            </a:r>
            <a:endParaRPr lang="en-US" altLang="ja-JP" sz="10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90488" indent="-90488" rtl="0"/>
            <a:r>
              <a:rPr lang="es-mx" sz="1000" dirty="0">
                <a:latin typeface="Arial" panose="020B0604020202020204" pitchFamily="34" charset="0"/>
                <a:ea typeface="Meiryo UI" panose="020B0604030504040204" pitchFamily="50" charset="-128"/>
                <a:cs typeface="Arial" panose="020B0604020202020204" pitchFamily="34" charset="0"/>
              </a:rPr>
              <a:t>・	Para consultas sobre este asunto, </a:t>
            </a:r>
            <a:r>
              <a:rPr lang="es-mx" sz="1000" dirty="0">
                <a:solidFill>
                  <a:srgbClr val="FF0000"/>
                </a:solidFill>
                <a:latin typeface="Arial" panose="020B0604020202020204" pitchFamily="34" charset="0"/>
                <a:ea typeface="Meiryo UI" panose="020B0604030504040204" pitchFamily="50" charset="-128"/>
                <a:cs typeface="Arial" panose="020B0604020202020204" pitchFamily="34" charset="0"/>
              </a:rPr>
              <a:t>favor de ponerse en contacto con el número de teléfono anterior.</a:t>
            </a:r>
            <a:endParaRPr lang="en-US" altLang="ja-JP" sz="10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90488" rtl="0"/>
            <a:r>
              <a:rPr lang="es-mx" sz="1000" dirty="0">
                <a:latin typeface="Arial" panose="020B0604020202020204" pitchFamily="34" charset="0"/>
                <a:ea typeface="Meiryo UI" panose="020B0604030504040204" pitchFamily="50" charset="-128"/>
                <a:cs typeface="Arial" panose="020B0604020202020204" pitchFamily="34" charset="0"/>
              </a:rPr>
              <a:t>Hay casos en los que puede ser difícil comunicarse por teléfono inmediatamente después de recibir esta notificación. Pedimos su comprensión.</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a:p>
            <a:pPr marL="90488" indent="-90488" rtl="0"/>
            <a:r>
              <a:rPr lang="es-mx" sz="1000" dirty="0">
                <a:latin typeface="Arial" panose="020B0604020202020204" pitchFamily="34" charset="0"/>
                <a:ea typeface="Meiryo UI" panose="020B0604030504040204" pitchFamily="50" charset="-128"/>
                <a:cs typeface="Arial" panose="020B0604020202020204" pitchFamily="34" charset="0"/>
              </a:rPr>
              <a:t>・	Los documentos no podrán ser devueltos una vez presentados. Pedimos su comprensión.</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a:p>
            <a:pPr marL="90488" indent="-90488" rtl="0"/>
            <a:r>
              <a:rPr lang="es-mx" sz="1000" dirty="0">
                <a:latin typeface="Arial" panose="020B0604020202020204" pitchFamily="34" charset="0"/>
                <a:ea typeface="Meiryo UI" panose="020B0604030504040204" pitchFamily="50" charset="-128"/>
                <a:cs typeface="Arial" panose="020B0604020202020204" pitchFamily="34" charset="0"/>
              </a:rPr>
              <a:t>・	 El resultado de la aprobación o desaprobación de las exenciones </a:t>
            </a:r>
            <a:r>
              <a:rPr lang="es-mx" sz="1000" dirty="0">
                <a:solidFill>
                  <a:srgbClr val="FF0000"/>
                </a:solidFill>
                <a:latin typeface="Arial" panose="020B0604020202020204" pitchFamily="34" charset="0"/>
                <a:ea typeface="Meiryo UI" panose="020B0604030504040204" pitchFamily="50" charset="-128"/>
                <a:cs typeface="Arial" panose="020B0604020202020204" pitchFamily="34" charset="0"/>
              </a:rPr>
              <a:t>puede tardar aproximadamente un mes desde el momento de la solicitud.</a:t>
            </a:r>
          </a:p>
        </p:txBody>
      </p:sp>
      <p:sp>
        <p:nvSpPr>
          <p:cNvPr id="44" name="正方形/長方形 43">
            <a:extLst>
              <a:ext uri="{FF2B5EF4-FFF2-40B4-BE49-F238E27FC236}">
                <a16:creationId xmlns:a16="http://schemas.microsoft.com/office/drawing/2014/main" id="{C25D113C-DFF1-4B99-787D-A6B05C0118D6}"/>
              </a:ext>
            </a:extLst>
          </p:cNvPr>
          <p:cNvSpPr/>
          <p:nvPr/>
        </p:nvSpPr>
        <p:spPr>
          <a:xfrm>
            <a:off x="511327" y="8599261"/>
            <a:ext cx="6686485" cy="17383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4000" dirty="0">
              <a:latin typeface="Arial" panose="020B0604020202020204" pitchFamily="34" charset="0"/>
              <a:cs typeface="Arial" panose="020B0604020202020204" pitchFamily="34" charset="0"/>
            </a:endParaRPr>
          </a:p>
        </p:txBody>
      </p:sp>
      <p:sp>
        <p:nvSpPr>
          <p:cNvPr id="45" name="テキスト ボックス 44">
            <a:extLst>
              <a:ext uri="{FF2B5EF4-FFF2-40B4-BE49-F238E27FC236}">
                <a16:creationId xmlns:a16="http://schemas.microsoft.com/office/drawing/2014/main" id="{D2692EA3-C5B4-96B1-0DD1-4609B1C03511}"/>
              </a:ext>
            </a:extLst>
          </p:cNvPr>
          <p:cNvSpPr txBox="1"/>
          <p:nvPr/>
        </p:nvSpPr>
        <p:spPr>
          <a:xfrm>
            <a:off x="658765" y="8492766"/>
            <a:ext cx="991059" cy="276999"/>
          </a:xfrm>
          <a:prstGeom prst="rect">
            <a:avLst/>
          </a:prstGeom>
          <a:solidFill>
            <a:schemeClr val="bg1"/>
          </a:solidFill>
        </p:spPr>
        <p:txBody>
          <a:bodyPr wrap="square" rtlCol="0">
            <a:spAutoFit/>
          </a:bodyPr>
          <a:lstStyle/>
          <a:p>
            <a:pPr algn="ctr" rtl="0"/>
            <a:r>
              <a:rPr lang="es-mx" sz="1200" b="1" dirty="0">
                <a:solidFill>
                  <a:srgbClr val="FF0000"/>
                </a:solidFill>
                <a:latin typeface="Arial" panose="020B0604020202020204" pitchFamily="34" charset="0"/>
                <a:ea typeface="Meiryo UI" panose="020B0604030504040204" pitchFamily="50" charset="-128"/>
                <a:cs typeface="Arial" panose="020B0604020202020204" pitchFamily="34" charset="0"/>
              </a:rPr>
              <a:t>[Solicitud]</a:t>
            </a:r>
            <a:endParaRPr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sp>
        <p:nvSpPr>
          <p:cNvPr id="46" name="テキスト ボックス 45">
            <a:extLst>
              <a:ext uri="{FF2B5EF4-FFF2-40B4-BE49-F238E27FC236}">
                <a16:creationId xmlns:a16="http://schemas.microsoft.com/office/drawing/2014/main" id="{51A64A54-47E9-78E2-048B-AD2E972601A8}"/>
              </a:ext>
            </a:extLst>
          </p:cNvPr>
          <p:cNvSpPr txBox="1"/>
          <p:nvPr/>
        </p:nvSpPr>
        <p:spPr>
          <a:xfrm>
            <a:off x="5039528" y="6836230"/>
            <a:ext cx="1262223" cy="436195"/>
          </a:xfrm>
          <a:prstGeom prst="rect">
            <a:avLst/>
          </a:prstGeom>
          <a:noFill/>
        </p:spPr>
        <p:txBody>
          <a:bodyPr wrap="square" rtlCol="0">
            <a:spAutoFit/>
          </a:bodyPr>
          <a:lstStyle/>
          <a:p>
            <a:pPr algn="ctr" rtl="0"/>
            <a:r>
              <a:rPr lang="es-mx" sz="1000" dirty="0">
                <a:latin typeface="Arial" panose="020B0604020202020204" pitchFamily="34" charset="0"/>
                <a:ea typeface="Meiryo UI" panose="020B0604030504040204" pitchFamily="50" charset="-128"/>
                <a:cs typeface="Arial" panose="020B0604020202020204" pitchFamily="34" charset="0"/>
              </a:rPr>
              <a:t>Guía para la página web</a:t>
            </a:r>
          </a:p>
        </p:txBody>
      </p:sp>
      <p:pic>
        <p:nvPicPr>
          <p:cNvPr id="47" name="図 46">
            <a:extLst>
              <a:ext uri="{FF2B5EF4-FFF2-40B4-BE49-F238E27FC236}">
                <a16:creationId xmlns:a16="http://schemas.microsoft.com/office/drawing/2014/main" id="{8A5353CB-CA48-0B3D-66A5-23E3B2110DD7}"/>
              </a:ext>
            </a:extLst>
          </p:cNvPr>
          <p:cNvPicPr>
            <a:picLocks noChangeAspect="1"/>
          </p:cNvPicPr>
          <p:nvPr/>
        </p:nvPicPr>
        <p:blipFill>
          <a:blip r:embed="rId2"/>
          <a:stretch>
            <a:fillRect/>
          </a:stretch>
        </p:blipFill>
        <p:spPr>
          <a:xfrm>
            <a:off x="5367074" y="7325390"/>
            <a:ext cx="775389" cy="757766"/>
          </a:xfrm>
          <a:prstGeom prst="rect">
            <a:avLst/>
          </a:prstGeom>
        </p:spPr>
      </p:pic>
      <p:sp>
        <p:nvSpPr>
          <p:cNvPr id="48" name="テキスト ボックス 47">
            <a:extLst>
              <a:ext uri="{FF2B5EF4-FFF2-40B4-BE49-F238E27FC236}">
                <a16:creationId xmlns:a16="http://schemas.microsoft.com/office/drawing/2014/main" id="{7AB21C93-25C7-7D85-B407-BE93A4C0E437}"/>
              </a:ext>
            </a:extLst>
          </p:cNvPr>
          <p:cNvSpPr txBox="1"/>
          <p:nvPr/>
        </p:nvSpPr>
        <p:spPr>
          <a:xfrm>
            <a:off x="4985248" y="8151386"/>
            <a:ext cx="2282346" cy="169277"/>
          </a:xfrm>
          <a:prstGeom prst="rect">
            <a:avLst/>
          </a:prstGeom>
          <a:noFill/>
        </p:spPr>
        <p:txBody>
          <a:bodyPr wrap="square" rtlCol="0">
            <a:spAutoFit/>
          </a:bodyPr>
          <a:lstStyle/>
          <a:p>
            <a:pPr rtl="0"/>
            <a:r>
              <a:rPr lang="es-mx" sz="500" dirty="0">
                <a:latin typeface="Arial" panose="020B0604020202020204" pitchFamily="34" charset="0"/>
                <a:ea typeface="Meiryo UI" panose="020B0604030504040204" pitchFamily="50" charset="-128"/>
                <a:cs typeface="Arial" panose="020B0604020202020204" pitchFamily="34" charset="0"/>
              </a:rPr>
              <a:t>QR Code es una marca registrada de Denso Wave Inc.</a:t>
            </a:r>
          </a:p>
        </p:txBody>
      </p:sp>
      <p:graphicFrame>
        <p:nvGraphicFramePr>
          <p:cNvPr id="52" name="表 9">
            <a:extLst>
              <a:ext uri="{FF2B5EF4-FFF2-40B4-BE49-F238E27FC236}">
                <a16:creationId xmlns:a16="http://schemas.microsoft.com/office/drawing/2014/main" id="{C42D5076-F1A0-D6FC-27B3-DA453A1B8034}"/>
              </a:ext>
            </a:extLst>
          </p:cNvPr>
          <p:cNvGraphicFramePr>
            <a:graphicFrameLocks noGrp="1"/>
          </p:cNvGraphicFramePr>
          <p:nvPr>
            <p:extLst>
              <p:ext uri="{D42A27DB-BD31-4B8C-83A1-F6EECF244321}">
                <p14:modId xmlns:p14="http://schemas.microsoft.com/office/powerpoint/2010/main" val="2484298927"/>
              </p:ext>
            </p:extLst>
          </p:nvPr>
        </p:nvGraphicFramePr>
        <p:xfrm>
          <a:off x="630085" y="5172687"/>
          <a:ext cx="6581467" cy="1300530"/>
        </p:xfrm>
        <a:graphic>
          <a:graphicData uri="http://schemas.openxmlformats.org/drawingml/2006/table">
            <a:tbl>
              <a:tblPr>
                <a:tableStyleId>{5C22544A-7EE6-4342-B048-85BDC9FD1C3A}</a:tableStyleId>
              </a:tblPr>
              <a:tblGrid>
                <a:gridCol w="4449442">
                  <a:extLst>
                    <a:ext uri="{9D8B030D-6E8A-4147-A177-3AD203B41FA5}">
                      <a16:colId xmlns:a16="http://schemas.microsoft.com/office/drawing/2014/main" val="3153341209"/>
                    </a:ext>
                  </a:extLst>
                </a:gridCol>
                <a:gridCol w="2132025">
                  <a:extLst>
                    <a:ext uri="{9D8B030D-6E8A-4147-A177-3AD203B41FA5}">
                      <a16:colId xmlns:a16="http://schemas.microsoft.com/office/drawing/2014/main" val="3053005933"/>
                    </a:ext>
                  </a:extLst>
                </a:gridCol>
              </a:tblGrid>
              <a:tr h="829205">
                <a:tc>
                  <a:txBody>
                    <a:bodyPr/>
                    <a:lstStyle/>
                    <a:p>
                      <a:pPr rtl="0"/>
                      <a:r>
                        <a:rPr lang="es-mx" sz="1000" dirty="0">
                          <a:latin typeface="Arial" panose="020B0604020202020204" pitchFamily="34" charset="0"/>
                          <a:ea typeface="Meiryo UI" panose="020B0604030504040204" pitchFamily="50" charset="-128"/>
                          <a:cs typeface="Arial" panose="020B0604020202020204" pitchFamily="34" charset="0"/>
                        </a:rPr>
                        <a:t>Guía sobre los préstamos especiales incluyendo los pequeños préstamos de emergencia (esta notificación)</a:t>
                      </a:r>
                      <a:endParaRPr kumimoji="1" lang="en-US" altLang="ja-JP" sz="1000" dirty="0">
                        <a:latin typeface="Arial" panose="020B0604020202020204" pitchFamily="34" charset="0"/>
                        <a:ea typeface="Meiryo UI" panose="020B0604030504040204" pitchFamily="50" charset="-128"/>
                        <a:cs typeface="Arial" panose="020B0604020202020204" pitchFamily="34" charset="0"/>
                      </a:endParaRPr>
                    </a:p>
                    <a:p>
                      <a:pPr rtl="0"/>
                      <a:r>
                        <a:rPr lang="es-mx" sz="1000" dirty="0">
                          <a:latin typeface="Arial" panose="020B0604020202020204" pitchFamily="34" charset="0"/>
                          <a:ea typeface="Meiryo UI" panose="020B0604030504040204" pitchFamily="50" charset="-128"/>
                          <a:cs typeface="Arial" panose="020B0604020202020204" pitchFamily="34" charset="0"/>
                        </a:rPr>
                        <a:t>y noticia sobre el inicio del reembolso (parte derecha de esta notificación)</a:t>
                      </a:r>
                      <a:endParaRPr kumimoji="1" lang="en-US" altLang="ja-JP" sz="100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kumimoji="1" lang="es-ES" altLang="ja-JP" sz="1000" dirty="0">
                          <a:latin typeface="Arial" panose="020B0604020202020204" pitchFamily="34" charset="0"/>
                          <a:ea typeface="Meiryo UI" panose="020B0604030504040204" pitchFamily="50" charset="-128"/>
                          <a:cs typeface="Arial" panose="020B0604020202020204" pitchFamily="34" charset="0"/>
                        </a:rPr>
                        <a:t>Por favor verifique y pague</a:t>
                      </a:r>
                      <a:endParaRPr kumimoji="1" lang="ja-JP" altLang="en-US" sz="100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9124755"/>
                  </a:ext>
                </a:extLst>
              </a:tr>
              <a:tr h="471325">
                <a:tc>
                  <a:txBody>
                    <a:bodyPr/>
                    <a:lstStyle/>
                    <a:p>
                      <a:pPr rtl="0"/>
                      <a:r>
                        <a:rPr lang="es-mx" sz="1000" dirty="0">
                          <a:latin typeface="Arial" panose="020B0604020202020204" pitchFamily="34" charset="0"/>
                          <a:ea typeface="Meiryo UI" panose="020B0604030504040204" pitchFamily="50" charset="-128"/>
                          <a:cs typeface="Arial" panose="020B0604020202020204" pitchFamily="34" charset="0"/>
                        </a:rPr>
                        <a:t>Guía de exención de reembolso </a:t>
                      </a:r>
                      <a:r>
                        <a:rPr lang="en-US" altLang="ja-JP" sz="1000" dirty="0">
                          <a:latin typeface="Arial" panose="020B0604020202020204" pitchFamily="34" charset="0"/>
                          <a:ea typeface="Meiryo UI" panose="020B0604030504040204" pitchFamily="50" charset="-128"/>
                          <a:cs typeface="Arial" panose="020B0604020202020204" pitchFamily="34" charset="0"/>
                        </a:rPr>
                        <a:t>(p</a:t>
                      </a:r>
                      <a:r>
                        <a:rPr lang="es-ES" sz="1000" dirty="0">
                          <a:latin typeface="Arial" panose="020B0604020202020204" pitchFamily="34" charset="0"/>
                          <a:ea typeface="Meiryo UI" panose="020B0604030504040204" pitchFamily="50" charset="-128"/>
                          <a:cs typeface="Arial" panose="020B0604020202020204" pitchFamily="34" charset="0"/>
                        </a:rPr>
                        <a:t>arte trasera de la notificación </a:t>
                      </a:r>
                      <a:r>
                        <a:rPr lang="es-mx" sz="1000" dirty="0">
                          <a:latin typeface="Arial" panose="020B0604020202020204" pitchFamily="34" charset="0"/>
                          <a:ea typeface="Meiryo UI" panose="020B0604030504040204" pitchFamily="50" charset="-128"/>
                          <a:cs typeface="Arial" panose="020B0604020202020204" pitchFamily="34" charset="0"/>
                        </a:rPr>
                        <a:t>)</a:t>
                      </a:r>
                      <a:endParaRPr kumimoji="1" lang="en-US" altLang="ja-JP" sz="100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s-ES" sz="1000" dirty="0">
                          <a:latin typeface="Arial" panose="020B0604020202020204" pitchFamily="34" charset="0"/>
                          <a:ea typeface="Meiryo UI" panose="020B0604030504040204" pitchFamily="50" charset="-128"/>
                          <a:cs typeface="Arial" panose="020B0604020202020204" pitchFamily="34" charset="0"/>
                        </a:rPr>
                        <a:t>Por favor verifique y complete el procedimiento si está exento.</a:t>
                      </a:r>
                      <a:endParaRPr lang="es-mx" sz="1000" dirty="0">
                        <a:latin typeface="Arial" panose="020B0604020202020204" pitchFamily="34" charset="0"/>
                        <a:ea typeface="Meiryo UI" panose="020B0604030504040204" pitchFamily="50" charset="-128"/>
                        <a:cs typeface="Arial" panose="020B0604020202020204" pitchFamily="34" charset="0"/>
                      </a:endParaRPr>
                    </a:p>
                  </a:txBody>
                  <a:tcPr marL="142558" marR="142558" marT="71279" marB="712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7935073"/>
                  </a:ext>
                </a:extLst>
              </a:tr>
            </a:tbl>
          </a:graphicData>
        </a:graphic>
      </p:graphicFrame>
      <p:sp>
        <p:nvSpPr>
          <p:cNvPr id="53" name="テキスト ボックス 52">
            <a:extLst>
              <a:ext uri="{FF2B5EF4-FFF2-40B4-BE49-F238E27FC236}">
                <a16:creationId xmlns:a16="http://schemas.microsoft.com/office/drawing/2014/main" id="{614876F3-D5BF-C85B-A9AF-FDBB5F92B43E}"/>
              </a:ext>
            </a:extLst>
          </p:cNvPr>
          <p:cNvSpPr txBox="1"/>
          <p:nvPr/>
        </p:nvSpPr>
        <p:spPr>
          <a:xfrm>
            <a:off x="658765" y="170770"/>
            <a:ext cx="1636379" cy="276999"/>
          </a:xfrm>
          <a:prstGeom prst="rect">
            <a:avLst/>
          </a:prstGeom>
          <a:noFill/>
        </p:spPr>
        <p:txBody>
          <a:bodyPr wrap="square" rtlCol="0">
            <a:spAutoFit/>
          </a:bodyPr>
          <a:lstStyle/>
          <a:p>
            <a:pPr rtl="0"/>
            <a:r>
              <a:rPr lang="en-US" altLang="ja-JP" sz="1200" b="0" i="0" dirty="0" err="1">
                <a:solidFill>
                  <a:srgbClr val="111111"/>
                </a:solidFill>
                <a:effectLst/>
                <a:latin typeface="-apple-system"/>
              </a:rPr>
              <a:t>Noviembre</a:t>
            </a:r>
            <a:r>
              <a:rPr lang="es-mx" altLang="ja-JP" sz="1200" dirty="0">
                <a:latin typeface="Arial" panose="020B0604020202020204" pitchFamily="34" charset="0"/>
                <a:ea typeface="Meiryo UI" panose="020B0604030504040204" pitchFamily="50" charset="-128"/>
                <a:cs typeface="Arial" panose="020B0604020202020204" pitchFamily="34" charset="0"/>
              </a:rPr>
              <a:t> 202</a:t>
            </a:r>
            <a:r>
              <a:rPr lang="en-US" altLang="ja-JP" sz="1200" dirty="0">
                <a:latin typeface="Arial" panose="020B0604020202020204" pitchFamily="34" charset="0"/>
                <a:ea typeface="Meiryo UI" panose="020B0604030504040204" pitchFamily="50" charset="-128"/>
                <a:cs typeface="Arial" panose="020B0604020202020204" pitchFamily="34" charset="0"/>
              </a:rPr>
              <a:t>4</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2" name="表 20">
            <a:extLst>
              <a:ext uri="{FF2B5EF4-FFF2-40B4-BE49-F238E27FC236}">
                <a16:creationId xmlns:a16="http://schemas.microsoft.com/office/drawing/2014/main" id="{0B1A6CBE-8EFB-481E-633E-DA2074C6F7C2}"/>
              </a:ext>
            </a:extLst>
          </p:cNvPr>
          <p:cNvGraphicFramePr>
            <a:graphicFrameLocks noGrp="1"/>
          </p:cNvGraphicFramePr>
          <p:nvPr>
            <p:extLst>
              <p:ext uri="{D42A27DB-BD31-4B8C-83A1-F6EECF244321}">
                <p14:modId xmlns:p14="http://schemas.microsoft.com/office/powerpoint/2010/main" val="3870964223"/>
              </p:ext>
            </p:extLst>
          </p:nvPr>
        </p:nvGraphicFramePr>
        <p:xfrm>
          <a:off x="7663310" y="1347262"/>
          <a:ext cx="6980889" cy="513898"/>
        </p:xfrm>
        <a:graphic>
          <a:graphicData uri="http://schemas.openxmlformats.org/drawingml/2006/table">
            <a:tbl>
              <a:tblPr firstRow="1" bandRow="1">
                <a:tableStyleId>{93296810-A885-4BE3-A3E7-6D5BEEA58F35}</a:tableStyleId>
              </a:tblPr>
              <a:tblGrid>
                <a:gridCol w="6980889">
                  <a:extLst>
                    <a:ext uri="{9D8B030D-6E8A-4147-A177-3AD203B41FA5}">
                      <a16:colId xmlns:a16="http://schemas.microsoft.com/office/drawing/2014/main" val="3407476100"/>
                    </a:ext>
                  </a:extLst>
                </a:gridCol>
              </a:tblGrid>
              <a:tr h="510278">
                <a:tc>
                  <a:txBody>
                    <a:bodyPr/>
                    <a:lstStyle/>
                    <a:p>
                      <a:pPr algn="l" rtl="0"/>
                      <a:r>
                        <a:rPr lang="es-mx" sz="1500" b="0" u="none" dirty="0">
                          <a:solidFill>
                            <a:schemeClr val="tx1"/>
                          </a:solidFill>
                          <a:latin typeface="Arial" panose="020B0604020202020204" pitchFamily="34" charset="0"/>
                          <a:ea typeface="Meiryo UI" panose="020B0604030504040204" pitchFamily="50" charset="-128"/>
                          <a:cs typeface="Arial" panose="020B0604020202020204" pitchFamily="34" charset="0"/>
                        </a:rPr>
                        <a:t>Informamos que el reembolso de los préstamos mencionados comenzará de la siguiente manera.</a:t>
                      </a:r>
                      <a:endParaRPr kumimoji="1" lang="en-US" altLang="ja-JP" sz="1500" b="0" u="none"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56698" marR="56698" marT="28349" marB="28349" anchor="ctr">
                    <a:noFill/>
                  </a:tcPr>
                </a:tc>
                <a:extLst>
                  <a:ext uri="{0D108BD9-81ED-4DB2-BD59-A6C34878D82A}">
                    <a16:rowId xmlns:a16="http://schemas.microsoft.com/office/drawing/2014/main" val="2316359304"/>
                  </a:ext>
                </a:extLst>
              </a:tr>
            </a:tbl>
          </a:graphicData>
        </a:graphic>
      </p:graphicFrame>
      <p:sp>
        <p:nvSpPr>
          <p:cNvPr id="83" name="タイトル 1">
            <a:extLst>
              <a:ext uri="{FF2B5EF4-FFF2-40B4-BE49-F238E27FC236}">
                <a16:creationId xmlns:a16="http://schemas.microsoft.com/office/drawing/2014/main" id="{AF2E99C6-57FA-AB0E-003F-B33E5E00B59D}"/>
              </a:ext>
            </a:extLst>
          </p:cNvPr>
          <p:cNvSpPr txBox="1">
            <a:spLocks/>
          </p:cNvSpPr>
          <p:nvPr/>
        </p:nvSpPr>
        <p:spPr>
          <a:xfrm>
            <a:off x="7615141" y="531851"/>
            <a:ext cx="7199880" cy="632525"/>
          </a:xfrm>
          <a:prstGeom prst="rect">
            <a:avLst/>
          </a:prstGeom>
          <a:solidFill>
            <a:srgbClr val="3A1D00"/>
          </a:solidFill>
        </p:spPr>
        <p:txBody>
          <a:bodyPr vert="horz" lIns="56698" tIns="28349" rIns="56698" bIns="28349" rtlCol="0" anchor="ctr" anchorCtr="1">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rtl="0"/>
            <a:r>
              <a:rPr lang="es-mx" sz="1400" b="1" dirty="0">
                <a:solidFill>
                  <a:schemeClr val="bg1"/>
                </a:solidFill>
                <a:latin typeface="Arial" panose="020B0604020202020204" pitchFamily="34" charset="0"/>
                <a:ea typeface="Meiryo UI" panose="020B0604030504040204" pitchFamily="50" charset="-128"/>
                <a:cs typeface="Arial" panose="020B0604020202020204" pitchFamily="34" charset="0"/>
              </a:rPr>
              <a:t>Aviso sobre el inicio del reembolso de los préstamos para los préstamos especiales incluyendo pequeños préstamos de emergencia</a:t>
            </a:r>
            <a:endParaRPr lang="en-US" altLang="ja-JP" sz="14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85" name="表 84">
            <a:extLst>
              <a:ext uri="{FF2B5EF4-FFF2-40B4-BE49-F238E27FC236}">
                <a16:creationId xmlns:a16="http://schemas.microsoft.com/office/drawing/2014/main" id="{4E6B8103-08DE-28A9-C2A9-126F2DE8214C}"/>
              </a:ext>
            </a:extLst>
          </p:cNvPr>
          <p:cNvGraphicFramePr>
            <a:graphicFrameLocks noGrp="1"/>
          </p:cNvGraphicFramePr>
          <p:nvPr>
            <p:extLst>
              <p:ext uri="{D42A27DB-BD31-4B8C-83A1-F6EECF244321}">
                <p14:modId xmlns:p14="http://schemas.microsoft.com/office/powerpoint/2010/main" val="471154641"/>
              </p:ext>
            </p:extLst>
          </p:nvPr>
        </p:nvGraphicFramePr>
        <p:xfrm>
          <a:off x="7860373" y="2597826"/>
          <a:ext cx="6968652" cy="1440180"/>
        </p:xfrm>
        <a:graphic>
          <a:graphicData uri="http://schemas.openxmlformats.org/drawingml/2006/table">
            <a:tbl>
              <a:tblPr firstRow="1" firstCol="1" bandRow="1"/>
              <a:tblGrid>
                <a:gridCol w="1003787">
                  <a:extLst>
                    <a:ext uri="{9D8B030D-6E8A-4147-A177-3AD203B41FA5}">
                      <a16:colId xmlns:a16="http://schemas.microsoft.com/office/drawing/2014/main" val="519433089"/>
                    </a:ext>
                  </a:extLst>
                </a:gridCol>
                <a:gridCol w="2481309">
                  <a:extLst>
                    <a:ext uri="{9D8B030D-6E8A-4147-A177-3AD203B41FA5}">
                      <a16:colId xmlns:a16="http://schemas.microsoft.com/office/drawing/2014/main" val="1812168098"/>
                    </a:ext>
                  </a:extLst>
                </a:gridCol>
                <a:gridCol w="878580">
                  <a:extLst>
                    <a:ext uri="{9D8B030D-6E8A-4147-A177-3AD203B41FA5}">
                      <a16:colId xmlns:a16="http://schemas.microsoft.com/office/drawing/2014/main" val="252966706"/>
                    </a:ext>
                  </a:extLst>
                </a:gridCol>
                <a:gridCol w="106341">
                  <a:extLst>
                    <a:ext uri="{9D8B030D-6E8A-4147-A177-3AD203B41FA5}">
                      <a16:colId xmlns:a16="http://schemas.microsoft.com/office/drawing/2014/main" val="2367408439"/>
                    </a:ext>
                  </a:extLst>
                </a:gridCol>
                <a:gridCol w="2498635">
                  <a:extLst>
                    <a:ext uri="{9D8B030D-6E8A-4147-A177-3AD203B41FA5}">
                      <a16:colId xmlns:a16="http://schemas.microsoft.com/office/drawing/2014/main" val="2290611967"/>
                    </a:ext>
                  </a:extLst>
                </a:gridCol>
              </a:tblGrid>
              <a:tr h="230505">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Nombre del fondo</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Código de préstamo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845173867"/>
                  </a:ext>
                </a:extLst>
              </a:tr>
              <a:tr h="230505">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Nombre del prestatario</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a:endParaRPr lang="ja-JP" sz="1050" kern="100" dirty="0">
                        <a:solidFill>
                          <a:srgbClr val="009ED6"/>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tc hMerge="1">
                  <a:txBody>
                    <a:bodyPr/>
                    <a:lstStyle/>
                    <a:p>
                      <a:pPr rtl="0"/>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2394529"/>
                  </a:ext>
                </a:extLst>
              </a:tr>
              <a:tr h="230505">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Monto del préstamo</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s-mx" sz="1050" kern="100">
                          <a:solidFill>
                            <a:schemeClr val="tx1"/>
                          </a:solidFill>
                          <a:effectLst/>
                          <a:latin typeface="Arial" panose="020B0604020202020204" pitchFamily="34" charset="0"/>
                          <a:ea typeface="Meiryo UI" panose="020B0604030504040204" pitchFamily="50" charset="-128"/>
                          <a:cs typeface="Arial" panose="020B0604020202020204" pitchFamily="34" charset="0"/>
                        </a:rPr>
                        <a:t>　　　　　　　　　　　　　yenes</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Monto reembolsado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s-mx"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yenes</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0633466"/>
                  </a:ext>
                </a:extLst>
              </a:tr>
              <a:tr h="231140">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Cantidad restante del reembolso</a:t>
                      </a:r>
                      <a:endParaRPr lang="ja-JP" sz="105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a:r>
                        <a:rPr lang="es-mx"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yenes</a:t>
                      </a:r>
                      <a:endParaRPr lang="ja-JP"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tc hMerge="1">
                  <a:txBody>
                    <a:bodyPr/>
                    <a:lstStyle/>
                    <a:p>
                      <a:pPr rtl="0"/>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50826131"/>
                  </a:ext>
                </a:extLst>
              </a:tr>
            </a:tbl>
          </a:graphicData>
        </a:graphic>
      </p:graphicFrame>
      <p:sp>
        <p:nvSpPr>
          <p:cNvPr id="86" name="Rectangle 1">
            <a:extLst>
              <a:ext uri="{FF2B5EF4-FFF2-40B4-BE49-F238E27FC236}">
                <a16:creationId xmlns:a16="http://schemas.microsoft.com/office/drawing/2014/main" id="{4BA7D674-F0EF-237E-4FFD-AE97CBFD73B8}"/>
              </a:ext>
            </a:extLst>
          </p:cNvPr>
          <p:cNvSpPr>
            <a:spLocks noChangeArrowheads="1"/>
          </p:cNvSpPr>
          <p:nvPr/>
        </p:nvSpPr>
        <p:spPr bwMode="auto">
          <a:xfrm>
            <a:off x="7721382" y="1890553"/>
            <a:ext cx="718198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mx" sz="1100" b="0" i="0" u="none"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Registro</a:t>
            </a:r>
            <a:endParaRPr kumimoji="0" lang="en-US" altLang="ja-JP" sz="1100" b="0" i="0" u="none" strike="noStrike" cap="none" normalizeH="0" baseline="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s-mx" sz="1100" b="1" i="0" u="sng"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 Estado del préstamo/monto a reembolsar (cantidad restante del reembolso)</a:t>
            </a:r>
            <a:endParaRPr kumimoji="0" lang="ja-JP" altLang="ja-JP" sz="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88" name="表 87">
            <a:extLst>
              <a:ext uri="{FF2B5EF4-FFF2-40B4-BE49-F238E27FC236}">
                <a16:creationId xmlns:a16="http://schemas.microsoft.com/office/drawing/2014/main" id="{C7D99237-5006-03A0-81D6-800611E5DBF1}"/>
              </a:ext>
            </a:extLst>
          </p:cNvPr>
          <p:cNvGraphicFramePr>
            <a:graphicFrameLocks noGrp="1"/>
          </p:cNvGraphicFramePr>
          <p:nvPr>
            <p:extLst>
              <p:ext uri="{D42A27DB-BD31-4B8C-83A1-F6EECF244321}">
                <p14:modId xmlns:p14="http://schemas.microsoft.com/office/powerpoint/2010/main" val="2393337708"/>
              </p:ext>
            </p:extLst>
          </p:nvPr>
        </p:nvGraphicFramePr>
        <p:xfrm>
          <a:off x="7849805" y="4558354"/>
          <a:ext cx="6968652" cy="960120"/>
        </p:xfrm>
        <a:graphic>
          <a:graphicData uri="http://schemas.openxmlformats.org/drawingml/2006/table">
            <a:tbl>
              <a:tblPr firstRow="1" firstCol="1" bandRow="1"/>
              <a:tblGrid>
                <a:gridCol w="1417608">
                  <a:extLst>
                    <a:ext uri="{9D8B030D-6E8A-4147-A177-3AD203B41FA5}">
                      <a16:colId xmlns:a16="http://schemas.microsoft.com/office/drawing/2014/main" val="3994403977"/>
                    </a:ext>
                  </a:extLst>
                </a:gridCol>
                <a:gridCol w="5551044">
                  <a:extLst>
                    <a:ext uri="{9D8B030D-6E8A-4147-A177-3AD203B41FA5}">
                      <a16:colId xmlns:a16="http://schemas.microsoft.com/office/drawing/2014/main" val="2086008062"/>
                    </a:ext>
                  </a:extLst>
                </a:gridCol>
              </a:tblGrid>
              <a:tr h="217277">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Período de reembolso</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0427815"/>
                  </a:ext>
                </a:extLst>
              </a:tr>
              <a:tr h="228954">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Número de reembolsos</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s-mx" sz="1050" kern="100">
                          <a:effectLst/>
                          <a:latin typeface="Arial" panose="020B0604020202020204" pitchFamily="34" charset="0"/>
                          <a:ea typeface="Meiryo UI" panose="020B0604030504040204" pitchFamily="50" charset="-128"/>
                          <a:cs typeface="Arial" panose="020B0604020202020204" pitchFamily="34" charset="0"/>
                        </a:rPr>
                        <a:t>Pago mensual:　　　　　　</a:t>
                      </a:r>
                      <a:r>
                        <a:rPr lang="es-mx" sz="1050" kern="100">
                          <a:solidFill>
                            <a:schemeClr val="tx1"/>
                          </a:solidFill>
                          <a:effectLst/>
                          <a:latin typeface="Arial" panose="020B0604020202020204" pitchFamily="34" charset="0"/>
                          <a:ea typeface="Meiryo UI" panose="020B0604030504040204" pitchFamily="50" charset="-128"/>
                          <a:cs typeface="Arial" panose="020B0604020202020204" pitchFamily="34" charset="0"/>
                        </a:rPr>
                        <a:t>veces</a:t>
                      </a:r>
                      <a:endParaRPr lang="ja-JP" sz="100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8768456"/>
                  </a:ext>
                </a:extLst>
              </a:tr>
              <a:tr h="266738">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Importe único de reembolso</a:t>
                      </a:r>
                      <a:endParaRPr lang="ja-JP" sz="10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r>
                        <a:rPr lang="es-mx" sz="1050" kern="100" dirty="0">
                          <a:effectLst/>
                          <a:latin typeface="Arial" panose="020B0604020202020204" pitchFamily="34" charset="0"/>
                          <a:ea typeface="Meiryo UI" panose="020B0604030504040204" pitchFamily="50" charset="-128"/>
                          <a:cs typeface="Arial" panose="020B0604020202020204" pitchFamily="34" charset="0"/>
                        </a:rPr>
                        <a:t>　Primero en adelante</a:t>
                      </a:r>
                      <a:r>
                        <a:rPr lang="es-mx" sz="1050" kern="100" dirty="0">
                          <a:solidFill>
                            <a:srgbClr val="00B0F0"/>
                          </a:solidFill>
                          <a:effectLst/>
                          <a:latin typeface="Arial" panose="020B0604020202020204" pitchFamily="34" charset="0"/>
                          <a:ea typeface="Meiryo UI" panose="020B0604030504040204" pitchFamily="50" charset="-128"/>
                          <a:cs typeface="Arial" panose="020B0604020202020204" pitchFamily="34" charset="0"/>
                        </a:rPr>
                        <a:t>　　　　　　　　　　　　　</a:t>
                      </a:r>
                      <a:r>
                        <a:rPr lang="es-mx"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yenes</a:t>
                      </a:r>
                      <a:r>
                        <a:rPr lang="es-mx" sz="1050" kern="100" dirty="0">
                          <a:effectLst/>
                          <a:latin typeface="Arial" panose="020B0604020202020204" pitchFamily="34" charset="0"/>
                          <a:ea typeface="Meiryo UI" panose="020B0604030504040204" pitchFamily="50" charset="-128"/>
                          <a:cs typeface="Arial" panose="020B0604020202020204" pitchFamily="34" charset="0"/>
                        </a:rPr>
                        <a:t>・</a:t>
                      </a:r>
                      <a:r>
                        <a:rPr lang="es-mx" sz="1050" kern="100" dirty="0">
                          <a:solidFill>
                            <a:srgbClr val="00B0F0"/>
                          </a:solidFill>
                          <a:effectLst/>
                          <a:latin typeface="Arial" panose="020B0604020202020204" pitchFamily="34" charset="0"/>
                          <a:ea typeface="Meiryo UI" panose="020B0604030504040204" pitchFamily="50" charset="-128"/>
                          <a:cs typeface="Arial" panose="020B0604020202020204" pitchFamily="34" charset="0"/>
                        </a:rPr>
                        <a:t>　　</a:t>
                      </a:r>
                      <a:r>
                        <a:rPr lang="es-mx" sz="1050" kern="100" dirty="0">
                          <a:effectLst/>
                          <a:latin typeface="Arial" panose="020B0604020202020204" pitchFamily="34" charset="0"/>
                          <a:ea typeface="Meiryo UI" panose="020B0604030504040204" pitchFamily="50" charset="-128"/>
                          <a:cs typeface="Arial" panose="020B0604020202020204" pitchFamily="34" charset="0"/>
                        </a:rPr>
                        <a:t>Último</a:t>
                      </a:r>
                      <a:r>
                        <a:rPr lang="es-mx" sz="1050" kern="100" dirty="0">
                          <a:solidFill>
                            <a:srgbClr val="00B0F0"/>
                          </a:solidFill>
                          <a:effectLst/>
                          <a:latin typeface="Arial" panose="020B0604020202020204" pitchFamily="34" charset="0"/>
                          <a:ea typeface="Meiryo UI" panose="020B0604030504040204" pitchFamily="50" charset="-128"/>
                          <a:cs typeface="Arial" panose="020B0604020202020204" pitchFamily="34" charset="0"/>
                        </a:rPr>
                        <a:t>　　　　　　　　　　　　　　</a:t>
                      </a:r>
                      <a:r>
                        <a:rPr lang="es-mx" sz="105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yenes</a:t>
                      </a:r>
                      <a:endParaRPr kumimoji="1" lang="ja-JP" altLang="en-US" sz="1200"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7310471"/>
                  </a:ext>
                </a:extLst>
              </a:tr>
            </a:tbl>
          </a:graphicData>
        </a:graphic>
      </p:graphicFrame>
      <p:sp>
        <p:nvSpPr>
          <p:cNvPr id="89" name="Rectangle 2">
            <a:extLst>
              <a:ext uri="{FF2B5EF4-FFF2-40B4-BE49-F238E27FC236}">
                <a16:creationId xmlns:a16="http://schemas.microsoft.com/office/drawing/2014/main" id="{245A8877-2ADC-9CA1-4E8C-9B701D69051A}"/>
              </a:ext>
            </a:extLst>
          </p:cNvPr>
          <p:cNvSpPr>
            <a:spLocks noChangeArrowheads="1"/>
          </p:cNvSpPr>
          <p:nvPr/>
        </p:nvSpPr>
        <p:spPr bwMode="auto">
          <a:xfrm>
            <a:off x="7752155" y="4203218"/>
            <a:ext cx="216437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mx" sz="1100" b="1" i="0" u="sng" strike="noStrike" cap="none" normalizeH="0" dirty="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 Período de reembolso, etc.</a:t>
            </a:r>
            <a:endParaRPr kumimoji="0" lang="ja-JP" altLang="ja-JP" sz="11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90" name="表 89">
            <a:extLst>
              <a:ext uri="{FF2B5EF4-FFF2-40B4-BE49-F238E27FC236}">
                <a16:creationId xmlns:a16="http://schemas.microsoft.com/office/drawing/2014/main" id="{D20C05BF-00AB-1393-A095-4C310871755D}"/>
              </a:ext>
            </a:extLst>
          </p:cNvPr>
          <p:cNvGraphicFramePr>
            <a:graphicFrameLocks noGrp="1"/>
          </p:cNvGraphicFramePr>
          <p:nvPr>
            <p:extLst>
              <p:ext uri="{D42A27DB-BD31-4B8C-83A1-F6EECF244321}">
                <p14:modId xmlns:p14="http://schemas.microsoft.com/office/powerpoint/2010/main" val="3429942045"/>
              </p:ext>
            </p:extLst>
          </p:nvPr>
        </p:nvGraphicFramePr>
        <p:xfrm>
          <a:off x="7801494" y="6582084"/>
          <a:ext cx="6968655" cy="908192"/>
        </p:xfrm>
        <a:graphic>
          <a:graphicData uri="http://schemas.openxmlformats.org/drawingml/2006/table">
            <a:tbl>
              <a:tblPr firstRow="1" firstCol="1" bandRow="1"/>
              <a:tblGrid>
                <a:gridCol w="1387183">
                  <a:extLst>
                    <a:ext uri="{9D8B030D-6E8A-4147-A177-3AD203B41FA5}">
                      <a16:colId xmlns:a16="http://schemas.microsoft.com/office/drawing/2014/main" val="442343719"/>
                    </a:ext>
                  </a:extLst>
                </a:gridCol>
                <a:gridCol w="2086611">
                  <a:extLst>
                    <a:ext uri="{9D8B030D-6E8A-4147-A177-3AD203B41FA5}">
                      <a16:colId xmlns:a16="http://schemas.microsoft.com/office/drawing/2014/main" val="372505708"/>
                    </a:ext>
                  </a:extLst>
                </a:gridCol>
                <a:gridCol w="1318184">
                  <a:extLst>
                    <a:ext uri="{9D8B030D-6E8A-4147-A177-3AD203B41FA5}">
                      <a16:colId xmlns:a16="http://schemas.microsoft.com/office/drawing/2014/main" val="849422675"/>
                    </a:ext>
                  </a:extLst>
                </a:gridCol>
                <a:gridCol w="2176677">
                  <a:extLst>
                    <a:ext uri="{9D8B030D-6E8A-4147-A177-3AD203B41FA5}">
                      <a16:colId xmlns:a16="http://schemas.microsoft.com/office/drawing/2014/main" val="3684460668"/>
                    </a:ext>
                  </a:extLst>
                </a:gridCol>
              </a:tblGrid>
              <a:tr h="268299">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Nombre de la institución financiera</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Nombre de la sucursal</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962075"/>
                  </a:ext>
                </a:extLst>
              </a:tr>
              <a:tr h="268112">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Tipo de depósito</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Titular de la cuenta</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509620"/>
                  </a:ext>
                </a:extLst>
              </a:tr>
              <a:tr h="268112">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Número de cuenta</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s-mx" sz="1050" kern="100" dirty="0">
                          <a:effectLst/>
                          <a:latin typeface="Arial" panose="020B0604020202020204" pitchFamily="34" charset="0"/>
                          <a:ea typeface="Meiryo UI" panose="020B0604030504040204" pitchFamily="50" charset="-128"/>
                          <a:cs typeface="Arial" panose="020B0604020202020204" pitchFamily="34" charset="0"/>
                        </a:rPr>
                        <a:t>Fecha de retiro de la cuenta</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s-mx" sz="1050" kern="100" dirty="0">
                          <a:effectLst/>
                          <a:latin typeface="Arial" panose="020B0604020202020204" pitchFamily="34" charset="0"/>
                          <a:ea typeface="Meiryo UI" panose="020B0604030504040204" pitchFamily="50" charset="-128"/>
                          <a:cs typeface="Arial" panose="020B0604020202020204" pitchFamily="34" charset="0"/>
                        </a:rPr>
                        <a:t>Consulte el reverso</a:t>
                      </a: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027763"/>
                  </a:ext>
                </a:extLst>
              </a:tr>
            </a:tbl>
          </a:graphicData>
        </a:graphic>
      </p:graphicFrame>
      <p:sp>
        <p:nvSpPr>
          <p:cNvPr id="91" name="Rectangle 3">
            <a:extLst>
              <a:ext uri="{FF2B5EF4-FFF2-40B4-BE49-F238E27FC236}">
                <a16:creationId xmlns:a16="http://schemas.microsoft.com/office/drawing/2014/main" id="{52F7399C-90C5-C1B5-E91E-441941876DD3}"/>
              </a:ext>
            </a:extLst>
          </p:cNvPr>
          <p:cNvSpPr>
            <a:spLocks noChangeArrowheads="1"/>
          </p:cNvSpPr>
          <p:nvPr/>
        </p:nvSpPr>
        <p:spPr bwMode="auto">
          <a:xfrm>
            <a:off x="7607044" y="5607351"/>
            <a:ext cx="725983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s-mx" sz="1100" b="1" i="0" u="sng" strike="noStrike" cap="none" normalizeH="0" dirty="0">
                <a:ln>
                  <a:noFill/>
                </a:ln>
                <a:solidFill>
                  <a:schemeClr val="tx1"/>
                </a:solidFill>
                <a:effectLst/>
                <a:ea typeface="Meiryo UI" panose="020B0604030504040204" pitchFamily="50" charset="-128"/>
                <a:cs typeface="Arial" panose="020B0604020202020204" pitchFamily="34" charset="0"/>
              </a:rPr>
              <a:t>○ Método de reembolso: El reembolso se realizará mediante transferencia bancaria</a:t>
            </a:r>
            <a:endParaRPr kumimoji="0" lang="ja-JP" altLang="ja-JP" sz="1100" b="0" i="0" u="none" strike="noStrike" cap="none" normalizeH="0" baseline="0" dirty="0">
              <a:ln>
                <a:noFill/>
              </a:ln>
              <a:solidFill>
                <a:schemeClr val="tx1"/>
              </a:solidFill>
              <a:effectLst/>
              <a:cs typeface="Arial" panose="020B0604020202020204" pitchFamily="34" charset="0"/>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200" b="0" i="0" u="none" strike="noStrike" cap="none" normalizeH="0" baseline="0" dirty="0">
              <a:ln>
                <a:noFill/>
              </a:ln>
              <a:solidFill>
                <a:schemeClr val="tx1"/>
              </a:solidFill>
              <a:effectLst/>
              <a:ea typeface="Meiryo UI" panose="020B0604030504040204" pitchFamily="50" charset="-128"/>
              <a:cs typeface="Arial" panose="020B0604020202020204" pitchFamily="34"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lang="es-mx" sz="1100" b="0" i="0" u="none" strike="noStrike" cap="none" normalizeH="0" dirty="0">
                <a:ln>
                  <a:noFill/>
                </a:ln>
                <a:solidFill>
                  <a:schemeClr val="tx1"/>
                </a:solidFill>
                <a:effectLst/>
                <a:ea typeface="Meiryo UI" panose="020B0604030504040204" pitchFamily="50" charset="-128"/>
                <a:cs typeface="Arial" panose="020B0604020202020204" pitchFamily="34" charset="0"/>
              </a:rPr>
              <a:t>Si aún no está registrado para las transferencias bancarias, deberá completar los procedimientos necesarios.</a:t>
            </a:r>
          </a:p>
          <a:p>
            <a:pPr marL="0" marR="0" lvl="0" indent="139700" algn="l" defTabSz="914400" rtl="0" eaLnBrk="0" fontAlgn="base" latinLnBrk="0" hangingPunct="0">
              <a:lnSpc>
                <a:spcPct val="100000"/>
              </a:lnSpc>
              <a:spcBef>
                <a:spcPct val="0"/>
              </a:spcBef>
              <a:spcAft>
                <a:spcPct val="0"/>
              </a:spcAft>
              <a:buClrTx/>
              <a:buSzTx/>
              <a:buFontTx/>
              <a:buNone/>
              <a:tabLst/>
            </a:pPr>
            <a:r>
              <a:rPr lang="es-mx" sz="1100" b="0" i="0" u="none" strike="noStrike" cap="none" normalizeH="0" dirty="0">
                <a:ln>
                  <a:noFill/>
                </a:ln>
                <a:solidFill>
                  <a:schemeClr val="tx1"/>
                </a:solidFill>
                <a:effectLst/>
                <a:ea typeface="Meiryo UI" panose="020B0604030504040204" pitchFamily="50" charset="-128"/>
                <a:cs typeface="Arial" panose="020B0604020202020204" pitchFamily="34" charset="0"/>
              </a:rPr>
              <a:t>Póngase en contacto con la Corporación (teléfono 058-201-2100).</a:t>
            </a:r>
          </a:p>
        </p:txBody>
      </p:sp>
      <p:sp>
        <p:nvSpPr>
          <p:cNvPr id="92" name="Rectangle 3">
            <a:extLst>
              <a:ext uri="{FF2B5EF4-FFF2-40B4-BE49-F238E27FC236}">
                <a16:creationId xmlns:a16="http://schemas.microsoft.com/office/drawing/2014/main" id="{1BD4527F-A081-9C8B-1CBB-D88B7FEA3224}"/>
              </a:ext>
            </a:extLst>
          </p:cNvPr>
          <p:cNvSpPr>
            <a:spLocks noChangeArrowheads="1"/>
          </p:cNvSpPr>
          <p:nvPr/>
        </p:nvSpPr>
        <p:spPr bwMode="auto">
          <a:xfrm>
            <a:off x="7588673" y="6240263"/>
            <a:ext cx="211900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s-mx" sz="1050" b="0" i="0" u="none" strike="noStrike" cap="none" normalizeH="0" dirty="0">
                <a:ln>
                  <a:noFill/>
                </a:ln>
                <a:solidFill>
                  <a:schemeClr val="tx1"/>
                </a:solidFill>
                <a:effectLst/>
                <a:ea typeface="Meiryo UI" panose="020B0604030504040204" pitchFamily="50" charset="-128"/>
                <a:cs typeface="Arial" panose="020B0604020202020204" pitchFamily="34" charset="0"/>
              </a:rPr>
              <a:t>&lt;Cuenta de transferencia&gt;</a:t>
            </a:r>
          </a:p>
        </p:txBody>
      </p:sp>
      <p:graphicFrame>
        <p:nvGraphicFramePr>
          <p:cNvPr id="93" name="表 92">
            <a:extLst>
              <a:ext uri="{FF2B5EF4-FFF2-40B4-BE49-F238E27FC236}">
                <a16:creationId xmlns:a16="http://schemas.microsoft.com/office/drawing/2014/main" id="{D2FA4C1A-02A0-C40F-1AE0-3850D79AA3E3}"/>
              </a:ext>
            </a:extLst>
          </p:cNvPr>
          <p:cNvGraphicFramePr>
            <a:graphicFrameLocks noGrp="1"/>
          </p:cNvGraphicFramePr>
          <p:nvPr>
            <p:extLst>
              <p:ext uri="{D42A27DB-BD31-4B8C-83A1-F6EECF244321}">
                <p14:modId xmlns:p14="http://schemas.microsoft.com/office/powerpoint/2010/main" val="1191525103"/>
              </p:ext>
            </p:extLst>
          </p:nvPr>
        </p:nvGraphicFramePr>
        <p:xfrm>
          <a:off x="7801497" y="7741578"/>
          <a:ext cx="6968652" cy="2230114"/>
        </p:xfrm>
        <a:graphic>
          <a:graphicData uri="http://schemas.openxmlformats.org/drawingml/2006/table">
            <a:tbl>
              <a:tblPr firstRow="1" firstCol="1" bandRow="1"/>
              <a:tblGrid>
                <a:gridCol w="3630294">
                  <a:extLst>
                    <a:ext uri="{9D8B030D-6E8A-4147-A177-3AD203B41FA5}">
                      <a16:colId xmlns:a16="http://schemas.microsoft.com/office/drawing/2014/main" val="2001551114"/>
                    </a:ext>
                  </a:extLst>
                </a:gridCol>
                <a:gridCol w="3338358">
                  <a:extLst>
                    <a:ext uri="{9D8B030D-6E8A-4147-A177-3AD203B41FA5}">
                      <a16:colId xmlns:a16="http://schemas.microsoft.com/office/drawing/2014/main" val="1391121668"/>
                    </a:ext>
                  </a:extLst>
                </a:gridCol>
              </a:tblGrid>
              <a:tr h="248914">
                <a:tc gridSpan="2">
                  <a:txBody>
                    <a:bodyPr/>
                    <a:lstStyle/>
                    <a:p>
                      <a:pPr algn="ctr" rtl="0"/>
                      <a:r>
                        <a:rPr lang="es-mx" sz="1000" kern="10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Elementos que deben observarse estrictamente, etc.</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3125602698"/>
                  </a:ext>
                </a:extLst>
              </a:tr>
              <a:tr h="1926064">
                <a:tc>
                  <a:txBody>
                    <a:bodyPr/>
                    <a:lstStyle/>
                    <a:p>
                      <a:pPr algn="l" rtl="0"/>
                      <a:r>
                        <a:rPr lang="es-mx"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1.</a:t>
                      </a:r>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 Los préstamos deben utilizarse de acuerdo con el plan vigente en el momento de la solicitud.</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2</a:t>
                      </a:r>
                      <a:r>
                        <a:rPr lang="es-mx"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 Se debe notificar inmediatamente si se produce cualquiera de las siguientes situaciones con el prestatario:</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(1)	Si hay un cambio de dirección, etc.</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(2)	Si ha habido un cambio significativo en las circunstancias del hogar</a:t>
                      </a:r>
                      <a:endParaRPr lang="en-US" altLang="ja-JP"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(3)	Si el prestatario recibe asistencia social</a:t>
                      </a:r>
                      <a:endParaRPr lang="en-US" altLang="ja-JP"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(4)	Si el prestatario fallece</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effectLst/>
                          <a:latin typeface="Arial" panose="020B0604020202020204" pitchFamily="34" charset="0"/>
                          <a:ea typeface="HGSｺﾞｼｯｸM" panose="020B0600000000000000" pitchFamily="50" charset="-128"/>
                          <a:cs typeface="Arial" panose="020B0604020202020204" pitchFamily="34" charset="0"/>
                        </a:rPr>
                        <a:t>(5)	Otros </a:t>
                      </a:r>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elementos definidos</a:t>
                      </a:r>
                      <a:r>
                        <a:rPr lang="es-mx" sz="1000" kern="100" dirty="0">
                          <a:effectLst/>
                          <a:latin typeface="Arial" panose="020B0604020202020204" pitchFamily="34" charset="0"/>
                          <a:ea typeface="HGSｺﾞｼｯｸM" panose="020B0600000000000000" pitchFamily="50" charset="-128"/>
                          <a:cs typeface="Arial" panose="020B0604020202020204" pitchFamily="34" charset="0"/>
                        </a:rPr>
                        <a:t> por el Consejo de Bienestar Social de la Prefectura de Gifu</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3</a:t>
                      </a:r>
                      <a:r>
                        <a:rPr lang="es-mx"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 Es posible que se le pida que devuelva la totalidad o parte del préstamo en un pago único si se produce alguno de los siguientes casos:</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(1)	Si el préstamo se desvía a otras partes</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(2)	Si el prestatario presentó una solicitud falsa u obtuvo el préstamo por otros medios fraudulentos</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marL="358775" indent="-182563"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(3)	Si hubo un incumplimiento intencional del reembolso del préstamo</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n-US" altLang="ja-JP"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4</a:t>
                      </a:r>
                      <a:r>
                        <a:rPr lang="es-mx" sz="1000" kern="100" dirty="0">
                          <a:solidFill>
                            <a:srgbClr val="000000"/>
                          </a:solidFill>
                          <a:effectLst/>
                          <a:latin typeface="Arial" panose="020B0604020202020204" pitchFamily="34" charset="0"/>
                          <a:ea typeface="ＭＳ 明朝" panose="02020609040205080304" pitchFamily="17" charset="-128"/>
                          <a:cs typeface="Arial" panose="020B0604020202020204" pitchFamily="34" charset="0"/>
                        </a:rPr>
                        <a:t>.</a:t>
                      </a:r>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 Si un préstamo no se reembolsa en el plazo de reembolso, se cobran intereses sobre el capital vencido al 3,0% anual sobre el capital vencido.</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p>
                      <a:pPr algn="l" rtl="0"/>
                      <a:r>
                        <a:rPr lang="es-mx" sz="1000" kern="100" dirty="0">
                          <a:solidFill>
                            <a:srgbClr val="000000"/>
                          </a:solidFill>
                          <a:effectLst/>
                          <a:latin typeface="Arial" panose="020B0604020202020204" pitchFamily="34" charset="0"/>
                          <a:ea typeface="HGSｺﾞｼｯｸM" panose="020B0600000000000000" pitchFamily="50" charset="-128"/>
                          <a:cs typeface="Arial" panose="020B0604020202020204" pitchFamily="34" charset="0"/>
                        </a:rPr>
                        <a:t>*El interés de los préstamos morosos hasta finales de marzo de 2020 es del 5,0%.</a:t>
                      </a:r>
                      <a:endParaRPr lang="ja-JP" sz="1000" kern="100" dirty="0">
                        <a:effectLst/>
                        <a:latin typeface="Arial" panose="020B0604020202020204" pitchFamily="34" charset="0"/>
                        <a:ea typeface="ＭＳ 明朝" panose="02020609040205080304" pitchFamily="17"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862986"/>
                  </a:ext>
                </a:extLst>
              </a:tr>
            </a:tbl>
          </a:graphicData>
        </a:graphic>
      </p:graphicFrame>
      <p:sp>
        <p:nvSpPr>
          <p:cNvPr id="94" name="テキスト ボックス 93">
            <a:extLst>
              <a:ext uri="{FF2B5EF4-FFF2-40B4-BE49-F238E27FC236}">
                <a16:creationId xmlns:a16="http://schemas.microsoft.com/office/drawing/2014/main" id="{D54EE938-2262-51F0-132B-99F6266F09C8}"/>
              </a:ext>
            </a:extLst>
          </p:cNvPr>
          <p:cNvSpPr txBox="1"/>
          <p:nvPr/>
        </p:nvSpPr>
        <p:spPr>
          <a:xfrm>
            <a:off x="10285750" y="10083707"/>
            <a:ext cx="4317488" cy="415498"/>
          </a:xfrm>
          <a:prstGeom prst="rect">
            <a:avLst/>
          </a:prstGeom>
          <a:noFill/>
        </p:spPr>
        <p:txBody>
          <a:bodyPr wrap="square" rtlCol="0">
            <a:spAutoFit/>
          </a:bodyPr>
          <a:lstStyle/>
          <a:p>
            <a:pPr rtl="0"/>
            <a:r>
              <a:rPr lang="es-mx" sz="1050" dirty="0">
                <a:latin typeface="Arial" panose="020B0604020202020204" pitchFamily="34" charset="0"/>
                <a:ea typeface="Meiryo UI" panose="020B0604030504040204" pitchFamily="50" charset="-128"/>
                <a:cs typeface="Arial" panose="020B0604020202020204" pitchFamily="34" charset="0"/>
              </a:rPr>
              <a:t>[Número de teléfono/Contact Number] 058-201-2100</a:t>
            </a:r>
          </a:p>
          <a:p>
            <a:pPr rtl="0"/>
            <a:r>
              <a:rPr lang="es-mx" sz="1050" dirty="0">
                <a:latin typeface="Arial" panose="020B0604020202020204" pitchFamily="34" charset="0"/>
                <a:ea typeface="Meiryo UI" panose="020B0604030504040204" pitchFamily="50" charset="-128"/>
                <a:cs typeface="Arial" panose="020B0604020202020204" pitchFamily="34" charset="0"/>
              </a:rPr>
              <a:t>[Hora de recepción/Reception Time] Días laborables de 9:00 a 17:00　　</a:t>
            </a:r>
          </a:p>
        </p:txBody>
      </p:sp>
      <p:sp>
        <p:nvSpPr>
          <p:cNvPr id="95" name="テキスト ボックス 94">
            <a:extLst>
              <a:ext uri="{FF2B5EF4-FFF2-40B4-BE49-F238E27FC236}">
                <a16:creationId xmlns:a16="http://schemas.microsoft.com/office/drawing/2014/main" id="{F95231D3-9218-AF3E-1D13-A8310D1B1269}"/>
              </a:ext>
            </a:extLst>
          </p:cNvPr>
          <p:cNvSpPr txBox="1"/>
          <p:nvPr/>
        </p:nvSpPr>
        <p:spPr>
          <a:xfrm>
            <a:off x="7760330" y="10083707"/>
            <a:ext cx="2295769" cy="253916"/>
          </a:xfrm>
          <a:prstGeom prst="rect">
            <a:avLst/>
          </a:prstGeom>
          <a:noFill/>
        </p:spPr>
        <p:txBody>
          <a:bodyPr wrap="square" rtlCol="0">
            <a:spAutoFit/>
          </a:bodyPr>
          <a:lstStyle/>
          <a:p>
            <a:pPr rtl="0"/>
            <a:r>
              <a:rPr lang="es-mx" sz="1050" b="1" dirty="0">
                <a:latin typeface="Arial" panose="020B0604020202020204" pitchFamily="34" charset="0"/>
                <a:ea typeface="Meiryo UI" panose="020B0604030504040204" pitchFamily="50" charset="-128"/>
                <a:cs typeface="Arial" panose="020B0604020202020204" pitchFamily="34" charset="0"/>
              </a:rPr>
              <a:t>● Consultas sobre este asunto</a:t>
            </a:r>
          </a:p>
        </p:txBody>
      </p:sp>
    </p:spTree>
    <p:extLst>
      <p:ext uri="{BB962C8B-B14F-4D97-AF65-F5344CB8AC3E}">
        <p14:creationId xmlns:p14="http://schemas.microsoft.com/office/powerpoint/2010/main" val="424383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a:extLst>
              <a:ext uri="{FF2B5EF4-FFF2-40B4-BE49-F238E27FC236}">
                <a16:creationId xmlns:a16="http://schemas.microsoft.com/office/drawing/2014/main" id="{EC1F0A2F-CBB1-74EA-8F43-0EFC050C14F0}"/>
              </a:ext>
            </a:extLst>
          </p:cNvPr>
          <p:cNvSpPr>
            <a:spLocks noChangeArrowheads="1"/>
          </p:cNvSpPr>
          <p:nvPr/>
        </p:nvSpPr>
        <p:spPr bwMode="auto">
          <a:xfrm>
            <a:off x="7751725" y="449359"/>
            <a:ext cx="72598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ctr" defTabSz="914400" rtl="0" eaLnBrk="0" fontAlgn="base" latinLnBrk="0" hangingPunct="0">
              <a:lnSpc>
                <a:spcPct val="100000"/>
              </a:lnSpc>
              <a:spcBef>
                <a:spcPct val="0"/>
              </a:spcBef>
              <a:spcAft>
                <a:spcPct val="0"/>
              </a:spcAft>
              <a:buClrTx/>
              <a:buSzTx/>
              <a:buFontTx/>
              <a:buNone/>
              <a:tabLst/>
            </a:pPr>
            <a:r>
              <a:rPr lang="es-mx" b="1" i="0" u="sng" strike="noStrike" cap="none" normalizeH="0" dirty="0">
                <a:ln>
                  <a:noFill/>
                </a:ln>
                <a:solidFill>
                  <a:schemeClr val="tx1"/>
                </a:solidFill>
                <a:effectLst/>
                <a:ea typeface="Meiryo UI" panose="020B0604030504040204" pitchFamily="50" charset="-128"/>
                <a:cs typeface="Arial" panose="020B0604020202020204" pitchFamily="34" charset="0"/>
              </a:rPr>
              <a:t>Acerca del reembolso</a:t>
            </a:r>
            <a:endParaRPr kumimoji="0" lang="ja-JP" altLang="en-US" b="0" i="0" u="none" strike="noStrike" cap="none" normalizeH="0" baseline="0" dirty="0">
              <a:ln>
                <a:noFill/>
              </a:ln>
              <a:solidFill>
                <a:schemeClr val="tx1"/>
              </a:solidFill>
              <a:effectLst/>
              <a:ea typeface="Meiryo UI" panose="020B0604030504040204" pitchFamily="50" charset="-128"/>
              <a:cs typeface="Arial" panose="020B0604020202020204" pitchFamily="34" charset="0"/>
            </a:endParaRPr>
          </a:p>
        </p:txBody>
      </p:sp>
      <p:sp>
        <p:nvSpPr>
          <p:cNvPr id="12" name="テキスト ボックス 11">
            <a:extLst>
              <a:ext uri="{FF2B5EF4-FFF2-40B4-BE49-F238E27FC236}">
                <a16:creationId xmlns:a16="http://schemas.microsoft.com/office/drawing/2014/main" id="{9B4F37FD-6B63-C25A-A5A2-3E93F830E3AA}"/>
              </a:ext>
            </a:extLst>
          </p:cNvPr>
          <p:cNvSpPr txBox="1"/>
          <p:nvPr/>
        </p:nvSpPr>
        <p:spPr>
          <a:xfrm>
            <a:off x="8246590" y="947852"/>
            <a:ext cx="6764965" cy="830997"/>
          </a:xfrm>
          <a:prstGeom prst="rect">
            <a:avLst/>
          </a:prstGeom>
          <a:noFill/>
        </p:spPr>
        <p:txBody>
          <a:bodyPr wrap="square" rtlCol="0">
            <a:spAutoFit/>
          </a:bodyPr>
          <a:lstStyle/>
          <a:p>
            <a:pPr rtl="0"/>
            <a:r>
              <a:rPr lang="es-mx" sz="1200" kern="100" dirty="0">
                <a:effectLst/>
                <a:latin typeface="Arial" panose="020B0604020202020204" pitchFamily="34" charset="0"/>
                <a:ea typeface="Meiryo UI" panose="020B0604030504040204" pitchFamily="50" charset="-128"/>
                <a:cs typeface="Arial" panose="020B0604020202020204" pitchFamily="34" charset="0"/>
              </a:rPr>
              <a:t>Recibiremos el reembolso del préstamo mediante transferencia bancaria (retiro de débito realizado a la cuenta registrada).</a:t>
            </a:r>
          </a:p>
          <a:p>
            <a:pPr rtl="0"/>
            <a:r>
              <a:rPr lang="es-mx" sz="1200" kern="100" dirty="0">
                <a:effectLst/>
                <a:latin typeface="Arial" panose="020B0604020202020204" pitchFamily="34" charset="0"/>
                <a:ea typeface="Meiryo UI" panose="020B0604030504040204" pitchFamily="50" charset="-128"/>
                <a:cs typeface="Arial" panose="020B0604020202020204" pitchFamily="34" charset="0"/>
              </a:rPr>
              <a:t>Verifique el saldo de su cuenta para evitar cualquier caso de saldo insuficiente el día de la transferencia.</a:t>
            </a:r>
          </a:p>
        </p:txBody>
      </p:sp>
      <p:graphicFrame>
        <p:nvGraphicFramePr>
          <p:cNvPr id="13" name="表 12">
            <a:extLst>
              <a:ext uri="{FF2B5EF4-FFF2-40B4-BE49-F238E27FC236}">
                <a16:creationId xmlns:a16="http://schemas.microsoft.com/office/drawing/2014/main" id="{5FAC4FE3-535C-9BB5-DFBD-DBD581A197AA}"/>
              </a:ext>
            </a:extLst>
          </p:cNvPr>
          <p:cNvGraphicFramePr>
            <a:graphicFrameLocks noGrp="1"/>
          </p:cNvGraphicFramePr>
          <p:nvPr>
            <p:extLst>
              <p:ext uri="{D42A27DB-BD31-4B8C-83A1-F6EECF244321}">
                <p14:modId xmlns:p14="http://schemas.microsoft.com/office/powerpoint/2010/main" val="3959169876"/>
              </p:ext>
            </p:extLst>
          </p:nvPr>
        </p:nvGraphicFramePr>
        <p:xfrm>
          <a:off x="8246590" y="1884983"/>
          <a:ext cx="6400801" cy="3398551"/>
        </p:xfrm>
        <a:graphic>
          <a:graphicData uri="http://schemas.openxmlformats.org/drawingml/2006/table">
            <a:tbl>
              <a:tblPr firstRow="1" firstCol="1" lastRow="1" lastCol="1" bandRow="1" bandCol="1"/>
              <a:tblGrid>
                <a:gridCol w="2095184">
                  <a:extLst>
                    <a:ext uri="{9D8B030D-6E8A-4147-A177-3AD203B41FA5}">
                      <a16:colId xmlns:a16="http://schemas.microsoft.com/office/drawing/2014/main" val="2248893319"/>
                    </a:ext>
                  </a:extLst>
                </a:gridCol>
                <a:gridCol w="1112520">
                  <a:extLst>
                    <a:ext uri="{9D8B030D-6E8A-4147-A177-3AD203B41FA5}">
                      <a16:colId xmlns:a16="http://schemas.microsoft.com/office/drawing/2014/main" val="905292467"/>
                    </a:ext>
                  </a:extLst>
                </a:gridCol>
                <a:gridCol w="3193097">
                  <a:extLst>
                    <a:ext uri="{9D8B030D-6E8A-4147-A177-3AD203B41FA5}">
                      <a16:colId xmlns:a16="http://schemas.microsoft.com/office/drawing/2014/main" val="727047189"/>
                    </a:ext>
                  </a:extLst>
                </a:gridCol>
              </a:tblGrid>
              <a:tr h="530737">
                <a:tc>
                  <a:txBody>
                    <a:bodyPr/>
                    <a:lstStyle/>
                    <a:p>
                      <a:pPr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Institución financiera</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s-mx" sz="1200" kern="100">
                          <a:effectLst/>
                          <a:latin typeface="Arial" panose="020B0604020202020204" pitchFamily="34" charset="0"/>
                          <a:ea typeface="Meiryo UI" panose="020B0604030504040204" pitchFamily="50" charset="-128"/>
                          <a:cs typeface="Arial" panose="020B0604020202020204" pitchFamily="34" charset="0"/>
                        </a:rPr>
                        <a:t>Día de la transferencia</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Comisión (a cargo del prestatario)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p>
                      <a:pPr algn="ctr" rtl="0">
                        <a:tabLst>
                          <a:tab pos="185738" algn="l"/>
                        </a:tabLst>
                      </a:pPr>
                      <a:r>
                        <a:rPr lang="es-mx" sz="1050" kern="100" dirty="0">
                          <a:effectLst/>
                          <a:latin typeface="Arial" panose="020B0604020202020204" pitchFamily="34" charset="0"/>
                          <a:ea typeface="Meiryo UI" panose="020B0604030504040204" pitchFamily="50" charset="-128"/>
                          <a:cs typeface="Arial" panose="020B0604020202020204" pitchFamily="34" charset="0"/>
                        </a:rPr>
                        <a:t>* Se agrega a la cantidad del reembolso cada mes.</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013971"/>
                  </a:ext>
                </a:extLst>
              </a:tr>
              <a:tr h="278006">
                <a:tc>
                  <a:txBody>
                    <a:bodyPr/>
                    <a:lstStyle/>
                    <a:p>
                      <a:pPr marL="92075" indent="0" algn="just" rtl="0"/>
                      <a:r>
                        <a:rPr lang="es-mx" sz="1200" kern="100" dirty="0">
                          <a:effectLst/>
                          <a:latin typeface="Arial" panose="020B0604020202020204" pitchFamily="34" charset="0"/>
                          <a:ea typeface="Meiryo UI" panose="020B0604030504040204" pitchFamily="50" charset="-128"/>
                          <a:cs typeface="Arial" panose="020B0604020202020204" pitchFamily="34" charset="0"/>
                        </a:rPr>
                        <a:t>Juroku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755259"/>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Ogaki Kyoritsu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0637359"/>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Gifu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67408"/>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Ogakiseino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68445"/>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Sekishinkin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6002800"/>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Hachiman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814785"/>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Tono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315347"/>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Takayama Shinkin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997139"/>
                  </a:ext>
                </a:extLst>
              </a:tr>
              <a:tr h="278006">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Japan Post Bank</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25</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379095" algn="just" rtl="0"/>
                      <a:r>
                        <a:rPr lang="es-mx" sz="1200" kern="100">
                          <a:effectLst/>
                          <a:latin typeface="Arial" panose="020B0604020202020204" pitchFamily="34" charset="0"/>
                          <a:ea typeface="Meiryo UI" panose="020B0604030504040204" pitchFamily="50" charset="-128"/>
                          <a:cs typeface="Arial" panose="020B0604020202020204" pitchFamily="34" charset="0"/>
                        </a:rPr>
                        <a:t>10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262910907"/>
                  </a:ext>
                </a:extLst>
              </a:tr>
              <a:tr h="339483">
                <a:tc>
                  <a:txBody>
                    <a:bodyPr/>
                    <a:lstStyle/>
                    <a:p>
                      <a:pPr marL="92075" indent="0" algn="l" rtl="0"/>
                      <a:r>
                        <a:rPr lang="es-mx" sz="1200" kern="100" dirty="0">
                          <a:effectLst/>
                          <a:latin typeface="Arial" panose="020B0604020202020204" pitchFamily="34" charset="0"/>
                          <a:ea typeface="Meiryo UI" panose="020B0604030504040204" pitchFamily="50" charset="-128"/>
                          <a:cs typeface="Arial" panose="020B0604020202020204" pitchFamily="34" charset="0"/>
                        </a:rPr>
                        <a:t>Instituciones financieras no mencionadas arriba</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rtl="0"/>
                      <a:r>
                        <a:rPr lang="es-mx" sz="1200" kern="100" dirty="0">
                          <a:effectLst/>
                          <a:latin typeface="Arial" panose="020B0604020202020204" pitchFamily="34" charset="0"/>
                          <a:ea typeface="Meiryo UI" panose="020B0604030504040204" pitchFamily="50" charset="-128"/>
                          <a:cs typeface="Arial" panose="020B0604020202020204" pitchFamily="34" charset="0"/>
                        </a:rPr>
                        <a:t>Día 23</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just" rtl="0"/>
                      <a:r>
                        <a:rPr lang="es-mx" sz="1200" kern="100" dirty="0">
                          <a:effectLst/>
                          <a:latin typeface="Arial" panose="020B0604020202020204" pitchFamily="34" charset="0"/>
                          <a:ea typeface="Meiryo UI" panose="020B0604030504040204" pitchFamily="50" charset="-128"/>
                          <a:cs typeface="Arial" panose="020B0604020202020204" pitchFamily="34" charset="0"/>
                        </a:rPr>
                        <a:t>1</a:t>
                      </a:r>
                      <a:r>
                        <a:rPr lang="en-US" altLang="ja-JP" sz="1200" kern="100" dirty="0">
                          <a:effectLst/>
                          <a:latin typeface="Arial" panose="020B0604020202020204" pitchFamily="34" charset="0"/>
                          <a:ea typeface="Meiryo UI" panose="020B0604030504040204" pitchFamily="50" charset="-128"/>
                          <a:cs typeface="Arial" panose="020B0604020202020204" pitchFamily="34" charset="0"/>
                        </a:rPr>
                        <a:t>65</a:t>
                      </a:r>
                      <a:r>
                        <a:rPr lang="es-mx" sz="1200" kern="100" dirty="0">
                          <a:effectLst/>
                          <a:latin typeface="Arial" panose="020B0604020202020204" pitchFamily="34" charset="0"/>
                          <a:ea typeface="Meiryo UI" panose="020B0604030504040204" pitchFamily="50" charset="-128"/>
                          <a:cs typeface="Arial" panose="020B0604020202020204" pitchFamily="34" charset="0"/>
                        </a:rPr>
                        <a:t> yenes por caso</a:t>
                      </a:r>
                      <a:endParaRPr lang="ja-JP" sz="1100" kern="100" dirty="0">
                        <a:effectLst/>
                        <a:latin typeface="Arial" panose="020B0604020202020204" pitchFamily="34" charset="0"/>
                        <a:ea typeface="Meiryo UI" panose="020B0604030504040204" pitchFamily="50" charset="-128"/>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861620"/>
                  </a:ext>
                </a:extLst>
              </a:tr>
            </a:tbl>
          </a:graphicData>
        </a:graphic>
      </p:graphicFrame>
      <p:sp>
        <p:nvSpPr>
          <p:cNvPr id="14" name="テキスト ボックス 13">
            <a:extLst>
              <a:ext uri="{FF2B5EF4-FFF2-40B4-BE49-F238E27FC236}">
                <a16:creationId xmlns:a16="http://schemas.microsoft.com/office/drawing/2014/main" id="{EB23546B-E301-D9AB-6BB1-03AC50B193FF}"/>
              </a:ext>
            </a:extLst>
          </p:cNvPr>
          <p:cNvSpPr txBox="1"/>
          <p:nvPr/>
        </p:nvSpPr>
        <p:spPr>
          <a:xfrm>
            <a:off x="8139116" y="5408279"/>
            <a:ext cx="6764965" cy="461665"/>
          </a:xfrm>
          <a:prstGeom prst="rect">
            <a:avLst/>
          </a:prstGeom>
          <a:noFill/>
        </p:spPr>
        <p:txBody>
          <a:bodyPr wrap="square" rtlCol="0">
            <a:spAutoFit/>
          </a:bodyPr>
          <a:lstStyle/>
          <a:p>
            <a:pPr marL="92075" indent="-92075" rtl="0"/>
            <a:r>
              <a:rPr lang="es-mx" sz="1200" kern="100" dirty="0">
                <a:effectLst/>
                <a:latin typeface="Arial" panose="020B0604020202020204" pitchFamily="34" charset="0"/>
                <a:ea typeface="Meiryo UI" panose="020B0604030504040204" pitchFamily="50" charset="-128"/>
                <a:cs typeface="Arial" panose="020B0604020202020204" pitchFamily="34" charset="0"/>
              </a:rPr>
              <a:t>*	Si es un día feriado para la institución financiera, la transferencia será realizada el siguiente día laboral.</a:t>
            </a:r>
            <a:endParaRPr lang="ja-JP" altLang="ja-JP" sz="1200" kern="100" dirty="0">
              <a:effectLst/>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15" name="表 14">
            <a:extLst>
              <a:ext uri="{FF2B5EF4-FFF2-40B4-BE49-F238E27FC236}">
                <a16:creationId xmlns:a16="http://schemas.microsoft.com/office/drawing/2014/main" id="{3CC25FBB-9C52-4E0C-563B-A9C70326264F}"/>
              </a:ext>
            </a:extLst>
          </p:cNvPr>
          <p:cNvGraphicFramePr>
            <a:graphicFrameLocks noGrp="1"/>
          </p:cNvGraphicFramePr>
          <p:nvPr>
            <p:extLst>
              <p:ext uri="{D42A27DB-BD31-4B8C-83A1-F6EECF244321}">
                <p14:modId xmlns:p14="http://schemas.microsoft.com/office/powerpoint/2010/main" val="2632777781"/>
              </p:ext>
            </p:extLst>
          </p:nvPr>
        </p:nvGraphicFramePr>
        <p:xfrm>
          <a:off x="8321198" y="5994689"/>
          <a:ext cx="6400800" cy="4718792"/>
        </p:xfrm>
        <a:graphic>
          <a:graphicData uri="http://schemas.openxmlformats.org/drawingml/2006/table">
            <a:tbl>
              <a:tblPr firstRow="1" bandRow="1"/>
              <a:tblGrid>
                <a:gridCol w="2026090">
                  <a:extLst>
                    <a:ext uri="{9D8B030D-6E8A-4147-A177-3AD203B41FA5}">
                      <a16:colId xmlns:a16="http://schemas.microsoft.com/office/drawing/2014/main" val="179747616"/>
                    </a:ext>
                  </a:extLst>
                </a:gridCol>
                <a:gridCol w="4374710">
                  <a:extLst>
                    <a:ext uri="{9D8B030D-6E8A-4147-A177-3AD203B41FA5}">
                      <a16:colId xmlns:a16="http://schemas.microsoft.com/office/drawing/2014/main" val="1841801205"/>
                    </a:ext>
                  </a:extLst>
                </a:gridCol>
              </a:tblGrid>
              <a:tr h="353902">
                <a:tc>
                  <a:txBody>
                    <a:bodyPr/>
                    <a:lstStyle/>
                    <a:p>
                      <a:pPr algn="ctr" rtl="0"/>
                      <a:r>
                        <a:rPr lang="es-mx" sz="1050" kern="1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En estos </a:t>
                      </a:r>
                      <a:r>
                        <a:rPr lang="es-mx" sz="1050" kern="100" dirty="0">
                          <a:solidFill>
                            <a:srgbClr val="FFFFFF"/>
                          </a:solidFill>
                          <a:effectLst/>
                          <a:latin typeface="Arial" panose="020B0604020202020204" pitchFamily="34" charset="0"/>
                          <a:ea typeface="Meiryo UI" panose="020B0604030504040204" pitchFamily="50" charset="-128"/>
                          <a:cs typeface="Arial" panose="020B0604020202020204" pitchFamily="34" charset="0"/>
                        </a:rPr>
                        <a:t>casos</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R="561340" algn="ctr" rtl="0"/>
                      <a:r>
                        <a:rPr lang="es-mx" sz="1050" kern="100" dirty="0">
                          <a:solidFill>
                            <a:srgbClr val="FFFFFF"/>
                          </a:solidFill>
                          <a:effectLst/>
                          <a:latin typeface="Arial" panose="020B0604020202020204" pitchFamily="34" charset="0"/>
                          <a:ea typeface="Meiryo UI" panose="020B0604030504040204" pitchFamily="50" charset="-128"/>
                          <a:cs typeface="Arial" panose="020B0604020202020204" pitchFamily="34" charset="0"/>
                        </a:rPr>
                        <a:t>Guía</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2482176294"/>
                  </a:ext>
                </a:extLst>
              </a:tr>
              <a:tr h="890170">
                <a:tc>
                  <a:txBody>
                    <a:bodyPr/>
                    <a:lstStyle/>
                    <a:p>
                      <a:pPr marL="0" marR="36195" lvl="0" indent="0" algn="l" defTabSz="755934" rtl="0" eaLnBrk="1" fontAlgn="auto" latinLnBrk="0" hangingPunct="1">
                        <a:lnSpc>
                          <a:spcPct val="100000"/>
                        </a:lnSpc>
                        <a:spcBef>
                          <a:spcPts val="0"/>
                        </a:spcBef>
                        <a:spcAft>
                          <a:spcPts val="0"/>
                        </a:spcAft>
                        <a:buClrTx/>
                        <a:buSzTx/>
                        <a:buFontTx/>
                        <a:buNone/>
                        <a:tabLst/>
                        <a:defRPr/>
                      </a:pPr>
                      <a:r>
                        <a:rPr lang="es-mx" sz="1050" kern="100" dirty="0">
                          <a:effectLst/>
                          <a:latin typeface="Arial" panose="020B0604020202020204" pitchFamily="34" charset="0"/>
                          <a:ea typeface="Meiryo UI" panose="020B0604030504040204" pitchFamily="50" charset="-128"/>
                          <a:cs typeface="Arial" panose="020B0604020202020204" pitchFamily="34" charset="0"/>
                        </a:rPr>
                        <a:t>Desea cambiar la cuenta registrada</a:t>
                      </a:r>
                    </a:p>
                    <a:p>
                      <a:pPr marR="36195" algn="l"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7465" algn="l" rtl="0"/>
                      <a:r>
                        <a:rPr lang="es-mx" sz="1050" kern="100">
                          <a:effectLst/>
                          <a:latin typeface="Arial" panose="020B0604020202020204" pitchFamily="34" charset="0"/>
                          <a:ea typeface="Meiryo UI" panose="020B0604030504040204" pitchFamily="50" charset="-128"/>
                          <a:cs typeface="Arial" panose="020B0604020202020204" pitchFamily="34" charset="0"/>
                        </a:rPr>
                        <a:t>Será necesario volver a realizar el procedimiento de registro.</a:t>
                      </a:r>
                    </a:p>
                    <a:p>
                      <a:pPr marR="37465" algn="l" rtl="0"/>
                      <a:r>
                        <a:rPr lang="es-mx" sz="1050" kern="100">
                          <a:effectLst/>
                          <a:latin typeface="Arial" panose="020B0604020202020204" pitchFamily="34" charset="0"/>
                          <a:ea typeface="Meiryo UI" panose="020B0604030504040204" pitchFamily="50" charset="-128"/>
                          <a:cs typeface="Arial" panose="020B0604020202020204" pitchFamily="34" charset="0"/>
                        </a:rPr>
                        <a:t>Le proporcionaremos información sobre los documentos necesarios para el procedimiento, así que haga el favor de contactar a la Corporación (teléfono: 058-201-2100)</a:t>
                      </a:r>
                    </a:p>
                    <a:p>
                      <a:pPr marR="37465" algn="l"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6879917"/>
                  </a:ext>
                </a:extLst>
              </a:tr>
              <a:tr h="893135">
                <a:tc>
                  <a:txBody>
                    <a:bodyPr/>
                    <a:lstStyle/>
                    <a:p>
                      <a:pPr marR="36195" algn="l" rtl="0"/>
                      <a:r>
                        <a:rPr lang="es-mx" sz="1050" kern="100">
                          <a:effectLst/>
                          <a:latin typeface="Arial" panose="020B0604020202020204" pitchFamily="34" charset="0"/>
                          <a:ea typeface="Meiryo UI" panose="020B0604030504040204" pitchFamily="50" charset="-128"/>
                          <a:cs typeface="Arial" panose="020B0604020202020204" pitchFamily="34" charset="0"/>
                        </a:rPr>
                        <a:t>No se pudo realizar la transferencia debido a saldo insuficiente</a:t>
                      </a:r>
                      <a:endParaRPr lang="ja-JP" altLang="ja-JP" sz="1050" kern="100" dirty="0">
                        <a:effectLst/>
                        <a:latin typeface="Arial" panose="020B0604020202020204" pitchFamily="34" charset="0"/>
                        <a:ea typeface="Meiryo UI" panose="020B0604030504040204" pitchFamily="50" charset="-128"/>
                        <a:cs typeface="Arial" panose="020B0604020202020204" pitchFamily="34" charset="0"/>
                      </a:endParaRPr>
                    </a:p>
                    <a:p>
                      <a:pPr marR="36195" algn="l"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Si no se pudo realizar la transferencia debido a saldo insuficiente, al registro incorrecto de su cuenta o situaciones similares, enviaremos por correo un boleto para el manejo de pagos.</a:t>
                      </a:r>
                    </a:p>
                    <a:p>
                      <a:pPr algn="l" rtl="0"/>
                      <a:r>
                        <a:rPr lang="es-mx" sz="1050" kern="100">
                          <a:effectLst/>
                          <a:latin typeface="Arial" panose="020B0604020202020204" pitchFamily="34" charset="0"/>
                          <a:ea typeface="Meiryo UI" panose="020B0604030504040204" pitchFamily="50" charset="-128"/>
                          <a:cs typeface="Arial" panose="020B0604020202020204" pitchFamily="34" charset="0"/>
                        </a:rPr>
                        <a:t>Le pedimos que realice el reembolso siguiendo las instrucciones del boleto para el manejo de pagos.</a:t>
                      </a:r>
                      <a:endParaRPr lang="en-US" altLang="ja-JP" sz="1050" kern="100" dirty="0">
                        <a:effectLst/>
                        <a:latin typeface="Arial" panose="020B0604020202020204" pitchFamily="34" charset="0"/>
                        <a:ea typeface="Meiryo UI" panose="020B0604030504040204" pitchFamily="50" charset="-128"/>
                        <a:cs typeface="Arial" panose="020B0604020202020204" pitchFamily="34" charset="0"/>
                      </a:endParaRPr>
                    </a:p>
                    <a:p>
                      <a:pPr marR="37465" algn="l" rtl="0"/>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464449"/>
                  </a:ext>
                </a:extLst>
              </a:tr>
              <a:tr h="882502">
                <a:tc>
                  <a:txBody>
                    <a:bodyPr/>
                    <a:lstStyle/>
                    <a:p>
                      <a:pPr marR="36195" algn="l" rtl="0"/>
                      <a:r>
                        <a:rPr lang="es-mx"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Quiero realizar una consulta sobre el reembolso</a:t>
                      </a:r>
                      <a:endParaRPr 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s-mx"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Haga favor de contactar al consejo municipal de bienestar social al que solicitó el préstamo o a la Corporación (teléfono: 058-201-2100).</a:t>
                      </a:r>
                      <a:endParaRPr kumimoji="1" lang="en-US" altLang="ja-JP"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rtl="0"/>
                      <a:r>
                        <a:rPr lang="es-mx"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Preguntaremos sobre su situación de vida e ingresos actuales/su situación laboral.</a:t>
                      </a:r>
                      <a:endParaRPr kumimoji="1" lang="en-US" altLang="ja-JP"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rtl="0"/>
                      <a:r>
                        <a:rPr lang="es-mx"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Las personas que tengan dificultades para realizar el reembolso debido a alguna de las siguientes condiciones podrán aplicar para pedir un aplazamiento (posponer el reembolso):</a:t>
                      </a:r>
                      <a:endParaRPr kumimoji="1" lang="en-US" altLang="ja-JP" sz="105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82563" indent="-90488" algn="l" rtl="0">
                        <a:tabLst/>
                      </a:pPr>
                      <a:r>
                        <a:rPr lang="es-mx" sz="1050" kern="100" dirty="0">
                          <a:effectLst/>
                          <a:latin typeface="Arial" panose="020B0604020202020204" pitchFamily="34" charset="0"/>
                          <a:ea typeface="Meiryo UI" panose="020B0604030504040204" pitchFamily="50" charset="-128"/>
                          <a:cs typeface="Arial" panose="020B0604020202020204" pitchFamily="34" charset="0"/>
                        </a:rPr>
                        <a:t>･	Quienes hayan sufrido desastres como </a:t>
                      </a:r>
                      <a:br>
                        <a:rPr lang="es-mx" sz="1050" kern="100" dirty="0">
                          <a:effectLst/>
                          <a:latin typeface="Arial" panose="020B0604020202020204" pitchFamily="34" charset="0"/>
                          <a:ea typeface="Meiryo UI" panose="020B0604030504040204" pitchFamily="50" charset="-128"/>
                          <a:cs typeface="Arial" panose="020B0604020202020204" pitchFamily="34" charset="0"/>
                        </a:rPr>
                      </a:br>
                      <a:r>
                        <a:rPr lang="es-mx" sz="1050" kern="100" dirty="0">
                          <a:effectLst/>
                          <a:latin typeface="Arial" panose="020B0604020202020204" pitchFamily="34" charset="0"/>
                          <a:ea typeface="Meiryo UI" panose="020B0604030504040204" pitchFamily="50" charset="-128"/>
                          <a:cs typeface="Arial" panose="020B0604020202020204" pitchFamily="34" charset="0"/>
                        </a:rPr>
                        <a:t>terremotos, incendios o similares</a:t>
                      </a:r>
                      <a:endParaRPr lang="en-US" altLang="ja-JP" sz="1050" kern="100" dirty="0">
                        <a:effectLst/>
                        <a:latin typeface="Arial" panose="020B0604020202020204" pitchFamily="34" charset="0"/>
                        <a:ea typeface="Meiryo UI" panose="020B0604030504040204" pitchFamily="50" charset="-128"/>
                        <a:cs typeface="Arial" panose="020B0604020202020204" pitchFamily="34" charset="0"/>
                      </a:endParaRPr>
                    </a:p>
                    <a:p>
                      <a:pPr marL="182563" indent="-90488" algn="l" rtl="0">
                        <a:tabLst/>
                      </a:pPr>
                      <a:r>
                        <a:rPr lang="es-mx" sz="1050" kern="100" dirty="0">
                          <a:effectLst/>
                          <a:latin typeface="Arial" panose="020B0604020202020204" pitchFamily="34" charset="0"/>
                          <a:ea typeface="Meiryo UI" panose="020B0604030504040204" pitchFamily="50" charset="-128"/>
                          <a:cs typeface="Arial" panose="020B0604020202020204" pitchFamily="34" charset="0"/>
                        </a:rPr>
                        <a:t>･	Quienes no puedan trabajar ya que se </a:t>
                      </a:r>
                      <a:br>
                        <a:rPr lang="es-mx" sz="1050" kern="100" dirty="0">
                          <a:effectLst/>
                          <a:latin typeface="Arial" panose="020B0604020202020204" pitchFamily="34" charset="0"/>
                          <a:ea typeface="Meiryo UI" panose="020B0604030504040204" pitchFamily="50" charset="-128"/>
                          <a:cs typeface="Arial" panose="020B0604020202020204" pitchFamily="34" charset="0"/>
                        </a:rPr>
                      </a:br>
                      <a:r>
                        <a:rPr lang="es-mx" sz="1050" kern="100" dirty="0">
                          <a:effectLst/>
                          <a:latin typeface="Arial" panose="020B0604020202020204" pitchFamily="34" charset="0"/>
                          <a:ea typeface="Meiryo UI" panose="020B0604030504040204" pitchFamily="50" charset="-128"/>
                          <a:cs typeface="Arial" panose="020B0604020202020204" pitchFamily="34" charset="0"/>
                        </a:rPr>
                        <a:t>encuentran en periodo de recuperación por </a:t>
                      </a:r>
                      <a:br>
                        <a:rPr lang="es-mx" sz="1050" kern="100" dirty="0">
                          <a:effectLst/>
                          <a:latin typeface="Arial" panose="020B0604020202020204" pitchFamily="34" charset="0"/>
                          <a:ea typeface="Meiryo UI" panose="020B0604030504040204" pitchFamily="50" charset="-128"/>
                          <a:cs typeface="Arial" panose="020B0604020202020204" pitchFamily="34" charset="0"/>
                        </a:rPr>
                      </a:br>
                      <a:r>
                        <a:rPr lang="es-mx" sz="1050" kern="100" dirty="0">
                          <a:effectLst/>
                          <a:latin typeface="Arial" panose="020B0604020202020204" pitchFamily="34" charset="0"/>
                          <a:ea typeface="Meiryo UI" panose="020B0604030504040204" pitchFamily="50" charset="-128"/>
                          <a:cs typeface="Arial" panose="020B0604020202020204" pitchFamily="34" charset="0"/>
                        </a:rPr>
                        <a:t>alguna enfermedad</a:t>
                      </a:r>
                      <a:endParaRPr lang="en-US" altLang="ja-JP" sz="1050" kern="100" dirty="0">
                        <a:effectLst/>
                        <a:latin typeface="Arial" panose="020B0604020202020204" pitchFamily="34" charset="0"/>
                        <a:ea typeface="Meiryo UI" panose="020B0604030504040204" pitchFamily="50" charset="-128"/>
                        <a:cs typeface="Arial" panose="020B0604020202020204" pitchFamily="34" charset="0"/>
                      </a:endParaRPr>
                    </a:p>
                    <a:p>
                      <a:pPr marL="182563" indent="-90488" algn="l" rtl="0">
                        <a:tabLst/>
                      </a:pPr>
                      <a:r>
                        <a:rPr lang="es-mx" sz="1050" kern="100" dirty="0">
                          <a:effectLst/>
                          <a:latin typeface="Arial" panose="020B0604020202020204" pitchFamily="34" charset="0"/>
                          <a:ea typeface="Meiryo UI" panose="020B0604030504040204" pitchFamily="50" charset="-128"/>
                          <a:cs typeface="Arial" panose="020B0604020202020204" pitchFamily="34" charset="0"/>
                        </a:rPr>
                        <a:t>･	Quienes hayan perdido su trabajo</a:t>
                      </a:r>
                      <a:endParaRPr lang="en-US" altLang="ja-JP" sz="1050" kern="100" dirty="0">
                        <a:effectLst/>
                        <a:latin typeface="Arial" panose="020B0604020202020204" pitchFamily="34" charset="0"/>
                        <a:ea typeface="Meiryo UI" panose="020B0604030504040204" pitchFamily="50" charset="-128"/>
                        <a:cs typeface="Arial" panose="020B0604020202020204" pitchFamily="34" charset="0"/>
                      </a:endParaRPr>
                    </a:p>
                    <a:p>
                      <a:pPr marL="182563" indent="-90488" algn="l" rtl="0">
                        <a:tabLst/>
                      </a:pPr>
                      <a:r>
                        <a:rPr lang="es-mx" sz="1050" kern="100" dirty="0">
                          <a:effectLst/>
                          <a:latin typeface="Arial" panose="020B0604020202020204" pitchFamily="34" charset="0"/>
                          <a:ea typeface="Meiryo UI" panose="020B0604030504040204" pitchFamily="50" charset="-128"/>
                          <a:cs typeface="Arial" panose="020B0604020202020204" pitchFamily="34" charset="0"/>
                        </a:rPr>
                        <a:t>･	Quienes estén recibiendo un aplazamiento de </a:t>
                      </a:r>
                      <a:br>
                        <a:rPr lang="es-mx" sz="1050" kern="100" dirty="0">
                          <a:effectLst/>
                          <a:latin typeface="Arial" panose="020B0604020202020204" pitchFamily="34" charset="0"/>
                          <a:ea typeface="Meiryo UI" panose="020B0604030504040204" pitchFamily="50" charset="-128"/>
                          <a:cs typeface="Arial" panose="020B0604020202020204" pitchFamily="34" charset="0"/>
                        </a:rPr>
                      </a:br>
                      <a:r>
                        <a:rPr lang="es-mx" sz="1050" kern="100" dirty="0">
                          <a:effectLst/>
                          <a:latin typeface="Arial" panose="020B0604020202020204" pitchFamily="34" charset="0"/>
                          <a:ea typeface="Meiryo UI" panose="020B0604030504040204" pitchFamily="50" charset="-128"/>
                          <a:cs typeface="Arial" panose="020B0604020202020204" pitchFamily="34" charset="0"/>
                        </a:rPr>
                        <a:t>reembolso de algún otro préstamo</a:t>
                      </a:r>
                      <a:endParaRPr lang="en-US" altLang="ja-JP" sz="1050" kern="100" dirty="0">
                        <a:effectLst/>
                        <a:latin typeface="Arial" panose="020B0604020202020204" pitchFamily="34" charset="0"/>
                        <a:ea typeface="Meiryo UI" panose="020B0604030504040204" pitchFamily="50" charset="-128"/>
                        <a:cs typeface="Arial" panose="020B0604020202020204" pitchFamily="34" charset="0"/>
                      </a:endParaRPr>
                    </a:p>
                  </a:txBody>
                  <a:tcPr marL="56515" marR="56515" marT="28575" marB="285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310121"/>
                  </a:ext>
                </a:extLst>
              </a:tr>
            </a:tbl>
          </a:graphicData>
        </a:graphic>
      </p:graphicFrame>
      <p:pic>
        <p:nvPicPr>
          <p:cNvPr id="16" name="図 15" descr="QR コード&#10;&#10;自動的に生成された説明">
            <a:extLst>
              <a:ext uri="{FF2B5EF4-FFF2-40B4-BE49-F238E27FC236}">
                <a16:creationId xmlns:a16="http://schemas.microsoft.com/office/drawing/2014/main" id="{94071C9B-C661-5609-EE31-F17B6649FF7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639251" y="9821212"/>
            <a:ext cx="842483" cy="842483"/>
          </a:xfrm>
          <a:prstGeom prst="rect">
            <a:avLst/>
          </a:prstGeom>
        </p:spPr>
      </p:pic>
      <p:sp>
        <p:nvSpPr>
          <p:cNvPr id="17" name="テキスト ボックス 16">
            <a:extLst>
              <a:ext uri="{FF2B5EF4-FFF2-40B4-BE49-F238E27FC236}">
                <a16:creationId xmlns:a16="http://schemas.microsoft.com/office/drawing/2014/main" id="{69AD6187-2C29-24E0-608E-03EED4189C78}"/>
              </a:ext>
            </a:extLst>
          </p:cNvPr>
          <p:cNvSpPr txBox="1"/>
          <p:nvPr/>
        </p:nvSpPr>
        <p:spPr>
          <a:xfrm>
            <a:off x="13473595" y="9365291"/>
            <a:ext cx="1173796" cy="507831"/>
          </a:xfrm>
          <a:prstGeom prst="rect">
            <a:avLst/>
          </a:prstGeom>
          <a:noFill/>
        </p:spPr>
        <p:txBody>
          <a:bodyPr wrap="square" rtlCol="0">
            <a:spAutoFit/>
          </a:bodyPr>
          <a:lstStyle/>
          <a:p>
            <a:pPr algn="ctr" rtl="0"/>
            <a:r>
              <a:rPr lang="es-mx" sz="900" dirty="0">
                <a:latin typeface="Arial" panose="020B0604020202020204" pitchFamily="34" charset="0"/>
                <a:cs typeface="Arial" panose="020B0604020202020204" pitchFamily="34" charset="0"/>
              </a:rPr>
              <a:t>Panfleto sobre el aplazamiento de reembolsos</a:t>
            </a:r>
          </a:p>
        </p:txBody>
      </p:sp>
      <p:sp>
        <p:nvSpPr>
          <p:cNvPr id="33" name="タイトル 1">
            <a:extLst>
              <a:ext uri="{FF2B5EF4-FFF2-40B4-BE49-F238E27FC236}">
                <a16:creationId xmlns:a16="http://schemas.microsoft.com/office/drawing/2014/main" id="{B5ADC83C-35F5-BC70-0971-E36D93621AEC}"/>
              </a:ext>
            </a:extLst>
          </p:cNvPr>
          <p:cNvSpPr>
            <a:spLocks noGrp="1"/>
          </p:cNvSpPr>
          <p:nvPr>
            <p:ph type="ctrTitle"/>
          </p:nvPr>
        </p:nvSpPr>
        <p:spPr>
          <a:xfrm>
            <a:off x="304908" y="749620"/>
            <a:ext cx="7038083" cy="617128"/>
          </a:xfrm>
          <a:solidFill>
            <a:srgbClr val="3A1D00"/>
          </a:solidFill>
        </p:spPr>
        <p:txBody>
          <a:bodyPr rtlCol="0" anchor="ctr" anchorCtr="1">
            <a:normAutofit/>
          </a:bodyPr>
          <a:lstStyle/>
          <a:p>
            <a:pPr rtl="0"/>
            <a:r>
              <a:rPr lang="es-mx" sz="900" dirty="0">
                <a:solidFill>
                  <a:schemeClr val="bg1"/>
                </a:solidFill>
                <a:latin typeface="Arial" panose="020B0604020202020204" pitchFamily="34" charset="0"/>
                <a:ea typeface="ＭＳ ゴシック" panose="020B0609070205080204" pitchFamily="49" charset="-128"/>
              </a:rPr>
              <a:t>Préstamos especiales, incluyendo pequeños préstamos de emergencia, para el impacto de las infecciones por el nuevo coronavirus.</a:t>
            </a:r>
            <a:br>
              <a:rPr lang="en-US" altLang="ja-JP" sz="1100" dirty="0">
                <a:solidFill>
                  <a:schemeClr val="bg1"/>
                </a:solidFill>
                <a:latin typeface="Arial" panose="020B0604020202020204" pitchFamily="34" charset="0"/>
                <a:ea typeface="ＭＳ ゴシック" panose="020B0609070205080204" pitchFamily="49" charset="-128"/>
              </a:rPr>
            </a:br>
            <a:r>
              <a:rPr lang="es-mx" sz="1600" b="1" dirty="0">
                <a:solidFill>
                  <a:schemeClr val="bg1"/>
                </a:solidFill>
                <a:latin typeface="Arial" panose="020B0604020202020204" pitchFamily="34" charset="0"/>
                <a:ea typeface="ＭＳ ゴシック" panose="020B0609070205080204" pitchFamily="49" charset="-128"/>
              </a:rPr>
              <a:t>Sobre los préstamos especiales exentos de reembolso</a:t>
            </a:r>
            <a:endParaRPr kumimoji="1" lang="ja-JP" altLang="en-US" sz="1600" b="1" dirty="0">
              <a:solidFill>
                <a:schemeClr val="bg1"/>
              </a:solidFill>
              <a:latin typeface="Arial" panose="020B0604020202020204" pitchFamily="34" charset="0"/>
              <a:ea typeface="ＭＳ ゴシック" panose="020B0609070205080204" pitchFamily="49" charset="-128"/>
            </a:endParaRPr>
          </a:p>
        </p:txBody>
      </p:sp>
      <p:sp>
        <p:nvSpPr>
          <p:cNvPr id="34" name="テキスト ボックス 33">
            <a:extLst>
              <a:ext uri="{FF2B5EF4-FFF2-40B4-BE49-F238E27FC236}">
                <a16:creationId xmlns:a16="http://schemas.microsoft.com/office/drawing/2014/main" id="{A3F5B0AD-8B1D-2326-B1A6-466694E4167E}"/>
              </a:ext>
            </a:extLst>
          </p:cNvPr>
          <p:cNvSpPr txBox="1"/>
          <p:nvPr/>
        </p:nvSpPr>
        <p:spPr>
          <a:xfrm>
            <a:off x="259253" y="2158392"/>
            <a:ext cx="7140729" cy="261610"/>
          </a:xfrm>
          <a:prstGeom prst="rect">
            <a:avLst/>
          </a:prstGeom>
          <a:noFill/>
        </p:spPr>
        <p:txBody>
          <a:bodyPr wrap="square" rtlCol="0">
            <a:spAutoFit/>
          </a:bodyPr>
          <a:lstStyle/>
          <a:p>
            <a:pPr rtl="0"/>
            <a:r>
              <a:rPr lang="es-mx" sz="1050" b="1" dirty="0">
                <a:latin typeface="Arial" panose="020B0604020202020204" pitchFamily="34" charset="0"/>
                <a:ea typeface="ＭＳ ゴシック" panose="020B0609070205080204" pitchFamily="49" charset="-128"/>
              </a:rPr>
              <a:t>● Diagrama de flujo de confirmación para saber si se tiene derecho a una exención</a:t>
            </a:r>
          </a:p>
        </p:txBody>
      </p:sp>
      <p:sp>
        <p:nvSpPr>
          <p:cNvPr id="35" name="正方形/長方形 34">
            <a:extLst>
              <a:ext uri="{FF2B5EF4-FFF2-40B4-BE49-F238E27FC236}">
                <a16:creationId xmlns:a16="http://schemas.microsoft.com/office/drawing/2014/main" id="{B44A0322-8671-7142-1716-0DCBE8DC533B}"/>
              </a:ext>
            </a:extLst>
          </p:cNvPr>
          <p:cNvSpPr/>
          <p:nvPr/>
        </p:nvSpPr>
        <p:spPr>
          <a:xfrm>
            <a:off x="278182" y="2462217"/>
            <a:ext cx="6810946" cy="4826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50">
                <a:solidFill>
                  <a:srgbClr val="FF0000"/>
                </a:solidFill>
                <a:latin typeface="Arial" panose="020B0604020202020204" pitchFamily="34" charset="0"/>
                <a:ea typeface="ＭＳ ゴシック" panose="020B0609070205080204" pitchFamily="49" charset="-128"/>
              </a:rPr>
              <a:t>¿El prestatario (quien pidió el dinero prestado)</a:t>
            </a:r>
            <a:r>
              <a:rPr lang="es-mx" sz="1050">
                <a:solidFill>
                  <a:schemeClr val="tx1"/>
                </a:solidFill>
                <a:latin typeface="Arial" panose="020B0604020202020204" pitchFamily="34" charset="0"/>
                <a:ea typeface="ＭＳ ゴシック" panose="020B0609070205080204" pitchFamily="49" charset="-128"/>
              </a:rPr>
              <a:t> está exento del impuesto municipal tanto la tasa per cápita como por</a:t>
            </a:r>
            <a:r>
              <a:rPr lang="es-mx" sz="1050">
                <a:solidFill>
                  <a:srgbClr val="FF0000"/>
                </a:solidFill>
                <a:latin typeface="Arial" panose="020B0604020202020204" pitchFamily="34" charset="0"/>
                <a:ea typeface="ＭＳ ゴシック" panose="020B0609070205080204" pitchFamily="49" charset="-128"/>
              </a:rPr>
              <a:t> ingresos para el </a:t>
            </a:r>
            <a:r>
              <a:rPr lang="es-mx" sz="1100" b="1" u="sng">
                <a:solidFill>
                  <a:schemeClr val="tx1"/>
                </a:solidFill>
                <a:latin typeface="Arial" panose="020B0604020202020204" pitchFamily="34" charset="0"/>
                <a:ea typeface="ＭＳ ゴシック" panose="020B0609070205080204" pitchFamily="49" charset="-128"/>
              </a:rPr>
              <a:t>ejercicio 2024</a:t>
            </a:r>
            <a:r>
              <a:rPr lang="es-mx" sz="1050">
                <a:solidFill>
                  <a:schemeClr val="tx1"/>
                </a:solidFill>
                <a:latin typeface="Arial" panose="020B0604020202020204" pitchFamily="34" charset="0"/>
                <a:ea typeface="ＭＳ ゴシック" panose="020B0609070205080204" pitchFamily="49" charset="-128"/>
              </a:rPr>
              <a:t>?</a:t>
            </a:r>
            <a:endParaRPr lang="en-US" altLang="ja-JP" sz="1050" dirty="0">
              <a:solidFill>
                <a:schemeClr val="tx1"/>
              </a:solidFill>
              <a:latin typeface="Arial" panose="020B0604020202020204" pitchFamily="34" charset="0"/>
              <a:ea typeface="ＭＳ ゴシック" panose="020B0609070205080204" pitchFamily="49" charset="-128"/>
            </a:endParaRPr>
          </a:p>
        </p:txBody>
      </p:sp>
      <p:sp>
        <p:nvSpPr>
          <p:cNvPr id="36" name="正方形/長方形 35">
            <a:extLst>
              <a:ext uri="{FF2B5EF4-FFF2-40B4-BE49-F238E27FC236}">
                <a16:creationId xmlns:a16="http://schemas.microsoft.com/office/drawing/2014/main" id="{69251994-D6CF-7207-8361-F269E58AA1B0}"/>
              </a:ext>
            </a:extLst>
          </p:cNvPr>
          <p:cNvSpPr/>
          <p:nvPr/>
        </p:nvSpPr>
        <p:spPr>
          <a:xfrm>
            <a:off x="1630455" y="4062261"/>
            <a:ext cx="4534103"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50">
                <a:solidFill>
                  <a:srgbClr val="FF0000"/>
                </a:solidFill>
                <a:latin typeface="Arial" panose="020B0604020202020204" pitchFamily="34" charset="0"/>
                <a:ea typeface="ＭＳ ゴシック" panose="020B0609070205080204" pitchFamily="49" charset="-128"/>
              </a:rPr>
              <a:t>¿El actual cabeza de familia </a:t>
            </a:r>
            <a:r>
              <a:rPr lang="es-mx" sz="1050">
                <a:solidFill>
                  <a:schemeClr val="tx1"/>
                </a:solidFill>
                <a:latin typeface="Arial" panose="020B0604020202020204" pitchFamily="34" charset="0"/>
                <a:ea typeface="ＭＳ ゴシック" panose="020B0609070205080204" pitchFamily="49" charset="-128"/>
              </a:rPr>
              <a:t>estaba</a:t>
            </a:r>
            <a:r>
              <a:rPr lang="es-mx" sz="1050">
                <a:solidFill>
                  <a:srgbClr val="FF0000"/>
                </a:solidFill>
                <a:latin typeface="Arial" panose="020B0604020202020204" pitchFamily="34" charset="0"/>
                <a:ea typeface="ＭＳ ゴシック" panose="020B0609070205080204" pitchFamily="49" charset="-128"/>
              </a:rPr>
              <a:t> en el mismo hogar </a:t>
            </a:r>
            <a:r>
              <a:rPr lang="es-mx" sz="1050">
                <a:solidFill>
                  <a:schemeClr val="tx1"/>
                </a:solidFill>
                <a:latin typeface="Arial" panose="020B0604020202020204" pitchFamily="34" charset="0"/>
                <a:ea typeface="ＭＳ ゴシック" panose="020B0609070205080204" pitchFamily="49" charset="-128"/>
              </a:rPr>
              <a:t>cuando se suscribió el préstamo?</a:t>
            </a:r>
          </a:p>
        </p:txBody>
      </p:sp>
      <p:sp>
        <p:nvSpPr>
          <p:cNvPr id="37" name="矢印: 下 36">
            <a:extLst>
              <a:ext uri="{FF2B5EF4-FFF2-40B4-BE49-F238E27FC236}">
                <a16:creationId xmlns:a16="http://schemas.microsoft.com/office/drawing/2014/main" id="{3FDDE19B-A333-018C-B345-645EA7F09D7C}"/>
              </a:ext>
            </a:extLst>
          </p:cNvPr>
          <p:cNvSpPr/>
          <p:nvPr/>
        </p:nvSpPr>
        <p:spPr>
          <a:xfrm>
            <a:off x="2884470" y="3739748"/>
            <a:ext cx="1685109" cy="332210"/>
          </a:xfrm>
          <a:prstGeom prst="downArrow">
            <a:avLst>
              <a:gd name="adj1" fmla="val 66287"/>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00" dirty="0">
                <a:latin typeface="Arial" panose="020B0604020202020204" pitchFamily="34" charset="0"/>
                <a:ea typeface="ＭＳ ゴシック" panose="020B0609070205080204" pitchFamily="49" charset="-128"/>
              </a:rPr>
              <a:t>Alguien aparte del prestatario</a:t>
            </a:r>
          </a:p>
        </p:txBody>
      </p:sp>
      <p:sp>
        <p:nvSpPr>
          <p:cNvPr id="38" name="正方形/長方形 37">
            <a:extLst>
              <a:ext uri="{FF2B5EF4-FFF2-40B4-BE49-F238E27FC236}">
                <a16:creationId xmlns:a16="http://schemas.microsoft.com/office/drawing/2014/main" id="{D0C2E21E-2A30-5025-30A4-986D3A5DB1DF}"/>
              </a:ext>
            </a:extLst>
          </p:cNvPr>
          <p:cNvSpPr/>
          <p:nvPr/>
        </p:nvSpPr>
        <p:spPr>
          <a:xfrm>
            <a:off x="390609" y="3390991"/>
            <a:ext cx="5773949"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50">
                <a:solidFill>
                  <a:schemeClr val="tx1"/>
                </a:solidFill>
                <a:latin typeface="Arial" panose="020B0604020202020204" pitchFamily="34" charset="0"/>
                <a:ea typeface="ＭＳ ゴシック" panose="020B0609070205080204" pitchFamily="49" charset="-128"/>
              </a:rPr>
              <a:t>¿Quién es </a:t>
            </a:r>
            <a:r>
              <a:rPr lang="es-mx" sz="1050">
                <a:solidFill>
                  <a:srgbClr val="FF0000"/>
                </a:solidFill>
                <a:latin typeface="Arial" panose="020B0604020202020204" pitchFamily="34" charset="0"/>
                <a:ea typeface="ＭＳ ゴシック" panose="020B0609070205080204" pitchFamily="49" charset="-128"/>
              </a:rPr>
              <a:t>el cabeza de familia actual?</a:t>
            </a:r>
          </a:p>
        </p:txBody>
      </p:sp>
      <p:sp>
        <p:nvSpPr>
          <p:cNvPr id="39" name="矢印: 下 38">
            <a:extLst>
              <a:ext uri="{FF2B5EF4-FFF2-40B4-BE49-F238E27FC236}">
                <a16:creationId xmlns:a16="http://schemas.microsoft.com/office/drawing/2014/main" id="{74C4435E-CF1A-7DCC-86EF-FB157A96AF38}"/>
              </a:ext>
            </a:extLst>
          </p:cNvPr>
          <p:cNvSpPr/>
          <p:nvPr/>
        </p:nvSpPr>
        <p:spPr>
          <a:xfrm>
            <a:off x="1840977" y="2944859"/>
            <a:ext cx="1405405" cy="444267"/>
          </a:xfrm>
          <a:prstGeom prst="downArrow">
            <a:avLst>
              <a:gd name="adj1" fmla="val 59019"/>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00" dirty="0">
                <a:latin typeface="Arial" panose="020B0604020202020204" pitchFamily="34" charset="0"/>
                <a:ea typeface="ＭＳ ゴシック" panose="020B0609070205080204" pitchFamily="49" charset="-128"/>
              </a:rPr>
              <a:t>Exento de impuestos</a:t>
            </a:r>
          </a:p>
        </p:txBody>
      </p:sp>
      <p:sp>
        <p:nvSpPr>
          <p:cNvPr id="40" name="矢印: 下 39">
            <a:extLst>
              <a:ext uri="{FF2B5EF4-FFF2-40B4-BE49-F238E27FC236}">
                <a16:creationId xmlns:a16="http://schemas.microsoft.com/office/drawing/2014/main" id="{DC214E1F-372B-BDA9-D6EA-CD346A8206F7}"/>
              </a:ext>
            </a:extLst>
          </p:cNvPr>
          <p:cNvSpPr/>
          <p:nvPr/>
        </p:nvSpPr>
        <p:spPr>
          <a:xfrm>
            <a:off x="3945161" y="4414134"/>
            <a:ext cx="1317758" cy="270762"/>
          </a:xfrm>
          <a:prstGeom prst="downArrow">
            <a:avLst>
              <a:gd name="adj1" fmla="val 72724"/>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50" dirty="0">
                <a:latin typeface="Arial" panose="020B0604020202020204" pitchFamily="34" charset="0"/>
                <a:ea typeface="ＭＳ ゴシック" panose="020B0609070205080204" pitchFamily="49" charset="-128"/>
              </a:rPr>
              <a:t>En el mismo</a:t>
            </a:r>
          </a:p>
        </p:txBody>
      </p:sp>
      <p:sp>
        <p:nvSpPr>
          <p:cNvPr id="41" name="正方形/長方形 40">
            <a:extLst>
              <a:ext uri="{FF2B5EF4-FFF2-40B4-BE49-F238E27FC236}">
                <a16:creationId xmlns:a16="http://schemas.microsoft.com/office/drawing/2014/main" id="{2CE9B6CC-785C-39C9-61CC-CD4D98CD2E86}"/>
              </a:ext>
            </a:extLst>
          </p:cNvPr>
          <p:cNvSpPr/>
          <p:nvPr/>
        </p:nvSpPr>
        <p:spPr>
          <a:xfrm>
            <a:off x="4468116" y="5608063"/>
            <a:ext cx="2747570" cy="12981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600" b="1" u="sng" dirty="0">
                <a:solidFill>
                  <a:schemeClr val="tx1"/>
                </a:solidFill>
                <a:latin typeface="Arial" panose="020B0604020202020204" pitchFamily="34" charset="0"/>
                <a:ea typeface="ＭＳ ゴシック" panose="020B0609070205080204" pitchFamily="49" charset="-128"/>
              </a:rPr>
              <a:t>No puede ser objetivo de la exención</a:t>
            </a:r>
            <a:endParaRPr lang="en-US" altLang="ja-JP" sz="1600" b="1" u="sng" dirty="0">
              <a:solidFill>
                <a:schemeClr val="tx1"/>
              </a:solidFill>
              <a:latin typeface="Arial" panose="020B0604020202020204" pitchFamily="34" charset="0"/>
              <a:ea typeface="ＭＳ ゴシック" panose="020B0609070205080204" pitchFamily="49" charset="-128"/>
            </a:endParaRPr>
          </a:p>
          <a:p>
            <a:pPr algn="ctr" rtl="0"/>
            <a:endParaRPr lang="en-US" altLang="ja-JP" sz="600" b="1" dirty="0">
              <a:solidFill>
                <a:schemeClr val="tx1"/>
              </a:solidFill>
              <a:latin typeface="Arial" panose="020B0604020202020204" pitchFamily="34" charset="0"/>
              <a:ea typeface="ＭＳ ゴシック" panose="020B0609070205080204" pitchFamily="49" charset="-128"/>
            </a:endParaRPr>
          </a:p>
          <a:p>
            <a:pPr algn="ctr" rtl="0"/>
            <a:r>
              <a:rPr lang="es-mx" sz="1050" u="sng" dirty="0">
                <a:solidFill>
                  <a:schemeClr val="tx1"/>
                </a:solidFill>
                <a:latin typeface="Arial" panose="020B0604020202020204" pitchFamily="34" charset="0"/>
                <a:ea typeface="ＭＳ ゴシック" panose="020B0609070205080204" pitchFamily="49" charset="-128"/>
              </a:rPr>
              <a:t>Verifique</a:t>
            </a:r>
            <a:r>
              <a:rPr lang="es-mx" sz="1050" b="1" u="sng" dirty="0">
                <a:solidFill>
                  <a:schemeClr val="tx1"/>
                </a:solidFill>
                <a:latin typeface="Arial" panose="020B0604020202020204" pitchFamily="34" charset="0"/>
                <a:ea typeface="ＭＳ ゴシック" panose="020B0609070205080204" pitchFamily="49" charset="-128"/>
              </a:rPr>
              <a:t> el anuncio (1): Anuncio de la cantidad pendiente del reembolso</a:t>
            </a:r>
            <a:endParaRPr lang="en-US" altLang="ja-JP" sz="1050" u="sng" dirty="0">
              <a:solidFill>
                <a:schemeClr val="tx1"/>
              </a:solidFill>
              <a:latin typeface="Arial" panose="020B0604020202020204" pitchFamily="34" charset="0"/>
              <a:ea typeface="ＭＳ ゴシック" panose="020B0609070205080204" pitchFamily="49" charset="-128"/>
            </a:endParaRPr>
          </a:p>
        </p:txBody>
      </p:sp>
      <p:sp>
        <p:nvSpPr>
          <p:cNvPr id="42" name="正方形/長方形 41">
            <a:extLst>
              <a:ext uri="{FF2B5EF4-FFF2-40B4-BE49-F238E27FC236}">
                <a16:creationId xmlns:a16="http://schemas.microsoft.com/office/drawing/2014/main" id="{1066E9DF-9F18-B059-FC0C-0919A108A449}"/>
              </a:ext>
            </a:extLst>
          </p:cNvPr>
          <p:cNvSpPr/>
          <p:nvPr/>
        </p:nvSpPr>
        <p:spPr>
          <a:xfrm>
            <a:off x="215269" y="5879287"/>
            <a:ext cx="4252847" cy="1167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100" b="1" dirty="0">
                <a:solidFill>
                  <a:schemeClr val="tx1"/>
                </a:solidFill>
                <a:latin typeface="Arial" panose="020B0604020202020204" pitchFamily="34" charset="0"/>
                <a:ea typeface="ＭＳ ゴシック" panose="020B0609070205080204" pitchFamily="49" charset="-128"/>
              </a:rPr>
              <a:t>Para información del procedimiento, llame a nuestro </a:t>
            </a:r>
            <a:r>
              <a:rPr lang="es-mx" sz="1100" b="1" u="sng" dirty="0">
                <a:solidFill>
                  <a:schemeClr val="tx1"/>
                </a:solidFill>
                <a:latin typeface="Arial" panose="020B0604020202020204" pitchFamily="34" charset="0"/>
                <a:ea typeface="ＭＳ ゴシック" panose="020B0609070205080204" pitchFamily="49" charset="-128"/>
              </a:rPr>
              <a:t>centro de llamadas: </a:t>
            </a:r>
            <a:r>
              <a:rPr lang="es-mx" sz="11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a:p>
            <a:pPr algn="ctr" rtl="0"/>
            <a:r>
              <a:rPr lang="es-mx" sz="1050" b="1" u="sng" dirty="0">
                <a:solidFill>
                  <a:srgbClr val="FF0000"/>
                </a:solidFill>
                <a:latin typeface="Arial" panose="020B0604020202020204" pitchFamily="34" charset="0"/>
                <a:ea typeface="ＭＳ ゴシック" panose="020B0609070205080204" pitchFamily="49" charset="-128"/>
              </a:rPr>
              <a:t>Después de verificar si aplica a la exención, la Corporación enviará por correo el formulario de solicitud de </a:t>
            </a:r>
            <a:r>
              <a:rPr lang="es-MX" sz="1050" b="1" u="sng" dirty="0">
                <a:solidFill>
                  <a:srgbClr val="FF0000"/>
                </a:solidFill>
                <a:latin typeface="Arial" panose="020B0604020202020204" pitchFamily="34" charset="0"/>
                <a:ea typeface="ＭＳ ゴシック" panose="020B0609070205080204" pitchFamily="49" charset="-128"/>
              </a:rPr>
              <a:t>exención por correo.</a:t>
            </a:r>
            <a:endParaRPr lang="en-US" altLang="ja-JP" sz="1050" b="1" u="sng" dirty="0">
              <a:solidFill>
                <a:srgbClr val="FF0000"/>
              </a:solidFill>
              <a:latin typeface="Arial" panose="020B0604020202020204" pitchFamily="34" charset="0"/>
              <a:ea typeface="ＭＳ ゴシック" panose="020B0609070205080204" pitchFamily="49" charset="-128"/>
            </a:endParaRPr>
          </a:p>
        </p:txBody>
      </p:sp>
      <p:sp>
        <p:nvSpPr>
          <p:cNvPr id="50" name="矢印: 下 49">
            <a:extLst>
              <a:ext uri="{FF2B5EF4-FFF2-40B4-BE49-F238E27FC236}">
                <a16:creationId xmlns:a16="http://schemas.microsoft.com/office/drawing/2014/main" id="{C9F2D460-A23F-94D7-B565-B71ADE58E843}"/>
              </a:ext>
            </a:extLst>
          </p:cNvPr>
          <p:cNvSpPr/>
          <p:nvPr/>
        </p:nvSpPr>
        <p:spPr>
          <a:xfrm>
            <a:off x="390609" y="3740692"/>
            <a:ext cx="1150573" cy="1856951"/>
          </a:xfrm>
          <a:prstGeom prst="downArrow">
            <a:avLst>
              <a:gd name="adj1" fmla="val 56751"/>
              <a:gd name="adj2" fmla="val 1706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rtl="0"/>
            <a:r>
              <a:rPr lang="es-mx" sz="1050" dirty="0">
                <a:latin typeface="Arial" panose="020B0604020202020204" pitchFamily="34" charset="0"/>
                <a:ea typeface="ＭＳ ゴシック" panose="020B0609070205080204" pitchFamily="49" charset="-128"/>
              </a:rPr>
              <a:t>El </a:t>
            </a:r>
            <a:r>
              <a:rPr lang="es-MX" sz="1050" dirty="0">
                <a:latin typeface="Arial" panose="020B0604020202020204" pitchFamily="34" charset="0"/>
                <a:ea typeface="ＭＳ ゴシック" panose="020B0609070205080204" pitchFamily="49" charset="-128"/>
              </a:rPr>
              <a:t>prestatario</a:t>
            </a:r>
          </a:p>
          <a:p>
            <a:pPr algn="ctr" rtl="0"/>
            <a:r>
              <a:rPr lang="es-MX" sz="1050" dirty="0">
                <a:latin typeface="Arial" panose="020B0604020202020204" pitchFamily="34" charset="0"/>
                <a:ea typeface="ＭＳ ゴシック" panose="020B0609070205080204" pitchFamily="49" charset="-128"/>
              </a:rPr>
              <a:t>mismo</a:t>
            </a:r>
            <a:endParaRPr lang="es-mx" sz="1050" dirty="0">
              <a:latin typeface="Arial" panose="020B0604020202020204" pitchFamily="34" charset="0"/>
              <a:ea typeface="ＭＳ ゴシック" panose="020B0609070205080204" pitchFamily="49" charset="-128"/>
            </a:endParaRPr>
          </a:p>
        </p:txBody>
      </p:sp>
      <p:sp>
        <p:nvSpPr>
          <p:cNvPr id="51" name="矢印: 下 50">
            <a:extLst>
              <a:ext uri="{FF2B5EF4-FFF2-40B4-BE49-F238E27FC236}">
                <a16:creationId xmlns:a16="http://schemas.microsoft.com/office/drawing/2014/main" id="{D1843377-A580-3321-8632-F6C0DD67D9FD}"/>
              </a:ext>
            </a:extLst>
          </p:cNvPr>
          <p:cNvSpPr/>
          <p:nvPr/>
        </p:nvSpPr>
        <p:spPr>
          <a:xfrm>
            <a:off x="1634131" y="4420378"/>
            <a:ext cx="832409" cy="1176783"/>
          </a:xfrm>
          <a:prstGeom prst="downArrow">
            <a:avLst>
              <a:gd name="adj1" fmla="val 50000"/>
              <a:gd name="adj2" fmla="val 2087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rtl="0"/>
            <a:r>
              <a:rPr lang="es-mx" sz="1000" dirty="0">
                <a:latin typeface="Arial" panose="020B0604020202020204" pitchFamily="34" charset="0"/>
                <a:ea typeface="ＭＳ ゴシック" panose="020B0609070205080204" pitchFamily="49" charset="-128"/>
              </a:rPr>
              <a:t>En otro</a:t>
            </a:r>
          </a:p>
        </p:txBody>
      </p:sp>
      <p:sp>
        <p:nvSpPr>
          <p:cNvPr id="52" name="矢印: 下 51">
            <a:extLst>
              <a:ext uri="{FF2B5EF4-FFF2-40B4-BE49-F238E27FC236}">
                <a16:creationId xmlns:a16="http://schemas.microsoft.com/office/drawing/2014/main" id="{FA6C5082-4244-A767-A65F-1019852DC6F3}"/>
              </a:ext>
            </a:extLst>
          </p:cNvPr>
          <p:cNvSpPr/>
          <p:nvPr/>
        </p:nvSpPr>
        <p:spPr>
          <a:xfrm>
            <a:off x="2972293" y="5186592"/>
            <a:ext cx="1220742" cy="403250"/>
          </a:xfrm>
          <a:prstGeom prst="downArrow">
            <a:avLst>
              <a:gd name="adj1" fmla="val 7076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00">
                <a:latin typeface="Arial" panose="020B0604020202020204" pitchFamily="34" charset="0"/>
                <a:ea typeface="ＭＳ ゴシック" panose="020B0609070205080204" pitchFamily="49" charset="-128"/>
              </a:rPr>
              <a:t>Exento de impuestos</a:t>
            </a:r>
          </a:p>
        </p:txBody>
      </p:sp>
      <p:sp>
        <p:nvSpPr>
          <p:cNvPr id="53" name="矢印: 下 52">
            <a:extLst>
              <a:ext uri="{FF2B5EF4-FFF2-40B4-BE49-F238E27FC236}">
                <a16:creationId xmlns:a16="http://schemas.microsoft.com/office/drawing/2014/main" id="{B1771790-4DFD-72E5-B0C7-88459BCD47E7}"/>
              </a:ext>
            </a:extLst>
          </p:cNvPr>
          <p:cNvSpPr/>
          <p:nvPr/>
        </p:nvSpPr>
        <p:spPr>
          <a:xfrm>
            <a:off x="4847641" y="5188658"/>
            <a:ext cx="1102275" cy="408503"/>
          </a:xfrm>
          <a:prstGeom prst="downArrow">
            <a:avLst>
              <a:gd name="adj1" fmla="val 72997"/>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00" dirty="0">
                <a:latin typeface="Arial" panose="020B0604020202020204" pitchFamily="34" charset="0"/>
                <a:ea typeface="ＭＳ ゴシック" panose="020B0609070205080204" pitchFamily="49" charset="-128"/>
              </a:rPr>
              <a:t>Con impuestos</a:t>
            </a:r>
          </a:p>
        </p:txBody>
      </p:sp>
      <p:sp>
        <p:nvSpPr>
          <p:cNvPr id="54" name="矢印: 下 53">
            <a:extLst>
              <a:ext uri="{FF2B5EF4-FFF2-40B4-BE49-F238E27FC236}">
                <a16:creationId xmlns:a16="http://schemas.microsoft.com/office/drawing/2014/main" id="{597FD0FD-EFB2-4C9A-2F82-08D5DDB67C74}"/>
              </a:ext>
            </a:extLst>
          </p:cNvPr>
          <p:cNvSpPr/>
          <p:nvPr/>
        </p:nvSpPr>
        <p:spPr>
          <a:xfrm>
            <a:off x="6128462" y="2946065"/>
            <a:ext cx="975952" cy="2668815"/>
          </a:xfrm>
          <a:prstGeom prst="downArrow">
            <a:avLst>
              <a:gd name="adj1" fmla="val 50000"/>
              <a:gd name="adj2" fmla="val 198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rtl="0"/>
            <a:r>
              <a:rPr lang="es-mx" sz="1000">
                <a:latin typeface="Arial" panose="020B0604020202020204" pitchFamily="34" charset="0"/>
                <a:ea typeface="ＭＳ ゴシック" panose="020B0609070205080204" pitchFamily="49" charset="-128"/>
              </a:rPr>
              <a:t>Con impuestos</a:t>
            </a:r>
          </a:p>
        </p:txBody>
      </p:sp>
      <p:sp>
        <p:nvSpPr>
          <p:cNvPr id="55" name="正方形/長方形 54">
            <a:extLst>
              <a:ext uri="{FF2B5EF4-FFF2-40B4-BE49-F238E27FC236}">
                <a16:creationId xmlns:a16="http://schemas.microsoft.com/office/drawing/2014/main" id="{43D9AE19-132C-D911-F0C1-705AECF2AE05}"/>
              </a:ext>
            </a:extLst>
          </p:cNvPr>
          <p:cNvSpPr/>
          <p:nvPr/>
        </p:nvSpPr>
        <p:spPr>
          <a:xfrm>
            <a:off x="3132120" y="2973524"/>
            <a:ext cx="3208628" cy="427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800" dirty="0">
                <a:solidFill>
                  <a:schemeClr val="tx1"/>
                </a:solidFill>
                <a:latin typeface="Arial" panose="020B0604020202020204" pitchFamily="34" charset="0"/>
                <a:ea typeface="ＭＳ ゴシック" panose="020B0609070205080204" pitchFamily="49" charset="-128"/>
              </a:rPr>
              <a:t>*Compruebe en su oficina municipal si está exento de impuestos</a:t>
            </a:r>
          </a:p>
        </p:txBody>
      </p:sp>
      <p:sp>
        <p:nvSpPr>
          <p:cNvPr id="74" name="テキスト ボックス 73">
            <a:extLst>
              <a:ext uri="{FF2B5EF4-FFF2-40B4-BE49-F238E27FC236}">
                <a16:creationId xmlns:a16="http://schemas.microsoft.com/office/drawing/2014/main" id="{BC04B49D-F1CA-5DAB-CA55-B1C1A768F92C}"/>
              </a:ext>
            </a:extLst>
          </p:cNvPr>
          <p:cNvSpPr txBox="1"/>
          <p:nvPr/>
        </p:nvSpPr>
        <p:spPr>
          <a:xfrm>
            <a:off x="203561" y="1527532"/>
            <a:ext cx="7009619" cy="600164"/>
          </a:xfrm>
          <a:prstGeom prst="rect">
            <a:avLst/>
          </a:prstGeom>
          <a:noFill/>
        </p:spPr>
        <p:txBody>
          <a:bodyPr wrap="square" rtlCol="0">
            <a:spAutoFit/>
          </a:bodyPr>
          <a:lstStyle/>
          <a:p>
            <a:pPr rtl="0"/>
            <a:r>
              <a:rPr lang="es-mx" sz="1100" dirty="0">
                <a:latin typeface="Arial" panose="020B0604020202020204" pitchFamily="34" charset="0"/>
                <a:ea typeface="ＭＳ ゴシック" panose="020B0609070205080204" pitchFamily="49" charset="-128"/>
              </a:rPr>
              <a:t>En lo que respecta al </a:t>
            </a:r>
            <a:r>
              <a:rPr lang="es-mx" sz="1100" b="1" u="sng" dirty="0">
                <a:solidFill>
                  <a:srgbClr val="FF0000"/>
                </a:solidFill>
                <a:latin typeface="Arial" panose="020B0604020202020204" pitchFamily="34" charset="0"/>
                <a:ea typeface="ＭＳ ゴシック" panose="020B0609070205080204" pitchFamily="49" charset="-128"/>
              </a:rPr>
              <a:t>“préstamo (repetido) del fondo de apoyo integral”</a:t>
            </a:r>
            <a:r>
              <a:rPr lang="es-mx" sz="1100" dirty="0">
                <a:latin typeface="Arial" panose="020B0604020202020204" pitchFamily="34" charset="0"/>
                <a:ea typeface="ＭＳ ゴシック" panose="020B0609070205080204" pitchFamily="49" charset="-128"/>
              </a:rPr>
              <a:t>, los hogares que estén </a:t>
            </a:r>
            <a:r>
              <a:rPr lang="es-mx" sz="1100" b="1" u="sng" dirty="0">
                <a:solidFill>
                  <a:srgbClr val="FF0000"/>
                </a:solidFill>
                <a:latin typeface="Arial" panose="020B0604020202020204" pitchFamily="34" charset="0"/>
                <a:ea typeface="ＭＳ ゴシック" panose="020B0609070205080204" pitchFamily="49" charset="-128"/>
              </a:rPr>
              <a:t>exentos del impuesto</a:t>
            </a:r>
            <a:r>
              <a:rPr lang="es-mx" sz="1100" dirty="0">
                <a:latin typeface="Arial" panose="020B0604020202020204" pitchFamily="34" charset="0"/>
                <a:ea typeface="ＭＳ ゴシック" panose="020B0609070205080204" pitchFamily="49" charset="-128"/>
              </a:rPr>
              <a:t> para residentes en el</a:t>
            </a:r>
            <a:r>
              <a:rPr lang="es-mx" sz="1100" b="1" u="sng" dirty="0">
                <a:solidFill>
                  <a:srgbClr val="FF0000"/>
                </a:solidFill>
                <a:latin typeface="Arial" panose="020B0604020202020204" pitchFamily="34" charset="0"/>
                <a:ea typeface="ＭＳ ゴシック" panose="020B0609070205080204" pitchFamily="49" charset="-128"/>
              </a:rPr>
              <a:t> ejercicio fiscal 2024</a:t>
            </a:r>
            <a:r>
              <a:rPr lang="es-mx" sz="1100" dirty="0">
                <a:latin typeface="Arial" panose="020B0604020202020204" pitchFamily="34" charset="0"/>
                <a:ea typeface="ＭＳ ゴシック" panose="020B0609070205080204" pitchFamily="49" charset="-128"/>
              </a:rPr>
              <a:t> están </a:t>
            </a:r>
            <a:r>
              <a:rPr lang="es-mx" sz="1100" b="1" u="sng" dirty="0">
                <a:solidFill>
                  <a:srgbClr val="FF0000"/>
                </a:solidFill>
                <a:latin typeface="Arial" panose="020B0604020202020204" pitchFamily="34" charset="0"/>
                <a:ea typeface="ＭＳ ゴシック" panose="020B0609070205080204" pitchFamily="49" charset="-128"/>
              </a:rPr>
              <a:t>exentos</a:t>
            </a:r>
            <a:r>
              <a:rPr lang="es-mx" sz="1100" dirty="0">
                <a:latin typeface="Arial" panose="020B0604020202020204" pitchFamily="34" charset="0"/>
                <a:ea typeface="ＭＳ ゴシック" panose="020B0609070205080204" pitchFamily="49" charset="-128"/>
              </a:rPr>
              <a:t> del </a:t>
            </a:r>
            <a:r>
              <a:rPr lang="es-mx" sz="1100" u="sng" dirty="0">
                <a:latin typeface="Arial" panose="020B0604020202020204" pitchFamily="34" charset="0"/>
                <a:ea typeface="ＭＳ ゴシック" panose="020B0609070205080204" pitchFamily="49" charset="-128"/>
              </a:rPr>
              <a:t>reembolso (devolución del dinero prestado) del préstamo</a:t>
            </a:r>
            <a:r>
              <a:rPr lang="es-mx" sz="1100" dirty="0">
                <a:latin typeface="Arial" panose="020B0604020202020204" pitchFamily="34" charset="0"/>
                <a:ea typeface="ＭＳ ゴシック" panose="020B0609070205080204" pitchFamily="49" charset="-128"/>
              </a:rPr>
              <a:t>.</a:t>
            </a:r>
            <a:endParaRPr lang="en-US" altLang="ja-JP" sz="1100" dirty="0">
              <a:latin typeface="Arial" panose="020B0604020202020204" pitchFamily="34" charset="0"/>
              <a:ea typeface="ＭＳ ゴシック" panose="020B0609070205080204" pitchFamily="49" charset="-128"/>
            </a:endParaRPr>
          </a:p>
        </p:txBody>
      </p:sp>
      <p:sp>
        <p:nvSpPr>
          <p:cNvPr id="78" name="テキスト ボックス 77">
            <a:extLst>
              <a:ext uri="{FF2B5EF4-FFF2-40B4-BE49-F238E27FC236}">
                <a16:creationId xmlns:a16="http://schemas.microsoft.com/office/drawing/2014/main" id="{49B09F5C-3376-8AD9-434C-B8249C257A99}"/>
              </a:ext>
            </a:extLst>
          </p:cNvPr>
          <p:cNvSpPr txBox="1"/>
          <p:nvPr/>
        </p:nvSpPr>
        <p:spPr>
          <a:xfrm>
            <a:off x="245133" y="7037090"/>
            <a:ext cx="7157634" cy="784830"/>
          </a:xfrm>
          <a:prstGeom prst="rect">
            <a:avLst/>
          </a:prstGeom>
          <a:noFill/>
        </p:spPr>
        <p:txBody>
          <a:bodyPr wrap="square" rtlCol="0">
            <a:spAutoFit/>
          </a:bodyPr>
          <a:lstStyle/>
          <a:p>
            <a:pPr rtl="0"/>
            <a:r>
              <a:rPr lang="es-mx" sz="1100" dirty="0">
                <a:latin typeface="Arial" panose="020B0604020202020204" pitchFamily="34" charset="0"/>
                <a:ea typeface="ＭＳ ゴシック" panose="020B0609070205080204" pitchFamily="49" charset="-128"/>
              </a:rPr>
              <a:t>En lo que respecta al Préstamo Especial incluyendo Pequeños préstamos de emergencia para infecciones por el nuevo coronavirus proporcionado por la Corporación, </a:t>
            </a:r>
            <a:r>
              <a:rPr lang="es-mx" sz="1200" u="sng" dirty="0">
                <a:solidFill>
                  <a:srgbClr val="FF0000"/>
                </a:solidFill>
                <a:latin typeface="Arial" panose="020B0604020202020204" pitchFamily="34" charset="0"/>
                <a:ea typeface="ＭＳ ゴシック" panose="020B0609070205080204" pitchFamily="49" charset="-128"/>
              </a:rPr>
              <a:t>se </a:t>
            </a:r>
            <a:r>
              <a:rPr lang="es-mx" sz="1100" u="sng" dirty="0">
                <a:solidFill>
                  <a:srgbClr val="FF0000"/>
                </a:solidFill>
                <a:latin typeface="Arial" panose="020B0604020202020204" pitchFamily="34" charset="0"/>
                <a:ea typeface="ＭＳ ゴシック" panose="020B0609070205080204" pitchFamily="49" charset="-128"/>
              </a:rPr>
              <a:t>renunciará al reembolso del préstamo (devolución el dinero prestado) y la Corporación notificará al prestatario la decisión de exención después de la solicitud realizada si alguno de los siguientes casos corresponde al caso del prestatario.</a:t>
            </a:r>
            <a:endParaRPr lang="en-US" altLang="ja-JP" sz="1200" u="sng" dirty="0">
              <a:solidFill>
                <a:srgbClr val="FF0000"/>
              </a:solidFill>
              <a:latin typeface="Arial" panose="020B0604020202020204" pitchFamily="34" charset="0"/>
              <a:ea typeface="ＭＳ ゴシック" panose="020B0609070205080204" pitchFamily="49" charset="-128"/>
            </a:endParaRPr>
          </a:p>
        </p:txBody>
      </p:sp>
      <p:graphicFrame>
        <p:nvGraphicFramePr>
          <p:cNvPr id="79" name="表 78">
            <a:extLst>
              <a:ext uri="{FF2B5EF4-FFF2-40B4-BE49-F238E27FC236}">
                <a16:creationId xmlns:a16="http://schemas.microsoft.com/office/drawing/2014/main" id="{C4203063-6104-9612-6A5F-3DA5BAEC2896}"/>
              </a:ext>
            </a:extLst>
          </p:cNvPr>
          <p:cNvGraphicFramePr>
            <a:graphicFrameLocks noGrp="1"/>
          </p:cNvGraphicFramePr>
          <p:nvPr>
            <p:extLst>
              <p:ext uri="{D42A27DB-BD31-4B8C-83A1-F6EECF244321}">
                <p14:modId xmlns:p14="http://schemas.microsoft.com/office/powerpoint/2010/main" val="860519926"/>
              </p:ext>
            </p:extLst>
          </p:nvPr>
        </p:nvGraphicFramePr>
        <p:xfrm>
          <a:off x="438348" y="8254578"/>
          <a:ext cx="6807200" cy="2389164"/>
        </p:xfrm>
        <a:graphic>
          <a:graphicData uri="http://schemas.openxmlformats.org/drawingml/2006/table">
            <a:tbl>
              <a:tblPr/>
              <a:tblGrid>
                <a:gridCol w="3484834">
                  <a:extLst>
                    <a:ext uri="{9D8B030D-6E8A-4147-A177-3AD203B41FA5}">
                      <a16:colId xmlns:a16="http://schemas.microsoft.com/office/drawing/2014/main" val="2254283237"/>
                    </a:ext>
                  </a:extLst>
                </a:gridCol>
                <a:gridCol w="3322366">
                  <a:extLst>
                    <a:ext uri="{9D8B030D-6E8A-4147-A177-3AD203B41FA5}">
                      <a16:colId xmlns:a16="http://schemas.microsoft.com/office/drawing/2014/main" val="3603476458"/>
                    </a:ext>
                  </a:extLst>
                </a:gridCol>
              </a:tblGrid>
              <a:tr h="233711">
                <a:tc>
                  <a:txBody>
                    <a:bodyPr/>
                    <a:lstStyle/>
                    <a:p>
                      <a:pPr algn="ctr" rtl="0" fontAlgn="ctr"/>
                      <a:r>
                        <a:rPr lang="es-mx" sz="1400" b="1" i="0" u="none" strike="noStrike" dirty="0">
                          <a:solidFill>
                            <a:srgbClr val="FFFFFF"/>
                          </a:solidFill>
                          <a:effectLst/>
                          <a:latin typeface="Arial" panose="020B0604020202020204" pitchFamily="34" charset="0"/>
                          <a:ea typeface="ＭＳ ゴシック" panose="020B0609070205080204" pitchFamily="49"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es-mx" sz="1400" b="1" i="0" u="none" strike="noStrike">
                          <a:solidFill>
                            <a:srgbClr val="FFFFFF"/>
                          </a:solidFill>
                          <a:effectLst/>
                          <a:latin typeface="Arial" panose="020B0604020202020204" pitchFamily="34" charset="0"/>
                          <a:ea typeface="ＭＳ ゴシック" panose="020B0609070205080204" pitchFamily="49" charset="-128"/>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2147270498"/>
                  </a:ext>
                </a:extLst>
              </a:tr>
              <a:tr h="776336">
                <a:tc>
                  <a:txBody>
                    <a:bodyPr/>
                    <a:lstStyle/>
                    <a:p>
                      <a:pPr algn="ctr" rtl="0" fontAlgn="ctr"/>
                      <a:r>
                        <a:rPr lang="es-mx" sz="1600" b="1" i="0" u="none" strike="noStrike" dirty="0">
                          <a:solidFill>
                            <a:srgbClr val="000000"/>
                          </a:solidFill>
                          <a:effectLst/>
                          <a:latin typeface="Arial" panose="020B0604020202020204" pitchFamily="34" charset="0"/>
                          <a:ea typeface="ＭＳ ゴシック" panose="020B0609070205080204" pitchFamily="49" charset="-128"/>
                        </a:rPr>
                        <a:t>Está recibiendo asistencia 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altLang="zh-TW" sz="1200" b="1" i="0" u="none" strike="noStrike" dirty="0">
                        <a:solidFill>
                          <a:srgbClr val="000000"/>
                        </a:solidFill>
                        <a:effectLst/>
                        <a:latin typeface="Arial" panose="020B0604020202020204" pitchFamily="34" charset="0"/>
                        <a:ea typeface="ＭＳ ゴシック" panose="020B0609070205080204" pitchFamily="49" charset="-128"/>
                      </a:endParaRPr>
                    </a:p>
                    <a:p>
                      <a:pPr algn="ctr" rtl="0" fontAlgn="ctr"/>
                      <a:r>
                        <a:rPr lang="es-mx" sz="1200" b="1" i="0" u="none" strike="noStrike" dirty="0">
                          <a:solidFill>
                            <a:srgbClr val="000000"/>
                          </a:solidFill>
                          <a:effectLst/>
                          <a:latin typeface="Arial" panose="020B0604020202020204" pitchFamily="34" charset="0"/>
                          <a:ea typeface="ＭＳ ゴシック" panose="020B0609070205080204" pitchFamily="49" charset="-128"/>
                        </a:rPr>
                        <a:t>Le está emitido el certificado de discapacidad mental (1º grado), el certificado de discapacidad física (1º o 2º grado), o el certificado de rehabilitación (A1 o A2)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971008"/>
                  </a:ext>
                </a:extLst>
              </a:tr>
              <a:tr h="1241053">
                <a:tc gridSpan="2">
                  <a:txBody>
                    <a:bodyPr/>
                    <a:lstStyle/>
                    <a:p>
                      <a:pPr algn="l" rtl="0" fontAlgn="ctr"/>
                      <a:r>
                        <a:rPr lang="es-mx" sz="1200" b="1" i="0" u="sng" strike="noStrike" dirty="0">
                          <a:solidFill>
                            <a:srgbClr val="000000"/>
                          </a:solidFill>
                          <a:effectLst/>
                          <a:latin typeface="Arial" panose="020B0604020202020204" pitchFamily="34" charset="0"/>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2390980633"/>
                  </a:ext>
                </a:extLst>
              </a:tr>
            </a:tbl>
          </a:graphicData>
        </a:graphic>
      </p:graphicFrame>
      <p:sp>
        <p:nvSpPr>
          <p:cNvPr id="80" name="テキスト ボックス 79">
            <a:extLst>
              <a:ext uri="{FF2B5EF4-FFF2-40B4-BE49-F238E27FC236}">
                <a16:creationId xmlns:a16="http://schemas.microsoft.com/office/drawing/2014/main" id="{E4D8FF77-9E23-44D2-A61B-D1A67B0A3927}"/>
              </a:ext>
            </a:extLst>
          </p:cNvPr>
          <p:cNvSpPr txBox="1"/>
          <p:nvPr/>
        </p:nvSpPr>
        <p:spPr>
          <a:xfrm>
            <a:off x="383550" y="7970509"/>
            <a:ext cx="7140729" cy="261610"/>
          </a:xfrm>
          <a:prstGeom prst="rect">
            <a:avLst/>
          </a:prstGeom>
          <a:noFill/>
        </p:spPr>
        <p:txBody>
          <a:bodyPr wrap="square" rtlCol="0">
            <a:spAutoFit/>
          </a:bodyPr>
          <a:lstStyle/>
          <a:p>
            <a:pPr rtl="0"/>
            <a:r>
              <a:rPr lang="es-mx" sz="1050" b="1">
                <a:latin typeface="Arial" panose="020B0604020202020204" pitchFamily="34" charset="0"/>
                <a:ea typeface="ＭＳ ゴシック" panose="020B0609070205080204" pitchFamily="49" charset="-128"/>
              </a:rPr>
              <a:t>● Diagrama de flujo de confirmación para saber si se tiene derecho a una exención</a:t>
            </a:r>
          </a:p>
        </p:txBody>
      </p:sp>
      <p:sp>
        <p:nvSpPr>
          <p:cNvPr id="81" name="正方形/長方形 80">
            <a:extLst>
              <a:ext uri="{FF2B5EF4-FFF2-40B4-BE49-F238E27FC236}">
                <a16:creationId xmlns:a16="http://schemas.microsoft.com/office/drawing/2014/main" id="{E3D6C21D-614A-963F-3024-F26BFCD12CDD}"/>
              </a:ext>
            </a:extLst>
          </p:cNvPr>
          <p:cNvSpPr/>
          <p:nvPr/>
        </p:nvSpPr>
        <p:spPr>
          <a:xfrm>
            <a:off x="2412407" y="9480966"/>
            <a:ext cx="2850512" cy="396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600" b="1" u="sng" dirty="0">
                <a:solidFill>
                  <a:srgbClr val="FF0000"/>
                </a:solidFill>
                <a:latin typeface="Arial" panose="020B0604020202020204" pitchFamily="34" charset="0"/>
                <a:ea typeface="ＭＳ ゴシック" panose="020B0609070205080204" pitchFamily="49" charset="-128"/>
              </a:rPr>
              <a:t>Le guiaremos por el procedimiento</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82" name="正方形/長方形 81">
            <a:extLst>
              <a:ext uri="{FF2B5EF4-FFF2-40B4-BE49-F238E27FC236}">
                <a16:creationId xmlns:a16="http://schemas.microsoft.com/office/drawing/2014/main" id="{A47FE4A8-431B-2240-E20F-B43A12676426}"/>
              </a:ext>
            </a:extLst>
          </p:cNvPr>
          <p:cNvSpPr/>
          <p:nvPr/>
        </p:nvSpPr>
        <p:spPr>
          <a:xfrm>
            <a:off x="791047" y="9727325"/>
            <a:ext cx="6330407" cy="930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100" b="1" dirty="0">
                <a:solidFill>
                  <a:schemeClr val="tx1"/>
                </a:solidFill>
                <a:latin typeface="Arial" panose="020B0604020202020204" pitchFamily="34" charset="0"/>
                <a:ea typeface="ＭＳ ゴシック" panose="020B0609070205080204" pitchFamily="49" charset="-128"/>
              </a:rPr>
              <a:t>Para información del procedimiento, llame a nuestro </a:t>
            </a:r>
            <a:r>
              <a:rPr lang="es-mx" sz="1200" b="1" u="sng" dirty="0">
                <a:solidFill>
                  <a:schemeClr val="tx1"/>
                </a:solidFill>
                <a:latin typeface="Arial" panose="020B0604020202020204" pitchFamily="34" charset="0"/>
                <a:ea typeface="ＭＳ ゴシック" panose="020B0609070205080204" pitchFamily="49" charset="-128"/>
              </a:rPr>
              <a:t>centro de llamadas: </a:t>
            </a:r>
            <a:r>
              <a:rPr lang="es-mx" sz="12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a:p>
            <a:pPr algn="ctr" rtl="0"/>
            <a:r>
              <a:rPr lang="es-mx" sz="1100" b="1" u="sng" dirty="0">
                <a:solidFill>
                  <a:srgbClr val="FF0000"/>
                </a:solidFill>
                <a:latin typeface="Arial" panose="020B0604020202020204" pitchFamily="34" charset="0"/>
                <a:ea typeface="ＭＳ ゴシック" panose="020B0609070205080204" pitchFamily="49" charset="-128"/>
              </a:rPr>
              <a:t>Después de verificar si aplica a la exención, la Corporación envía el formulario de solicitud de exención por correo.</a:t>
            </a:r>
            <a:endParaRPr lang="en-US" altLang="ja-JP" sz="1100" b="1" u="sng" dirty="0">
              <a:solidFill>
                <a:srgbClr val="FF0000"/>
              </a:solidFill>
              <a:latin typeface="Arial" panose="020B0604020202020204" pitchFamily="34" charset="0"/>
              <a:ea typeface="ＭＳ ゴシック" panose="020B0609070205080204" pitchFamily="49" charset="-128"/>
            </a:endParaRPr>
          </a:p>
        </p:txBody>
      </p:sp>
      <p:sp>
        <p:nvSpPr>
          <p:cNvPr id="7" name="正方形/長方形 6">
            <a:extLst>
              <a:ext uri="{FF2B5EF4-FFF2-40B4-BE49-F238E27FC236}">
                <a16:creationId xmlns:a16="http://schemas.microsoft.com/office/drawing/2014/main" id="{90559581-DB79-93D6-E5D4-1BE72827CB84}"/>
              </a:ext>
            </a:extLst>
          </p:cNvPr>
          <p:cNvSpPr/>
          <p:nvPr/>
        </p:nvSpPr>
        <p:spPr>
          <a:xfrm>
            <a:off x="2683358" y="4676498"/>
            <a:ext cx="3546655" cy="4941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mx" sz="1050" dirty="0">
                <a:solidFill>
                  <a:srgbClr val="FF0000"/>
                </a:solidFill>
                <a:latin typeface="Arial" panose="020B0604020202020204" pitchFamily="34" charset="0"/>
                <a:ea typeface="ＭＳ ゴシック" panose="020B0609070205080204" pitchFamily="49" charset="-128"/>
              </a:rPr>
              <a:t>¿El actual cabeza de familia</a:t>
            </a:r>
            <a:r>
              <a:rPr lang="es-mx" sz="1050" dirty="0">
                <a:solidFill>
                  <a:schemeClr val="tx1"/>
                </a:solidFill>
                <a:latin typeface="Arial" panose="020B0604020202020204" pitchFamily="34" charset="0"/>
                <a:ea typeface="ＭＳ ゴシック" panose="020B0609070205080204" pitchFamily="49" charset="-128"/>
              </a:rPr>
              <a:t> está </a:t>
            </a:r>
            <a:r>
              <a:rPr lang="es-mx" sz="1050" dirty="0">
                <a:solidFill>
                  <a:srgbClr val="FF0000"/>
                </a:solidFill>
                <a:latin typeface="Arial" panose="020B0604020202020204" pitchFamily="34" charset="0"/>
                <a:ea typeface="ＭＳ ゴシック" panose="020B0609070205080204" pitchFamily="49" charset="-128"/>
              </a:rPr>
              <a:t>exento del impuesto municipal tanto la tasa per cápita como por ingresos para el </a:t>
            </a:r>
            <a:r>
              <a:rPr lang="es-mx" sz="1050" b="1" u="sng" dirty="0">
                <a:solidFill>
                  <a:schemeClr val="tx1"/>
                </a:solidFill>
                <a:latin typeface="Arial" panose="020B0604020202020204" pitchFamily="34" charset="0"/>
                <a:ea typeface="ＭＳ ゴシック" panose="020B0609070205080204" pitchFamily="49" charset="-128"/>
              </a:rPr>
              <a:t>ejercicio 2024</a:t>
            </a:r>
            <a:r>
              <a:rPr lang="es-mx" sz="1050" dirty="0">
                <a:solidFill>
                  <a:schemeClr val="tx1"/>
                </a:solidFill>
                <a:latin typeface="Arial" panose="020B0604020202020204" pitchFamily="34" charset="0"/>
                <a:ea typeface="ＭＳ ゴシック" panose="020B0609070205080204" pitchFamily="49" charset="-128"/>
              </a:rPr>
              <a:t>?</a:t>
            </a:r>
          </a:p>
        </p:txBody>
      </p:sp>
    </p:spTree>
    <p:extLst>
      <p:ext uri="{BB962C8B-B14F-4D97-AF65-F5344CB8AC3E}">
        <p14:creationId xmlns:p14="http://schemas.microsoft.com/office/powerpoint/2010/main" val="9701090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1600</Words>
  <Application>Microsoft Office PowerPoint</Application>
  <PresentationFormat>ユーザー設定</PresentationFormat>
  <Paragraphs>171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-apple-system</vt:lpstr>
      <vt:lpstr>Meiryo UI</vt:lpstr>
      <vt:lpstr>游ゴシック</vt:lpstr>
      <vt:lpstr>Arial</vt:lpstr>
      <vt:lpstr>Calibri</vt:lpstr>
      <vt:lpstr>Calibri Light</vt:lpstr>
      <vt:lpstr>Office テーマ</vt:lpstr>
      <vt:lpstr>PowerPoint プレゼンテーション</vt:lpstr>
      <vt:lpstr>Préstamos especiales, incluyendo pequeños préstamos de emergencia, para el impacto de las infecciones por el nuevo coronavirus. Sobre los préstamos especiales exentos de reembolso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2023-11-17T02:48:04Z</dcterms:created>
  <dcterms:modified xsi:type="dcterms:W3CDTF">2024-11-27T05:04:19Z</dcterms:modified>
</cp:coreProperties>
</file>