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89" r:id="rId2"/>
    <p:sldId id="290" r:id="rId3"/>
  </p:sldIdLst>
  <p:sldSz cx="15119350" cy="10691813"/>
  <p:notesSz cx="6797675" cy="9926638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" autoAdjust="0"/>
    <p:restoredTop sz="94660"/>
  </p:normalViewPr>
  <p:slideViewPr>
    <p:cSldViewPr snapToGrid="0">
      <p:cViewPr>
        <p:scale>
          <a:sx n="80" d="100"/>
          <a:sy n="80" d="100"/>
        </p:scale>
        <p:origin x="60" y="-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B70195E-0E38-4B5F-A6BE-C900F866508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8574CB6-D607-419C-8BCC-88A2B155C6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17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tl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l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tl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tl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tl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tl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tl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l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9" name="直線コネクタ 1028">
            <a:extLst>
              <a:ext uri="{FF2B5EF4-FFF2-40B4-BE49-F238E27FC236}">
                <a16:creationId xmlns:a16="http://schemas.microsoft.com/office/drawing/2014/main" id="{7015D83C-9B83-4FEE-A70D-C81FD25DFEE3}"/>
              </a:ext>
            </a:extLst>
          </p:cNvPr>
          <p:cNvCxnSpPr>
            <a:cxnSpLocks/>
          </p:cNvCxnSpPr>
          <p:nvPr/>
        </p:nvCxnSpPr>
        <p:spPr>
          <a:xfrm>
            <a:off x="7530678" y="170770"/>
            <a:ext cx="0" cy="1031314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959E831-242F-4184-A232-E2447951628A}"/>
              </a:ext>
            </a:extLst>
          </p:cNvPr>
          <p:cNvSpPr txBox="1"/>
          <p:nvPr/>
        </p:nvSpPr>
        <p:spPr>
          <a:xfrm>
            <a:off x="293088" y="6757706"/>
            <a:ext cx="457082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l" sz="1100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2. </a:t>
            </a:r>
            <a:r>
              <a:rPr lang="x-none" altLang="ja-JP" sz="1100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Pagtatanong</a:t>
            </a:r>
          </a:p>
          <a:p>
            <a:pPr marL="180975"/>
            <a:r>
              <a:rPr lang="x-none" altLang="ja-JP" sz="1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Kagawaran ng Suporta sa Kabuhayan, Seksyon ng Pautang, Gifu Prefecture Council of Social Welfare</a:t>
            </a:r>
          </a:p>
          <a:p>
            <a:pPr marL="180975" rtl="0"/>
            <a:r>
              <a:rPr lang="tl" sz="1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[Numero ng Telepono/Contact Number] </a:t>
            </a:r>
            <a:r>
              <a:rPr lang="tl" sz="11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058-201-2100</a:t>
            </a:r>
          </a:p>
          <a:p>
            <a:pPr marL="180975" rtl="0"/>
            <a:r>
              <a:rPr lang="tl" sz="1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[Oras ng Pagtanggap/Reception Time] Weekdays 9:00 - 17:00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9600CD2-2D14-43EF-9480-86D62BCC09E3}"/>
              </a:ext>
            </a:extLst>
          </p:cNvPr>
          <p:cNvSpPr txBox="1"/>
          <p:nvPr/>
        </p:nvSpPr>
        <p:spPr>
          <a:xfrm>
            <a:off x="199235" y="1732705"/>
            <a:ext cx="7157634" cy="30315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0"/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 rtl="0"/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 rtl="0"/>
            <a:endParaRPr lang="ja-JP" altLang="en-US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tl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Ipinapaalam namin ang mga sumusunod ukol sa pagsisimula ng pagbabayad (pagsasauli) ng Pautang ng Pang-Emergency na Maliit na Pondo atbp. dahil sa Epekto ng COVID-19 na ipinahihiram ng samahang ito.</a:t>
            </a:r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r>
              <a:rPr lang="tl" sz="1200" b="1" dirty="0">
                <a:highlight>
                  <a:srgbClr val="FFFF00"/>
                </a:highlight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Dahil mahalagang gabay ito, hinihiling namin na siguraduhing basahin ninyo ito.</a:t>
            </a:r>
          </a:p>
          <a:p>
            <a:pPr algn="ctr" rtl="0"/>
            <a:r>
              <a:rPr lang="tl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Tala</a:t>
            </a:r>
          </a:p>
          <a:p>
            <a:r>
              <a:rPr lang="tl" sz="1200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1. </a:t>
            </a:r>
            <a:r>
              <a:rPr lang="x-none" altLang="ja-JP" sz="1400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Mga Dokumento, atbp. Ipinadala sa inyo sa oras na ito (nakalakip)</a:t>
            </a:r>
            <a:endParaRPr lang="en-US" altLang="ja-JP" sz="1400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22C2089-A558-4E4A-99EB-DE3FF07A7E54}"/>
              </a:ext>
            </a:extLst>
          </p:cNvPr>
          <p:cNvSpPr txBox="1"/>
          <p:nvPr/>
        </p:nvSpPr>
        <p:spPr>
          <a:xfrm>
            <a:off x="310787" y="2417201"/>
            <a:ext cx="6956807" cy="8002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x-none" altLang="ja-JP" sz="11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Espesyal na Pautang katulad ng Pang-Emergency na Mga pondo ng Maliit na Pautang, atbp. Para sa Epekto ng Bagong Coronavirus Infections</a:t>
            </a:r>
          </a:p>
          <a:p>
            <a:pPr algn="ctr"/>
            <a:r>
              <a:rPr lang="x-none" altLang="ja-JP" sz="12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Impormasyon sa pagtubos</a:t>
            </a:r>
            <a:endParaRPr lang="en-US" altLang="ja-JP" sz="12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/>
            <a:r>
              <a:rPr lang="x-none" altLang="ja-JP" sz="12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Notification of Repayment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AC3ACE9-E3DB-4F91-A8AE-DDE62D30910D}"/>
              </a:ext>
            </a:extLst>
          </p:cNvPr>
          <p:cNvSpPr txBox="1"/>
          <p:nvPr/>
        </p:nvSpPr>
        <p:spPr>
          <a:xfrm>
            <a:off x="530660" y="8457359"/>
            <a:ext cx="668648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/>
            <a:r>
              <a:rPr lang="tl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・</a:t>
            </a:r>
            <a:r>
              <a:rPr lang="en-US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lang="x-none" altLang="ja-JP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Hindi kami tumatanggap ng mga dokumento nang personal. </a:t>
            </a:r>
            <a:r>
              <a:rPr lang="x-none" altLang="ja-JP" sz="10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Mangyaring iwasang magdala ng mga dokumento ng personal.</a:t>
            </a:r>
            <a:endParaRPr lang="en-US" altLang="ja-JP" sz="100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indent="-90488" rtl="0"/>
            <a:r>
              <a:rPr lang="tl" sz="100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・</a:t>
            </a:r>
            <a:r>
              <a:rPr lang="en-US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lang="tl" sz="10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Mangyaring makipag-ugnayan sa numero ng teleponong nakasulat sa itaas</a:t>
            </a:r>
            <a:r>
              <a:rPr lang="tl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para sa mga katanungan tungkol dito.</a:t>
            </a:r>
            <a:endParaRPr lang="en-US" altLang="ja-JP" sz="1000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rtl="0"/>
            <a:r>
              <a:rPr lang="tl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Maaaring mahirap makakonekta sa telepono kapag kakatanggap lang ng notipikasyong ito at iba pa. Mangyaring unawain ito.</a:t>
            </a:r>
            <a:endParaRPr lang="en-US" altLang="ja-JP" sz="10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indent="-90488" rtl="0"/>
            <a:r>
              <a:rPr lang="tl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・</a:t>
            </a:r>
            <a:r>
              <a:rPr lang="en-US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lang="tl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Hindi namin maisasauli ang mga dokumentong naisumite na ninyo. Mangyaring unawain ito.</a:t>
            </a:r>
            <a:endParaRPr lang="en-US" altLang="ja-JP" sz="10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indent="-90488" rtl="0"/>
            <a:r>
              <a:rPr lang="tl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・</a:t>
            </a:r>
            <a:r>
              <a:rPr lang="en-US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lang="tl" sz="10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Maaaring abutin ng mga 1 buwan mula sa aplikasyon</a:t>
            </a:r>
            <a:r>
              <a:rPr lang="tl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hanggang lumabas ang resulta ng pag-apruba o hindi pag-apruba ng exemption.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25D113C-DFF1-4B99-787D-A6B05C0118D6}"/>
              </a:ext>
            </a:extLst>
          </p:cNvPr>
          <p:cNvSpPr/>
          <p:nvPr/>
        </p:nvSpPr>
        <p:spPr>
          <a:xfrm>
            <a:off x="530659" y="8351920"/>
            <a:ext cx="6686485" cy="1428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2692EA3-C5B4-96B1-0DD1-4609B1C03511}"/>
              </a:ext>
            </a:extLst>
          </p:cNvPr>
          <p:cNvSpPr txBox="1"/>
          <p:nvPr/>
        </p:nvSpPr>
        <p:spPr>
          <a:xfrm>
            <a:off x="652935" y="8196089"/>
            <a:ext cx="108882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x-none" altLang="ja-JP" sz="1200" b="1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【Mga tala】</a:t>
            </a:r>
            <a:endParaRPr lang="ja-JP" altLang="en-US" sz="1200" b="1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1A64A54-47E9-78E2-048B-AD2E972601A8}"/>
              </a:ext>
            </a:extLst>
          </p:cNvPr>
          <p:cNvSpPr txBox="1"/>
          <p:nvPr/>
        </p:nvSpPr>
        <p:spPr>
          <a:xfrm>
            <a:off x="4945086" y="6319900"/>
            <a:ext cx="2032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Gabay sa Web Site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8A5353CB-CA48-0B3D-66A5-23E3B2110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0785" y="6644037"/>
            <a:ext cx="775389" cy="757766"/>
          </a:xfrm>
          <a:prstGeom prst="rect">
            <a:avLst/>
          </a:prstGeom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AB21C93-25C7-7D85-B407-BE93A4C0E437}"/>
              </a:ext>
            </a:extLst>
          </p:cNvPr>
          <p:cNvSpPr txBox="1"/>
          <p:nvPr/>
        </p:nvSpPr>
        <p:spPr>
          <a:xfrm>
            <a:off x="4889655" y="7498955"/>
            <a:ext cx="2282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5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Ang QR Code ay rehistradong trademark ng DENSO WAVE INCORPORATED.</a:t>
            </a:r>
          </a:p>
        </p:txBody>
      </p:sp>
      <p:graphicFrame>
        <p:nvGraphicFramePr>
          <p:cNvPr id="50" name="表 9">
            <a:extLst>
              <a:ext uri="{FF2B5EF4-FFF2-40B4-BE49-F238E27FC236}">
                <a16:creationId xmlns:a16="http://schemas.microsoft.com/office/drawing/2014/main" id="{C42D5076-F1A0-D6FC-27B3-DA453A1B8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004446"/>
              </p:ext>
            </p:extLst>
          </p:nvPr>
        </p:nvGraphicFramePr>
        <p:xfrm>
          <a:off x="445686" y="4577691"/>
          <a:ext cx="6261897" cy="1451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3797">
                  <a:extLst>
                    <a:ext uri="{9D8B030D-6E8A-4147-A177-3AD203B41FA5}">
                      <a16:colId xmlns:a16="http://schemas.microsoft.com/office/drawing/2014/main" val="930275226"/>
                    </a:ext>
                  </a:extLst>
                </a:gridCol>
                <a:gridCol w="1958100">
                  <a:extLst>
                    <a:ext uri="{9D8B030D-6E8A-4147-A177-3AD203B41FA5}">
                      <a16:colId xmlns:a16="http://schemas.microsoft.com/office/drawing/2014/main" val="3053005933"/>
                    </a:ext>
                  </a:extLst>
                </a:gridCol>
              </a:tblGrid>
              <a:tr h="829205">
                <a:tc>
                  <a:txBody>
                    <a:bodyPr/>
                    <a:lstStyle/>
                    <a:p>
                      <a:pPr rtl="0"/>
                      <a:r>
                        <a:rPr lang="tl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Gabay kaugnay sa Espesyal na Pautang ng Pang-Emergency na Maliit na Pondo atbp. (notipikasyong ito)</a:t>
                      </a:r>
                      <a:endParaRPr kumimoji="1" lang="en-US" altLang="ja-JP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tl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 Abiso tungkol sa Pagsisimula ng Pagbabayad (kanang bahagi ng notipikasyong ito)</a:t>
                      </a:r>
                      <a:endParaRPr kumimoji="1" lang="en-US" altLang="ja-JP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Mangyaring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kumpirmahin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at </a:t>
                      </a: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magbayad</a:t>
                      </a:r>
                      <a:endParaRPr kumimoji="1" lang="ja-JP" altLang="en-US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124755"/>
                  </a:ext>
                </a:extLst>
              </a:tr>
              <a:tr h="471325">
                <a:tc>
                  <a:txBody>
                    <a:bodyPr/>
                    <a:lstStyle/>
                    <a:p>
                      <a:pPr rtl="0"/>
                      <a:r>
                        <a:rPr lang="tl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Gabay sa Exemption sa Pagbabayad (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Sa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likod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na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bahagi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ng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pangunahing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papel</a:t>
                      </a:r>
                      <a:r>
                        <a:rPr lang="tl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Pakisuri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ang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mga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hakbang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at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gawin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ang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mga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kinakailangang</a:t>
                      </a:r>
                      <a:r>
                        <a:rPr lang="en-US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hakbang</a:t>
                      </a:r>
                      <a:r>
                        <a:rPr lang="en-US" sz="105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.</a:t>
                      </a:r>
                      <a:endParaRPr lang="tl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935073"/>
                  </a:ext>
                </a:extLst>
              </a:tr>
            </a:tbl>
          </a:graphicData>
        </a:graphic>
      </p:graphicFrame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14876F3-D5BF-C85B-A9AF-FDBB5F92B43E}"/>
              </a:ext>
            </a:extLst>
          </p:cNvPr>
          <p:cNvSpPr txBox="1"/>
          <p:nvPr/>
        </p:nvSpPr>
        <p:spPr>
          <a:xfrm>
            <a:off x="658765" y="170770"/>
            <a:ext cx="249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200" dirty="0" err="1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Novanburukalo</a:t>
            </a:r>
            <a:r>
              <a:rPr lang="tl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202</a:t>
            </a:r>
            <a:r>
              <a:rPr lang="en-US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4</a:t>
            </a:r>
            <a:endParaRPr kumimoji="1"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9600CD2-2D14-43EF-9480-86D62BCC09E3}"/>
              </a:ext>
            </a:extLst>
          </p:cNvPr>
          <p:cNvSpPr txBox="1"/>
          <p:nvPr/>
        </p:nvSpPr>
        <p:spPr>
          <a:xfrm>
            <a:off x="4176941" y="1625454"/>
            <a:ext cx="31060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x-none" sz="1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Gifu Prefecture Council of Social Welfare</a:t>
            </a:r>
          </a:p>
          <a:p>
            <a:pPr algn="r" rtl="0"/>
            <a:r>
              <a:rPr lang="x-none" sz="1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Kagawaran ng Suporta sa Kabuhayan, Seksyon ng Pautang</a:t>
            </a:r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6" name="表 20">
            <a:extLst>
              <a:ext uri="{FF2B5EF4-FFF2-40B4-BE49-F238E27FC236}">
                <a16:creationId xmlns:a16="http://schemas.microsoft.com/office/drawing/2014/main" id="{73468601-5199-EAEB-35E5-86F29E25D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4630"/>
              </p:ext>
            </p:extLst>
          </p:nvPr>
        </p:nvGraphicFramePr>
        <p:xfrm>
          <a:off x="7704488" y="1413228"/>
          <a:ext cx="6980889" cy="513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x-none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Nais naming ipaalam na ang reimbursement ng pautang na nabanggit sa title sa taas ay magsisimula sa mga sumusunod.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7" name="タイトル 1">
            <a:extLst>
              <a:ext uri="{FF2B5EF4-FFF2-40B4-BE49-F238E27FC236}">
                <a16:creationId xmlns:a16="http://schemas.microsoft.com/office/drawing/2014/main" id="{12483060-C93C-B804-E8D9-CD9DA4EF6E5E}"/>
              </a:ext>
            </a:extLst>
          </p:cNvPr>
          <p:cNvSpPr txBox="1">
            <a:spLocks/>
          </p:cNvSpPr>
          <p:nvPr/>
        </p:nvSpPr>
        <p:spPr>
          <a:xfrm>
            <a:off x="7739006" y="739944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x-none" sz="14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Paunawa ng Pagsisimula ng Pagtubos sa Mga Espesyal na Pautang katulad ng Pang-Emergency na Mga Pondo ng Maliit na Pautang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10AFB75C-72CC-B42D-BFDF-0CCB54701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750547"/>
              </p:ext>
            </p:extLst>
          </p:nvPr>
        </p:nvGraphicFramePr>
        <p:xfrm>
          <a:off x="7767270" y="2513458"/>
          <a:ext cx="6968652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1003787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481309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878580">
                  <a:extLst>
                    <a:ext uri="{9D8B030D-6E8A-4147-A177-3AD203B41FA5}">
                      <a16:colId xmlns:a16="http://schemas.microsoft.com/office/drawing/2014/main" val="252966706"/>
                    </a:ext>
                  </a:extLst>
                </a:gridCol>
                <a:gridCol w="2604976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</a:tblGrid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Pangalan ng pondo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Loan code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Pangalan ng nanghihiram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Halaga ng utang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x-none" sz="105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　　　　　　　　　　Yen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Halagang naisauli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x-none" sz="105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　　　　　　　　　　Yen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633466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Halagang natira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r>
                        <a:rPr lang="x-none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　　　　　　　　　　　　　　　　Yen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6131"/>
                  </a:ext>
                </a:extLst>
              </a:tr>
            </a:tbl>
          </a:graphicData>
        </a:graphic>
      </p:graphicFrame>
      <p:sp>
        <p:nvSpPr>
          <p:cNvPr id="20" name="Rectangle 1">
            <a:extLst>
              <a:ext uri="{FF2B5EF4-FFF2-40B4-BE49-F238E27FC236}">
                <a16:creationId xmlns:a16="http://schemas.microsoft.com/office/drawing/2014/main" id="{28CD84A1-3512-65FD-DCA1-D60FB9C84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488" y="1967885"/>
            <a:ext cx="718198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Tala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○Sitwasyon ng pautang/ Halagang ire-reimburse (Halagang natira)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571820EE-BB4D-EC4F-E65B-25C602331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26446"/>
              </p:ext>
            </p:extLst>
          </p:nvPr>
        </p:nvGraphicFramePr>
        <p:xfrm>
          <a:off x="7785038" y="4402414"/>
          <a:ext cx="6968652" cy="960120"/>
        </p:xfrm>
        <a:graphic>
          <a:graphicData uri="http://schemas.openxmlformats.org/drawingml/2006/table">
            <a:tbl>
              <a:tblPr firstRow="1" firstCol="1" bandRow="1"/>
              <a:tblGrid>
                <a:gridCol w="1417608">
                  <a:extLst>
                    <a:ext uri="{9D8B030D-6E8A-4147-A177-3AD203B41FA5}">
                      <a16:colId xmlns:a16="http://schemas.microsoft.com/office/drawing/2014/main" val="3994403977"/>
                    </a:ext>
                  </a:extLst>
                </a:gridCol>
                <a:gridCol w="5551044">
                  <a:extLst>
                    <a:ext uri="{9D8B030D-6E8A-4147-A177-3AD203B41FA5}">
                      <a16:colId xmlns:a16="http://schemas.microsoft.com/office/drawing/2014/main" val="2086008062"/>
                    </a:ext>
                  </a:extLst>
                </a:gridCol>
              </a:tblGrid>
              <a:tr h="217277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Panahon ng reimbursement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427815"/>
                  </a:ext>
                </a:extLst>
              </a:tr>
              <a:tr h="228954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Kalimitan ng reimbursement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Buwanang installment　　　　　　</a:t>
                      </a:r>
                      <a:r>
                        <a:rPr lang="x-none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beses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768456"/>
                  </a:ext>
                </a:extLst>
              </a:tr>
              <a:tr h="266738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Halaga ng isang reimbursement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Mula sa unang beses</a:t>
                      </a:r>
                      <a:r>
                        <a:rPr lang="x-none" sz="1050" kern="10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　　　　　　　　</a:t>
                      </a:r>
                      <a:r>
                        <a:rPr lang="x-none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Yen</a:t>
                      </a:r>
                      <a:r>
                        <a:rPr lang="x-none" sz="1050" kern="10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x-none" sz="1050" kern="10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Panghuling beses</a:t>
                      </a:r>
                      <a:r>
                        <a:rPr lang="x-none" sz="1050" kern="10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　　　　　　　　　　</a:t>
                      </a:r>
                      <a:r>
                        <a:rPr lang="x-none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Yen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310471"/>
                  </a:ext>
                </a:extLst>
              </a:tr>
            </a:tbl>
          </a:graphicData>
        </a:graphic>
      </p:graphicFrame>
      <p:sp>
        <p:nvSpPr>
          <p:cNvPr id="23" name="Rectangle 2">
            <a:extLst>
              <a:ext uri="{FF2B5EF4-FFF2-40B4-BE49-F238E27FC236}">
                <a16:creationId xmlns:a16="http://schemas.microsoft.com/office/drawing/2014/main" id="{7EF69AA5-40B2-A19A-6286-5FECA5636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2155" y="4073304"/>
            <a:ext cx="256672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○Panahon ng reimbursement atbp.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8A87C439-EBF6-CDD8-176A-3AFD3A678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52891"/>
              </p:ext>
            </p:extLst>
          </p:nvPr>
        </p:nvGraphicFramePr>
        <p:xfrm>
          <a:off x="7854544" y="6510966"/>
          <a:ext cx="6968655" cy="960120"/>
        </p:xfrm>
        <a:graphic>
          <a:graphicData uri="http://schemas.openxmlformats.org/drawingml/2006/table">
            <a:tbl>
              <a:tblPr firstRow="1" firstCol="1" bandRow="1"/>
              <a:tblGrid>
                <a:gridCol w="154393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192985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268299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Pangalan ng pinansiyal na institusyon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Pangalan ng branch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268112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Uri ng deposito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Bank account holder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268112"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Bank account number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Petsa ng pag-withdraw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Mangyaring kumpirmahin ang kabilang bahagi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25" name="Rectangle 3">
            <a:extLst>
              <a:ext uri="{FF2B5EF4-FFF2-40B4-BE49-F238E27FC236}">
                <a16:creationId xmlns:a16="http://schemas.microsoft.com/office/drawing/2014/main" id="{872BF9B1-D352-F807-7569-EF0181514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449" y="5452871"/>
            <a:ext cx="725983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○Paraan ng reimbursement: Ang reimbursement ay sa pamamagitan ng bank transfer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Kapag hindi pa nakapag-rehistro para sa bank transfer, kinakailangang gawin ang proseso nito.</a:t>
            </a: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Mangyaring tumawag sa Samahan (Tel. 058-201-2100)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485EC710-2221-9EF4-8995-3252EA4C7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299" y="6201433"/>
            <a:ext cx="2571127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x-none" sz="105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&lt;Account para sa Bank Transfer&gt;</a:t>
            </a: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5769C215-5A67-FA46-D830-A5919C567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905231"/>
              </p:ext>
            </p:extLst>
          </p:nvPr>
        </p:nvGraphicFramePr>
        <p:xfrm>
          <a:off x="7844213" y="7567445"/>
          <a:ext cx="6968652" cy="2534914"/>
        </p:xfrm>
        <a:graphic>
          <a:graphicData uri="http://schemas.openxmlformats.org/drawingml/2006/table">
            <a:tbl>
              <a:tblPr firstRow="1" firstCol="1" bandRow="1"/>
              <a:tblGrid>
                <a:gridCol w="3630294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  <a:gridCol w="3338358">
                  <a:extLst>
                    <a:ext uri="{9D8B030D-6E8A-4147-A177-3AD203B41FA5}">
                      <a16:colId xmlns:a16="http://schemas.microsoft.com/office/drawing/2014/main" val="1391121668"/>
                    </a:ext>
                  </a:extLst>
                </a:gridCol>
              </a:tblGrid>
              <a:tr h="248914">
                <a:tc gridSpan="2">
                  <a:txBody>
                    <a:bodyPr/>
                    <a:lstStyle/>
                    <a:p>
                      <a:pPr algn="ctr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Mga bagay na dapat mahigpit na sundin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1926064">
                <a:tc>
                  <a:txBody>
                    <a:bodyPr/>
                    <a:lstStyle/>
                    <a:p>
                      <a:pPr algn="l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Arial" panose="020B0604020202020204" pitchFamily="34" charset="0"/>
                        </a:rPr>
                        <a:t>1.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 Ang pautang ay dapat gamitin ayon sa plano sa panahon ng aplikasyon. 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algn="l" rtl="0"/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Arial" panose="020B0604020202020204" pitchFamily="34" charset="0"/>
                        </a:rPr>
                        <a:t>2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Arial" panose="020B0604020202020204" pitchFamily="34" charset="0"/>
                        </a:rPr>
                        <a:t>. 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Kapag nangyari ang mga sumusunod na pangyayari sa nanghihiram, agad na ipagbigay-alam ito sa amin.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marL="358775" indent="-182563" algn="l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(1)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	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Kung may pagbabago sa tirahan atbp.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marL="358775" indent="-182563" algn="l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(2)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	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Kung may malaking pagbabago sa sitwasyon ng sambahayan</a:t>
                      </a:r>
                      <a:endParaRPr lang="en-US" altLang="ja-JP" sz="10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GSｺﾞｼｯｸM" panose="020B0600000000000000" pitchFamily="50" charset="-128"/>
                        <a:cs typeface="Arial" panose="020B0604020202020204" pitchFamily="34" charset="0"/>
                      </a:endParaRPr>
                    </a:p>
                    <a:p>
                      <a:pPr marL="358775" indent="-182563" algn="l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(3)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	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Kapag nakatanggap ng tulong ng publiko ang nanghihiram</a:t>
                      </a:r>
                      <a:endParaRPr lang="en-US" altLang="ja-JP" sz="10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GSｺﾞｼｯｸM" panose="020B0600000000000000" pitchFamily="50" charset="-128"/>
                        <a:cs typeface="Arial" panose="020B0604020202020204" pitchFamily="34" charset="0"/>
                      </a:endParaRPr>
                    </a:p>
                    <a:p>
                      <a:pPr marL="358775" indent="-182563" algn="l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(4)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	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Kapag pumanaw ang nanghihiram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marL="358775" indent="-182563" algn="l" rtl="0"/>
                      <a:r>
                        <a:rPr lang="x-none" sz="1000" kern="10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(5)</a:t>
                      </a:r>
                      <a:r>
                        <a:rPr lang="en-US" sz="1000" kern="10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	</a:t>
                      </a:r>
                      <a:r>
                        <a:rPr lang="x-none" sz="1000" kern="10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Iba pang 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mga bagay na napagdesisyunan</a:t>
                      </a:r>
                      <a:r>
                        <a:rPr lang="x-none" sz="1000" kern="10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 ng Gifu Prefecture Council of Social Welfare.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Arial" panose="020B0604020202020204" pitchFamily="34" charset="0"/>
                        </a:rPr>
                        <a:t>3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Arial" panose="020B0604020202020204" pitchFamily="34" charset="0"/>
                        </a:rPr>
                        <a:t>. 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Kung nalalapat sa iyo ang alinman sa mga sumusunod, maaaring hilingin sa iyo na ibalik nang isang bagsakan ang buo o bahagi ng pinautang na halaga. 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marL="358775" indent="-182563" algn="l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(1)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	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Kapag ang pautang ay nagamit sa ibang dahilan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marL="358775" indent="-182563" algn="l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(2)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	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Kapag ang nanghihiram ay humiram sa pamamagitan ng maling aplikasyon, o iba pang maling paraan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marL="358775" indent="-182563" algn="l" rtl="0"/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(3)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	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Kapag sinasadya ng nanghihiram ang pagpapabaya sa pag-reimburse ng pautang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algn="l" rtl="0"/>
                      <a:r>
                        <a:rPr lang="en-US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Arial" panose="020B0604020202020204" pitchFamily="34" charset="0"/>
                        </a:rPr>
                        <a:t>4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Arial" panose="020B0604020202020204" pitchFamily="34" charset="0"/>
                        </a:rPr>
                        <a:t>. 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Kapag hindi na-reimburse ang pautang hanggang sa nakatakdang deadline, may interes na 3.0%/annual para sa late payment na kokolektahin para sa overdue na principal payment.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  <a:p>
                      <a:pPr algn="l" rtl="0"/>
                      <a:r>
                        <a:rPr lang="en-US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*</a:t>
                      </a:r>
                      <a:r>
                        <a:rPr lang="x-none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Arial" panose="020B0604020202020204" pitchFamily="34" charset="0"/>
                        </a:rPr>
                        <a:t>Ang overdue na interes para sa mga pautang hanggang sa katapusan ng Marso 2020 ay nasa 5.0%.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52B3B6F-C2DE-7310-37E8-E86D4D5771DF}"/>
              </a:ext>
            </a:extLst>
          </p:cNvPr>
          <p:cNvSpPr txBox="1"/>
          <p:nvPr/>
        </p:nvSpPr>
        <p:spPr>
          <a:xfrm>
            <a:off x="11058663" y="10198719"/>
            <a:ext cx="37048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</a:t>
            </a:r>
            <a:r>
              <a:rPr lang="x-none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Contact Number</a:t>
            </a:r>
            <a:r>
              <a:rPr 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] </a:t>
            </a:r>
            <a:r>
              <a:rPr lang="x-none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058</a:t>
            </a:r>
            <a:r>
              <a:rPr lang="x-none" altLang="ja-JP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- </a:t>
            </a:r>
            <a:r>
              <a:rPr lang="x-none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201</a:t>
            </a:r>
            <a:r>
              <a:rPr lang="x-none" altLang="ja-JP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- </a:t>
            </a:r>
            <a:r>
              <a:rPr lang="x-none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2100</a:t>
            </a:r>
          </a:p>
          <a:p>
            <a:pPr rtl="0"/>
            <a:r>
              <a:rPr 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</a:t>
            </a:r>
            <a:r>
              <a:rPr lang="x-none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Oras ng Pantanngap</a:t>
            </a:r>
            <a:r>
              <a:rPr 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]</a:t>
            </a:r>
            <a:r>
              <a:rPr lang="x-none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Weekdays 9:00 - 17:00　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20204E1-FC98-E84D-C2BF-4DFE0FE67407}"/>
              </a:ext>
            </a:extLst>
          </p:cNvPr>
          <p:cNvSpPr txBox="1"/>
          <p:nvPr/>
        </p:nvSpPr>
        <p:spPr>
          <a:xfrm>
            <a:off x="8558440" y="10160247"/>
            <a:ext cx="26364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x-none" sz="105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●Para sa karagdagang katanungan</a:t>
            </a:r>
          </a:p>
        </p:txBody>
      </p:sp>
    </p:spTree>
    <p:extLst>
      <p:ext uri="{BB962C8B-B14F-4D97-AF65-F5344CB8AC3E}">
        <p14:creationId xmlns:p14="http://schemas.microsoft.com/office/powerpoint/2010/main" val="424383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D8BC7C-AA5C-EC04-E8FB-830BBA546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670" y="602305"/>
            <a:ext cx="72598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l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Tungkol sa Pagbabayad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3DEA33-74D9-655B-C144-1B8C513348BB}"/>
              </a:ext>
            </a:extLst>
          </p:cNvPr>
          <p:cNvSpPr txBox="1"/>
          <p:nvPr/>
        </p:nvSpPr>
        <p:spPr>
          <a:xfrm>
            <a:off x="8480386" y="1245567"/>
            <a:ext cx="6764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2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Ipababayad ang pautang sa pamamagitan ng account transfer (pag-withdraw mula sa nakarehistrong account)</a:t>
            </a:r>
          </a:p>
          <a:p>
            <a:pPr rtl="0"/>
            <a:r>
              <a:rPr lang="tl" sz="12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Mangyaring kumpirmahin ang balanse sa account upang hindi magkulang ang balanse sa araw ng pag-transfer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2B8EC2B-5647-F1BF-AACD-C85939486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275357"/>
              </p:ext>
            </p:extLst>
          </p:nvPr>
        </p:nvGraphicFramePr>
        <p:xfrm>
          <a:off x="8484184" y="2027330"/>
          <a:ext cx="6400801" cy="31915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497701"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Pinansyal na institusyon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Araw ng pag-transfer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Handling fee (pasanin ng taong umutang)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 rtl="0">
                        <a:tabLst>
                          <a:tab pos="185738" algn="l"/>
                        </a:tabLst>
                      </a:pPr>
                      <a:r>
                        <a:rPr lang="tl" sz="10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sz="10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tl" sz="10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Idadagdag ito sa halagang babayaran buwan-buwan.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The Juroku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Ogaki Kyoritsu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Gifu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Ogakiseino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Seki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Hachiman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Tono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Takayama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260073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Japan Post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353207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Pinansyal na institusyon liban sa nakasulat sa itaas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Ika-23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ja-JP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65</a:t>
                      </a: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yen kada 1 transaksyon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427B48-3B56-375A-7D44-A26B3F42E92D}"/>
              </a:ext>
            </a:extLst>
          </p:cNvPr>
          <p:cNvSpPr txBox="1"/>
          <p:nvPr/>
        </p:nvSpPr>
        <p:spPr>
          <a:xfrm>
            <a:off x="8405390" y="5370298"/>
            <a:ext cx="6764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 rtl="0"/>
            <a:r>
              <a:rPr lang="tl" sz="12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Kung araw na sarado ang pinansyal na institusyon, gagawin ang transfer sa susunod na business day.</a:t>
            </a:r>
            <a:endParaRPr lang="ja-JP" altLang="ja-JP" sz="1200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8C621DF-5020-B0D7-20AB-D3BC102E4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296292"/>
              </p:ext>
            </p:extLst>
          </p:nvPr>
        </p:nvGraphicFramePr>
        <p:xfrm>
          <a:off x="8500219" y="5807821"/>
          <a:ext cx="6400800" cy="4883992"/>
        </p:xfrm>
        <a:graphic>
          <a:graphicData uri="http://schemas.openxmlformats.org/drawingml/2006/table">
            <a:tbl>
              <a:tblPr firstRow="1" bandRow="1"/>
              <a:tblGrid>
                <a:gridCol w="2026090">
                  <a:extLst>
                    <a:ext uri="{9D8B030D-6E8A-4147-A177-3AD203B41FA5}">
                      <a16:colId xmlns:a16="http://schemas.microsoft.com/office/drawing/2014/main" val="179747616"/>
                    </a:ext>
                  </a:extLst>
                </a:gridCol>
                <a:gridCol w="4374710">
                  <a:extLst>
                    <a:ext uri="{9D8B030D-6E8A-4147-A177-3AD203B41FA5}">
                      <a16:colId xmlns:a16="http://schemas.microsoft.com/office/drawing/2014/main" val="1841801205"/>
                    </a:ext>
                  </a:extLst>
                </a:gridCol>
              </a:tblGrid>
              <a:tr h="353902">
                <a:tc>
                  <a:txBody>
                    <a:bodyPr/>
                    <a:lstStyle/>
                    <a:p>
                      <a:pPr algn="ctr" rtl="0"/>
                      <a:r>
                        <a:rPr lang="tl" sz="1100" kern="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Sa ganitong </a:t>
                      </a:r>
                      <a:r>
                        <a:rPr lang="tl" sz="1100" kern="1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sitwasyon</a:t>
                      </a:r>
                      <a:endParaRPr 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561340" algn="ctr" rtl="0"/>
                      <a:r>
                        <a:rPr lang="tl" sz="110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Impormasyon</a:t>
                      </a:r>
                      <a:endParaRPr 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176294"/>
                  </a:ext>
                </a:extLst>
              </a:tr>
              <a:tr h="890170">
                <a:tc>
                  <a:txBody>
                    <a:bodyPr/>
                    <a:lstStyle/>
                    <a:p>
                      <a:pPr marL="0" marR="36195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Nais kumpirmahin ang nakarehistrong bank account</a:t>
                      </a:r>
                    </a:p>
                    <a:p>
                      <a:pPr marR="36195" algn="l" rtl="0"/>
                      <a:endParaRPr 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7465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Kailangang gawin muli ang proseso ng pagrerehistro.</a:t>
                      </a:r>
                    </a:p>
                    <a:p>
                      <a:pPr marR="37465" algn="l" rtl="0"/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Mangyaring makipag-ugnayan sa samahang ito (Telepono 058-201-2100) para sa impormasyon tungkol sa mga dokumentong kinakailangan sa proseso.</a:t>
                      </a:r>
                    </a:p>
                    <a:p>
                      <a:pPr marR="37465" algn="l" rtl="0"/>
                      <a:endParaRPr 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879917"/>
                  </a:ext>
                </a:extLst>
              </a:tr>
              <a:tr h="893135">
                <a:tc>
                  <a:txBody>
                    <a:bodyPr/>
                    <a:lstStyle/>
                    <a:p>
                      <a:pPr marR="36195"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Hindi nagawa ang pag-transfer dahil kulang ang balanse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R="36195" algn="l" rtl="0"/>
                      <a:endParaRPr 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Kung hindi nagawa ang pag-transfer dahil kulang ang balanse o hindi nairehistro nang wasto ang bank account, ipapadala sa koreo ang payment form.</a:t>
                      </a:r>
                    </a:p>
                    <a:p>
                      <a:pPr algn="l" rtl="0"/>
                      <a:r>
                        <a:rPr lang="tl" sz="11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Hinihiling na magbayad alinsunod sa impormasyon sa payment form.</a:t>
                      </a:r>
                      <a:endParaRPr lang="en-US" alt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R="37465" algn="l" rtl="0"/>
                      <a:endParaRPr 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464449"/>
                  </a:ext>
                </a:extLst>
              </a:tr>
              <a:tr h="882502">
                <a:tc>
                  <a:txBody>
                    <a:bodyPr/>
                    <a:lstStyle/>
                    <a:p>
                      <a:pPr marR="36195" algn="l" rtl="0"/>
                      <a:r>
                        <a:rPr lang="tl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Nais magkonsulta tungkol sa pagbabayad</a:t>
                      </a:r>
                      <a:endParaRPr 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l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Mangyaring makipag-ugnayan sa Council of Social Welfare ng munisipalidad kung saan nag-apply para sa pautang o sa samahang ito (Telepono 058-201-2100).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l" rtl="0"/>
                      <a:r>
                        <a:rPr lang="tl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Magtatanong kami tungkol sa kasalukuyang kalagayan ng pamumuhay, kita at pagtatrabaho.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l" rtl="0"/>
                      <a:r>
                        <a:rPr lang="tl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Para sa mga taong nahihirapang magbayad dahil sa mga sumusunod na pangyayari, maaaring makapag-apply para sa pagpapalugit (pagpapaliban ng pagbabayad).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76213" indent="-84138" algn="l" rtl="0">
                        <a:tabLst/>
                      </a:pP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･	Napinsala ng sakuna dahil sa lindol, sunog atbp.</a:t>
                      </a:r>
                      <a:endParaRPr lang="en-US" alt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76213" indent="-84138" algn="l" rtl="0">
                        <a:tabLst/>
                      </a:pP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･	Hindi makapagtrabao dahil nagpapagaling sa </a:t>
                      </a:r>
                      <a:br>
                        <a:rPr lang="en-US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sakit</a:t>
                      </a:r>
                      <a:endParaRPr lang="en-US" alt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76213" indent="-84138" algn="l" rtl="0">
                        <a:tabLst/>
                      </a:pP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･	Walang trabaho</a:t>
                      </a:r>
                      <a:endParaRPr lang="en-US" alt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76213" indent="-84138" algn="l" rtl="0">
                        <a:tabLst/>
                      </a:pP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･	Tumatanggap ng pagpapalugit sa pagbabayad </a:t>
                      </a:r>
                      <a:br>
                        <a:rPr lang="en-US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lang="tl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ukol sa ibang pautang</a:t>
                      </a:r>
                      <a:endParaRPr lang="en-US" alt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l" rtl="0">
                        <a:tabLst>
                          <a:tab pos="271463" algn="l"/>
                        </a:tabLst>
                      </a:pPr>
                      <a:endParaRPr lang="en-US" altLang="ja-JP" sz="11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310121"/>
                  </a:ext>
                </a:extLst>
              </a:tr>
            </a:tbl>
          </a:graphicData>
        </a:graphic>
      </p:graphicFrame>
      <p:pic>
        <p:nvPicPr>
          <p:cNvPr id="9" name="図 8" descr="QR コード&#10;&#10;自動的に生成された説明">
            <a:extLst>
              <a:ext uri="{FF2B5EF4-FFF2-40B4-BE49-F238E27FC236}">
                <a16:creationId xmlns:a16="http://schemas.microsoft.com/office/drawing/2014/main" id="{57841F62-7F58-4025-34C1-8A66066EA0A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989" y="9760081"/>
            <a:ext cx="842483" cy="84248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CA5DC75-C128-7BD2-ACD6-272DD26393DF}"/>
              </a:ext>
            </a:extLst>
          </p:cNvPr>
          <p:cNvSpPr txBox="1"/>
          <p:nvPr/>
        </p:nvSpPr>
        <p:spPr>
          <a:xfrm>
            <a:off x="13622024" y="9338249"/>
            <a:ext cx="1438353" cy="55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900" dirty="0">
                <a:latin typeface="Arial" panose="020B0604020202020204" pitchFamily="34" charset="0"/>
                <a:cs typeface="Arial" panose="020B0604020202020204" pitchFamily="34" charset="0"/>
              </a:rPr>
              <a:t>Flyer tungkol sa pagpapalugit sa pagbabayad</a:t>
            </a: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CA206651-9229-49EA-0525-C80FADD44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92" y="748903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tl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Mga special loan tulad ng emergency small amount funds dahil sa epekto ng COVID-19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Tungkol sa Espesyal na Pautang na nasasakop sa Exemption sa Pagbabayad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253332C-2590-FF0E-FAAD-A27343FB1166}"/>
              </a:ext>
            </a:extLst>
          </p:cNvPr>
          <p:cNvSpPr/>
          <p:nvPr/>
        </p:nvSpPr>
        <p:spPr>
          <a:xfrm>
            <a:off x="281244" y="2195893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Nanghihiram (ang taong humiram ng pera)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ba ay </a:t>
            </a:r>
            <a:r>
              <a:rPr lang="tl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non-taxable sa parehong “per capita rate at per income rate” ng municipal tax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para sa </a:t>
            </a:r>
            <a:r>
              <a:rPr lang="tl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fiscal year 2024</a:t>
            </a:r>
            <a:r>
              <a:rPr lang="tl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F432420-99D0-DEFB-CB16-49BD11C3A220}"/>
              </a:ext>
            </a:extLst>
          </p:cNvPr>
          <p:cNvSpPr/>
          <p:nvPr/>
        </p:nvSpPr>
        <p:spPr>
          <a:xfrm>
            <a:off x="1633517" y="3795937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Tungkol sa kasalukuyang pinuno ng sambahayan</a:t>
            </a:r>
            <a:r>
              <a:rPr lang="tl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tl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pareho ba o magkaiba</a:t>
            </a:r>
            <a:r>
              <a:rPr lang="tl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sambahayan noong nanghiram ng pera?</a:t>
            </a:r>
          </a:p>
        </p:txBody>
      </p:sp>
      <p:sp>
        <p:nvSpPr>
          <p:cNvPr id="31" name="矢印: 下 30">
            <a:extLst>
              <a:ext uri="{FF2B5EF4-FFF2-40B4-BE49-F238E27FC236}">
                <a16:creationId xmlns:a16="http://schemas.microsoft.com/office/drawing/2014/main" id="{4ED8470D-3EFA-7AA3-CF85-253189543FE6}"/>
              </a:ext>
            </a:extLst>
          </p:cNvPr>
          <p:cNvSpPr/>
          <p:nvPr/>
        </p:nvSpPr>
        <p:spPr>
          <a:xfrm>
            <a:off x="2887532" y="3473424"/>
            <a:ext cx="1685109" cy="33221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Hindi ang Nanghiram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1F75D0F-08AE-8D76-E465-9468AF38C044}"/>
              </a:ext>
            </a:extLst>
          </p:cNvPr>
          <p:cNvSpPr/>
          <p:nvPr/>
        </p:nvSpPr>
        <p:spPr>
          <a:xfrm>
            <a:off x="393671" y="3124667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Sino ang</a:t>
            </a:r>
            <a:r>
              <a:rPr lang="tl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kasalukuyang pinuno ng sambahayan?</a:t>
            </a:r>
          </a:p>
        </p:txBody>
      </p:sp>
      <p:sp>
        <p:nvSpPr>
          <p:cNvPr id="33" name="矢印: 下 32">
            <a:extLst>
              <a:ext uri="{FF2B5EF4-FFF2-40B4-BE49-F238E27FC236}">
                <a16:creationId xmlns:a16="http://schemas.microsoft.com/office/drawing/2014/main" id="{E7890E83-42FC-FDDB-592C-75420EDD4DDC}"/>
              </a:ext>
            </a:extLst>
          </p:cNvPr>
          <p:cNvSpPr/>
          <p:nvPr/>
        </p:nvSpPr>
        <p:spPr>
          <a:xfrm>
            <a:off x="1844039" y="2678535"/>
            <a:ext cx="1405405" cy="444267"/>
          </a:xfrm>
          <a:prstGeom prst="downArrow">
            <a:avLst>
              <a:gd name="adj1" fmla="val 65460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Non-taxable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40BB205-C0AD-0444-F89D-B95C64E399DB}"/>
              </a:ext>
            </a:extLst>
          </p:cNvPr>
          <p:cNvSpPr/>
          <p:nvPr/>
        </p:nvSpPr>
        <p:spPr>
          <a:xfrm>
            <a:off x="4471178" y="5341739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Hindi nasasakop sa exemption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tl" sz="105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①</a:t>
            </a:r>
            <a:r>
              <a:rPr lang="tl" sz="1050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Mangyaring kumpirmahin</a:t>
            </a:r>
            <a:r>
              <a:rPr lang="tl" sz="105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abiso tungkol sa balanseng babayaran</a:t>
            </a:r>
            <a:endParaRPr lang="en-US" altLang="ja-JP" sz="1050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D76FB84-B721-13E2-EA46-CAA414904E30}"/>
              </a:ext>
            </a:extLst>
          </p:cNvPr>
          <p:cNvSpPr/>
          <p:nvPr/>
        </p:nvSpPr>
        <p:spPr>
          <a:xfrm>
            <a:off x="218331" y="5660588"/>
            <a:ext cx="425284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proseso,</a:t>
            </a:r>
            <a:r>
              <a:rPr lang="tl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tumawag sa </a:t>
            </a:r>
            <a:r>
              <a:rPr lang="tl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call center </a:t>
            </a:r>
            <a:r>
              <a:rPr lang="tl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</a:p>
          <a:p>
            <a:pPr algn="ctr" rtl="0"/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en-US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Pagkatapos kung angkop ka, ipapadala sa pamamagitan ng koreo ang exemption application form mula sa aming asosasyon</a:t>
            </a:r>
            <a:endParaRPr lang="en-US" altLang="ja-JP" sz="105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FF850CF-81A2-B796-718E-803C829635F1}"/>
              </a:ext>
            </a:extLst>
          </p:cNvPr>
          <p:cNvSpPr/>
          <p:nvPr/>
        </p:nvSpPr>
        <p:spPr>
          <a:xfrm>
            <a:off x="455513" y="5343676"/>
            <a:ext cx="3658827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Gagabayan ka namin sa proseso.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420E38C-6123-A380-42D1-4FAC64F1CBD3}"/>
              </a:ext>
            </a:extLst>
          </p:cNvPr>
          <p:cNvSpPr/>
          <p:nvPr/>
        </p:nvSpPr>
        <p:spPr>
          <a:xfrm>
            <a:off x="2620965" y="4418572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Ang kasalukuyang pinuno ng sambahayan</a:t>
            </a:r>
            <a:r>
              <a:rPr lang="tl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ba ay </a:t>
            </a:r>
            <a:r>
              <a:rPr lang="tl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non-taxable sa parehong “per capita rate at per income rate” ng municipal tax</a:t>
            </a:r>
            <a:r>
              <a:rPr lang="tl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05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fiscal year 2024</a:t>
            </a:r>
            <a:r>
              <a:rPr lang="tl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</a:p>
        </p:txBody>
      </p:sp>
      <p:sp>
        <p:nvSpPr>
          <p:cNvPr id="38" name="矢印: 下 37">
            <a:extLst>
              <a:ext uri="{FF2B5EF4-FFF2-40B4-BE49-F238E27FC236}">
                <a16:creationId xmlns:a16="http://schemas.microsoft.com/office/drawing/2014/main" id="{16DE312C-B04A-9D1D-33F4-A7BAA1C6F48B}"/>
              </a:ext>
            </a:extLst>
          </p:cNvPr>
          <p:cNvSpPr/>
          <p:nvPr/>
        </p:nvSpPr>
        <p:spPr>
          <a:xfrm>
            <a:off x="393671" y="3474368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Ang mismong nanghiram</a:t>
            </a:r>
          </a:p>
        </p:txBody>
      </p:sp>
      <p:sp>
        <p:nvSpPr>
          <p:cNvPr id="39" name="矢印: 下 38">
            <a:extLst>
              <a:ext uri="{FF2B5EF4-FFF2-40B4-BE49-F238E27FC236}">
                <a16:creationId xmlns:a16="http://schemas.microsoft.com/office/drawing/2014/main" id="{1C92E1E6-B52C-9AB9-F24B-3AB649A15118}"/>
              </a:ext>
            </a:extLst>
          </p:cNvPr>
          <p:cNvSpPr/>
          <p:nvPr/>
        </p:nvSpPr>
        <p:spPr>
          <a:xfrm>
            <a:off x="1637193" y="4154054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Magkaiba</a:t>
            </a:r>
          </a:p>
        </p:txBody>
      </p:sp>
      <p:sp>
        <p:nvSpPr>
          <p:cNvPr id="40" name="矢印: 下 39">
            <a:extLst>
              <a:ext uri="{FF2B5EF4-FFF2-40B4-BE49-F238E27FC236}">
                <a16:creationId xmlns:a16="http://schemas.microsoft.com/office/drawing/2014/main" id="{961C4B63-DC59-4D60-5603-FBD65783798D}"/>
              </a:ext>
            </a:extLst>
          </p:cNvPr>
          <p:cNvSpPr/>
          <p:nvPr/>
        </p:nvSpPr>
        <p:spPr>
          <a:xfrm>
            <a:off x="2975355" y="4920268"/>
            <a:ext cx="1220742" cy="40325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Non-taxable</a:t>
            </a:r>
          </a:p>
        </p:txBody>
      </p:sp>
      <p:sp>
        <p:nvSpPr>
          <p:cNvPr id="41" name="矢印: 下 40">
            <a:extLst>
              <a:ext uri="{FF2B5EF4-FFF2-40B4-BE49-F238E27FC236}">
                <a16:creationId xmlns:a16="http://schemas.microsoft.com/office/drawing/2014/main" id="{4B7BD998-64BA-A6DF-88C4-ECB759F9C99E}"/>
              </a:ext>
            </a:extLst>
          </p:cNvPr>
          <p:cNvSpPr/>
          <p:nvPr/>
        </p:nvSpPr>
        <p:spPr>
          <a:xfrm>
            <a:off x="4850703" y="4922334"/>
            <a:ext cx="1102275" cy="408503"/>
          </a:xfrm>
          <a:prstGeom prst="downArrow">
            <a:avLst>
              <a:gd name="adj1" fmla="val 6478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Taxable</a:t>
            </a:r>
          </a:p>
        </p:txBody>
      </p:sp>
      <p:sp>
        <p:nvSpPr>
          <p:cNvPr id="42" name="矢印: 下 41">
            <a:extLst>
              <a:ext uri="{FF2B5EF4-FFF2-40B4-BE49-F238E27FC236}">
                <a16:creationId xmlns:a16="http://schemas.microsoft.com/office/drawing/2014/main" id="{A0D35F09-D6AD-8E11-B56A-71BB8D4B1E09}"/>
              </a:ext>
            </a:extLst>
          </p:cNvPr>
          <p:cNvSpPr/>
          <p:nvPr/>
        </p:nvSpPr>
        <p:spPr>
          <a:xfrm>
            <a:off x="6131524" y="2679741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tl" sz="1000">
                <a:latin typeface="Arial" panose="020B0604020202020204" pitchFamily="34" charset="0"/>
                <a:ea typeface="ＭＳ ゴシック" panose="020B0609070205080204" pitchFamily="49" charset="-128"/>
              </a:rPr>
              <a:t>Taxable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97A9C92-698D-841C-2600-99A2FE277A40}"/>
              </a:ext>
            </a:extLst>
          </p:cNvPr>
          <p:cNvSpPr/>
          <p:nvPr/>
        </p:nvSpPr>
        <p:spPr>
          <a:xfrm>
            <a:off x="3135182" y="2707200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80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*Mangyaring kumpirmahin sa iyong municipal office kung ikaw ay tax-exempt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2FE89A1-FB84-80B7-5335-327FE0D305D4}"/>
              </a:ext>
            </a:extLst>
          </p:cNvPr>
          <p:cNvSpPr txBox="1"/>
          <p:nvPr/>
        </p:nvSpPr>
        <p:spPr>
          <a:xfrm>
            <a:off x="189392" y="1480880"/>
            <a:ext cx="68277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Para sa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“Comprehensive Support Funds (muling pag-uutang)”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mga sambahayan, kung saan municipal tax para sa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fiscal year 2024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ay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hindi taxable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ay magiging </a:t>
            </a:r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exempted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mula sa </a:t>
            </a:r>
            <a:r>
              <a:rPr lang="tl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pagbabayad (pagbabalik ng perang inutang) sa pautang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C859FCD-4A3F-BBFE-B8A1-1E007411AF4C}"/>
              </a:ext>
            </a:extLst>
          </p:cNvPr>
          <p:cNvSpPr txBox="1"/>
          <p:nvPr/>
        </p:nvSpPr>
        <p:spPr>
          <a:xfrm>
            <a:off x="368645" y="6760065"/>
            <a:ext cx="715763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Tungkol sa special loan tulad ng emergency small amount funds dahil sa epekto ng COVID-19 na pinahihiram ng samahang ito, kung naaangkop ang taong umutang sa nakasulat sa ibaba, </a:t>
            </a:r>
            <a:r>
              <a:rPr lang="tl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ma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-</a:t>
            </a:r>
            <a:r>
              <a:rPr lang="tl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eexempt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siya </a:t>
            </a:r>
            <a:r>
              <a:rPr lang="tl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sa pagbabayad ng pautang (pagsasauli ng hiniram na pera) sa pamamagitan ng pagtanggap ng notipikasyon sa pagpasya ng exemption mula sa samahang ito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tl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pagkatapos ng aplikasyon</a:t>
            </a:r>
            <a:r>
              <a:rPr lang="tl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55" name="表 54">
            <a:extLst>
              <a:ext uri="{FF2B5EF4-FFF2-40B4-BE49-F238E27FC236}">
                <a16:creationId xmlns:a16="http://schemas.microsoft.com/office/drawing/2014/main" id="{0C1FE93B-5B16-2628-4767-1D2088E8E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362360"/>
              </p:ext>
            </p:extLst>
          </p:nvPr>
        </p:nvGraphicFramePr>
        <p:xfrm>
          <a:off x="561860" y="7977552"/>
          <a:ext cx="6807200" cy="2533816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293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894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t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Tumatanggap ng public assistance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t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Naisyuhan ng Mental Health Welfare Certificate (Grade 1) o Physical Disability Certificate (Grade 1 o 2) o Rehabilitation Certificate (ryoiku techo) (A1 o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32542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tl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7ADFD10-64D4-BC18-FB84-D3E2CB9AC54B}"/>
              </a:ext>
            </a:extLst>
          </p:cNvPr>
          <p:cNvSpPr txBox="1"/>
          <p:nvPr/>
        </p:nvSpPr>
        <p:spPr>
          <a:xfrm>
            <a:off x="507062" y="7693484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tl" sz="1050" b="1">
                <a:latin typeface="Arial" panose="020B0604020202020204" pitchFamily="34" charset="0"/>
                <a:ea typeface="ＭＳ ゴシック" panose="020B0609070205080204" pitchFamily="49" charset="-128"/>
              </a:rPr>
              <a:t>●Flowchart para kumpirmahin kung naaangkop sa exemption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23AE4D52-DFD5-9A90-4DBC-733A8066FECA}"/>
              </a:ext>
            </a:extLst>
          </p:cNvPr>
          <p:cNvSpPr/>
          <p:nvPr/>
        </p:nvSpPr>
        <p:spPr>
          <a:xfrm>
            <a:off x="2317021" y="9390993"/>
            <a:ext cx="2850512" cy="410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tl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Gagabayan ka namin sa proseso.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F9075077-C1AD-365C-D969-4F6CD8DFCFDF}"/>
              </a:ext>
            </a:extLst>
          </p:cNvPr>
          <p:cNvSpPr/>
          <p:nvPr/>
        </p:nvSpPr>
        <p:spPr>
          <a:xfrm>
            <a:off x="695661" y="9637353"/>
            <a:ext cx="6330407" cy="965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alt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sa proseso,</a:t>
            </a:r>
            <a:r>
              <a:rPr lang="tl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tumawag sa </a:t>
            </a:r>
            <a:r>
              <a:rPr lang="tl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call center </a:t>
            </a:r>
            <a:r>
              <a:rPr lang="tl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tl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Pagkatapos kumpirmahin kung angkop ka, ipapadala sa pamamagitan ng koreo ang exemption application form mula sa aming asosasyon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010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1478</Words>
  <Application>Microsoft Office PowerPoint</Application>
  <PresentationFormat>ユーザー設定</PresentationFormat>
  <Paragraphs>172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Mga special loan tulad ng emergency small amount funds dahil sa epekto ng COVID-19 Tungkol sa Espesyal na Pautang na nasasakop sa Exemption sa Pagbabayad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2023-11-17T02:52:19Z</dcterms:created>
  <dcterms:modified xsi:type="dcterms:W3CDTF">2024-11-27T03:55:43Z</dcterms:modified>
</cp:coreProperties>
</file>