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89" r:id="rId2"/>
    <p:sldId id="290" r:id="rId3"/>
  </p:sldIdLst>
  <p:sldSz cx="15119350" cy="10691813"/>
  <p:notesSz cx="6797675" cy="9926638"/>
  <p:defaultTextStyle>
    <a:defPPr rtl="0">
      <a:defRPr lang="vi-V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" autoAdjust="0"/>
    <p:restoredTop sz="94660"/>
  </p:normalViewPr>
  <p:slideViewPr>
    <p:cSldViewPr snapToGrid="0">
      <p:cViewPr>
        <p:scale>
          <a:sx n="70" d="100"/>
          <a:sy n="70" d="100"/>
        </p:scale>
        <p:origin x="366" y="-13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70195E-0E38-4B5F-A6BE-C900F866508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8574CB6-D607-419C-8BCC-88A2B155C6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17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vi-vn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vi-vn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vi-vn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vi-vn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vi-vn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vi-vn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vi-vn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vi-vn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vi-vn"/>
              <a:t>マスター テキストの書式設定</a:t>
            </a:r>
          </a:p>
          <a:p>
            <a:pPr lvl="1" rtl="0"/>
            <a:r>
              <a:rPr lang="vi-vn"/>
              <a:t>第 2 レベル</a:t>
            </a:r>
          </a:p>
          <a:p>
            <a:pPr lvl="2" rtl="0"/>
            <a:r>
              <a:rPr lang="vi-vn"/>
              <a:t>第 3 レベル</a:t>
            </a:r>
          </a:p>
          <a:p>
            <a:pPr lvl="3" rtl="0"/>
            <a:r>
              <a:rPr lang="vi-vn"/>
              <a:t>第 4 レベル</a:t>
            </a:r>
          </a:p>
          <a:p>
            <a:pPr lvl="4" rtl="0"/>
            <a:r>
              <a:rPr lang="vi-vn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直線コネクタ 1028">
            <a:extLst>
              <a:ext uri="{FF2B5EF4-FFF2-40B4-BE49-F238E27FC236}">
                <a16:creationId xmlns:a16="http://schemas.microsoft.com/office/drawing/2014/main" id="{7015D83C-9B83-4FEE-A70D-C81FD25DFEE3}"/>
              </a:ext>
            </a:extLst>
          </p:cNvPr>
          <p:cNvCxnSpPr>
            <a:cxnSpLocks/>
          </p:cNvCxnSpPr>
          <p:nvPr/>
        </p:nvCxnSpPr>
        <p:spPr>
          <a:xfrm>
            <a:off x="7530678" y="170770"/>
            <a:ext cx="0" cy="1031314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959E831-242F-4184-A232-E2447951628A}"/>
              </a:ext>
            </a:extLst>
          </p:cNvPr>
          <p:cNvSpPr txBox="1"/>
          <p:nvPr/>
        </p:nvSpPr>
        <p:spPr>
          <a:xfrm>
            <a:off x="206734" y="6577232"/>
            <a:ext cx="4802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2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 Địa chỉ liên lạc</a:t>
            </a:r>
          </a:p>
          <a:p>
            <a:pPr marL="180975" rtl="0"/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Hội đồng Phúc lợi Xã hội tỉnh Gifu - Ban Hỗ trợ Đời sống - Phụ trách Cho vay Vốn</a:t>
            </a:r>
          </a:p>
          <a:p>
            <a:pPr marL="180975"/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[Số điện thoại</a:t>
            </a:r>
            <a:r>
              <a:rPr lang="vi-VN" sz="1200" dirty="0">
                <a:ea typeface="Meiryo UI" panose="020B0604030504040204" pitchFamily="50" charset="-128"/>
                <a:cs typeface="Arial" panose="020B0604020202020204" pitchFamily="34" charset="0"/>
              </a:rPr>
              <a:t>/Contact Number</a:t>
            </a:r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] </a:t>
            </a:r>
            <a:r>
              <a:rPr lang="vi-vn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058‐201‐2100</a:t>
            </a:r>
          </a:p>
          <a:p>
            <a:pPr marL="180975"/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[Thời gian tiếp nhận</a:t>
            </a:r>
            <a:r>
              <a:rPr lang="vi-VN" sz="1200" dirty="0">
                <a:ea typeface="Meiryo UI" panose="020B0604030504040204" pitchFamily="50" charset="-128"/>
                <a:cs typeface="Arial" panose="020B0604020202020204" pitchFamily="34" charset="0"/>
              </a:rPr>
              <a:t>/Reception Time</a:t>
            </a:r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] Các ngày trong tuần 9:00 ~ 17:00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00CD2-2D14-43EF-9480-86D62BCC09E3}"/>
              </a:ext>
            </a:extLst>
          </p:cNvPr>
          <p:cNvSpPr txBox="1"/>
          <p:nvPr/>
        </p:nvSpPr>
        <p:spPr>
          <a:xfrm>
            <a:off x="199235" y="1797984"/>
            <a:ext cx="7157634" cy="27699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vi-vn" altLang="ja-JP" sz="1100" dirty="0">
                <a:ea typeface="Meiryo UI" panose="020B0604030504040204" pitchFamily="50" charset="-128"/>
              </a:rPr>
              <a:t>Pháp nhân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p</a:t>
            </a:r>
            <a:r>
              <a:rPr lang="vi-vn" altLang="ja-JP" sz="1100" dirty="0">
                <a:ea typeface="Meiryo UI" panose="020B0604030504040204" pitchFamily="50" charset="-128"/>
              </a:rPr>
              <a:t>húc lợi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x</a:t>
            </a:r>
            <a:r>
              <a:rPr lang="vi-vn" altLang="ja-JP" sz="1100" dirty="0">
                <a:ea typeface="Meiryo UI" panose="020B0604030504040204" pitchFamily="50" charset="-128"/>
              </a:rPr>
              <a:t>ã hội </a:t>
            </a:r>
            <a:r>
              <a:rPr lang="vi-VN" altLang="ja-JP" sz="1100" dirty="0">
                <a:ea typeface="Meiryo UI" panose="020B0604030504040204" pitchFamily="50" charset="-128"/>
              </a:rPr>
              <a:t>–</a:t>
            </a:r>
            <a:r>
              <a:rPr lang="vi-vn" altLang="ja-JP" sz="1100" dirty="0">
                <a:ea typeface="Meiryo UI" panose="020B0604030504040204" pitchFamily="50" charset="-128"/>
              </a:rPr>
              <a:t> </a:t>
            </a:r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algn="r"/>
            <a:r>
              <a:rPr lang="vi-vn" altLang="ja-JP" sz="1100" dirty="0">
                <a:ea typeface="Meiryo UI" panose="020B0604030504040204" pitchFamily="50" charset="-128"/>
              </a:rPr>
              <a:t>Hội đồng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p</a:t>
            </a:r>
            <a:r>
              <a:rPr lang="vi-vn" altLang="ja-JP" sz="1100" dirty="0">
                <a:ea typeface="Meiryo UI" panose="020B0604030504040204" pitchFamily="50" charset="-128"/>
              </a:rPr>
              <a:t>húc lợi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x</a:t>
            </a:r>
            <a:r>
              <a:rPr lang="vi-vn" altLang="ja-JP" sz="1100" dirty="0">
                <a:ea typeface="Meiryo UI" panose="020B0604030504040204" pitchFamily="50" charset="-128"/>
              </a:rPr>
              <a:t>ã hội tỉnh Gifu</a:t>
            </a:r>
          </a:p>
          <a:p>
            <a:pPr algn="r"/>
            <a:r>
              <a:rPr lang="vi-vn" altLang="ja-JP" sz="1100" dirty="0">
                <a:ea typeface="Meiryo UI" panose="020B0604030504040204" pitchFamily="50" charset="-128"/>
              </a:rPr>
              <a:t>Ban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h</a:t>
            </a:r>
            <a:r>
              <a:rPr lang="vi-vn" altLang="ja-JP" sz="1100" dirty="0">
                <a:ea typeface="Meiryo UI" panose="020B0604030504040204" pitchFamily="50" charset="-128"/>
              </a:rPr>
              <a:t>ỗ trợ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đ</a:t>
            </a:r>
            <a:r>
              <a:rPr lang="vi-vn" altLang="ja-JP" sz="1100" dirty="0">
                <a:ea typeface="Meiryo UI" panose="020B0604030504040204" pitchFamily="50" charset="-128"/>
              </a:rPr>
              <a:t>ời sống </a:t>
            </a:r>
            <a:r>
              <a:rPr lang="vi-VN" altLang="ja-JP" sz="1100" dirty="0">
                <a:ea typeface="Meiryo UI" panose="020B0604030504040204" pitchFamily="50" charset="-128"/>
              </a:rPr>
              <a:t>–</a:t>
            </a:r>
            <a:r>
              <a:rPr lang="vi-vn" altLang="ja-JP" sz="1100" dirty="0">
                <a:ea typeface="Meiryo UI" panose="020B0604030504040204" pitchFamily="50" charset="-128"/>
              </a:rPr>
              <a:t> Phụ trách </a:t>
            </a:r>
            <a:r>
              <a:rPr lang="en-US" altLang="ja-JP" sz="1100" dirty="0">
                <a:latin typeface="Arial" panose="020B0604020202020204" pitchFamily="34" charset="0"/>
                <a:ea typeface="Meiryo UI" panose="020B0604030504040204" pitchFamily="50" charset="-128"/>
              </a:rPr>
              <a:t>c</a:t>
            </a:r>
            <a:r>
              <a:rPr lang="vi-vn" altLang="ja-JP" sz="1100" dirty="0">
                <a:ea typeface="Meiryo UI" panose="020B0604030504040204" pitchFamily="50" charset="-128"/>
              </a:rPr>
              <a:t>ho vay vốn</a:t>
            </a:r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algn="r" rtl="0"/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rtl="0"/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rtl="0"/>
            <a:endParaRPr lang="ja-JP" altLang="en-US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Chúng tôi xin thông báo về việc bắt đầu hoàn trả (thanh toán) các khoản cho vay đặc biệt như quỹ nhỏ khẩn cấp v.v... do ảnh hưởng của COVID-19 mà quý vị đã vay từ Hội đồng chúng tôi.</a:t>
            </a:r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r>
              <a:rPr lang="vi-vn" sz="1200" b="1" dirty="0">
                <a:highlight>
                  <a:srgbClr val="FFFF00"/>
                </a:highlight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Đây là thông báo quan trọng nên xin quý vị vui lòng kiểm tra kỹ.</a:t>
            </a:r>
          </a:p>
          <a:p>
            <a:pPr algn="ctr" rtl="0"/>
            <a:r>
              <a:rPr lang="vi-vn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Nội dung</a:t>
            </a:r>
          </a:p>
          <a:p>
            <a:r>
              <a:rPr lang="vi-vn" altLang="ja-JP" sz="1200" dirty="0">
                <a:solidFill>
                  <a:schemeClr val="accent5"/>
                </a:solidFill>
                <a:ea typeface="Meiryo UI" panose="020B0604030504040204" pitchFamily="50" charset="-128"/>
              </a:rPr>
              <a:t>1. Giấy tờ được gửi lần này (văn bản gửi chung)</a:t>
            </a:r>
            <a:endParaRPr lang="en-US" altLang="ja-JP" sz="1200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22C2089-A558-4E4A-99EB-DE3FF07A7E54}"/>
              </a:ext>
            </a:extLst>
          </p:cNvPr>
          <p:cNvSpPr txBox="1"/>
          <p:nvPr/>
        </p:nvSpPr>
        <p:spPr>
          <a:xfrm>
            <a:off x="310787" y="2417201"/>
            <a:ext cx="6956807" cy="6309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vi-vn" sz="110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Các khoản cho vay đặc biệt như quỹ nhỏ khẩn cấp v.v</a:t>
            </a:r>
            <a:r>
              <a:rPr lang="vi-VN" sz="110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…</a:t>
            </a:r>
            <a:r>
              <a:rPr lang="vi-vn" sz="110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do ảnh hưởng của COVID-19.</a:t>
            </a:r>
            <a:endParaRPr lang="en-US" altLang="ja-JP" sz="11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 rtl="0"/>
            <a:r>
              <a:rPr lang="vi-vn" sz="1200" b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Hướng dẫn về hoàn trả</a:t>
            </a:r>
            <a:endParaRPr lang="en-US" altLang="ja-JP" sz="12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 rtl="0"/>
            <a:r>
              <a:rPr lang="vi-vn" sz="1200" b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Notification of Repayment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AC3ACE9-E3DB-4F91-A8AE-DDE62D30910D}"/>
              </a:ext>
            </a:extLst>
          </p:cNvPr>
          <p:cNvSpPr txBox="1"/>
          <p:nvPr/>
        </p:nvSpPr>
        <p:spPr>
          <a:xfrm>
            <a:off x="418663" y="8535882"/>
            <a:ext cx="66253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rtl="0"/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</a:t>
            </a:r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Chúng tôi không nhận hồ sơ trực tiếp. 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Vui lòng </a:t>
            </a:r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không mang hồ sơ đến làm thủ tục trực tiếp.</a:t>
            </a:r>
            <a:endParaRPr lang="en-US" altLang="ja-JP" sz="105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85725" indent="-85725" rtl="0"/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</a:t>
            </a:r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Mọi thắc mắc về vấn đề này,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vui lòng liên lạc đến số điện thoại ghi trên.</a:t>
            </a:r>
            <a:endParaRPr lang="en-US" altLang="ja-JP" sz="105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85725" rtl="0"/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Có thể quý vị sẽ khó kết nối điện thoại ngay sau khi nhận được thông báo này. Rất mong quý vị </a:t>
            </a:r>
            <a:r>
              <a:rPr lang="vi-vn" sz="105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thông cảm!</a:t>
            </a:r>
            <a:endParaRPr lang="en-US" altLang="ja-JP" sz="105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85725" indent="-85725" rtl="0"/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</a:t>
            </a:r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Giấy tờ sau khi nộp sẽ không được trả lại</a:t>
            </a:r>
            <a:r>
              <a:rPr lang="vi-vn" sz="105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 Mong </a:t>
            </a:r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quý vị </a:t>
            </a:r>
            <a:r>
              <a:rPr lang="vi-vn" sz="105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thông cảm!</a:t>
            </a:r>
            <a:endParaRPr lang="en-US" altLang="ja-JP" sz="105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85725" indent="-85725" rtl="0"/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</a:t>
            </a:r>
            <a:r>
              <a:rPr lang="en-US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Có thể mất khoảng 1 tháng kể từ khi nộp đơn </a:t>
            </a:r>
            <a:r>
              <a:rPr lang="vi-vn" sz="105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cho đến khi có kết quả chấp </a:t>
            </a:r>
            <a:r>
              <a:rPr lang="vi-vn" sz="105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thuận hoặc không chấp thuận được miễn hoàn trả.</a:t>
            </a:r>
            <a:endParaRPr lang="vi-vn" sz="105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25D113C-DFF1-4B99-787D-A6B05C0118D6}"/>
              </a:ext>
            </a:extLst>
          </p:cNvPr>
          <p:cNvSpPr/>
          <p:nvPr/>
        </p:nvSpPr>
        <p:spPr>
          <a:xfrm>
            <a:off x="357546" y="8430444"/>
            <a:ext cx="6686485" cy="1276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2692EA3-C5B4-96B1-0DD1-4609B1C03511}"/>
              </a:ext>
            </a:extLst>
          </p:cNvPr>
          <p:cNvSpPr txBox="1"/>
          <p:nvPr/>
        </p:nvSpPr>
        <p:spPr>
          <a:xfrm>
            <a:off x="479822" y="8274612"/>
            <a:ext cx="99105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vi-vn" sz="1200" b="1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[Yêu cầu]</a:t>
            </a:r>
            <a:endParaRPr lang="ja-JP" altLang="en-US" sz="1200" b="1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1A64A54-47E9-78E2-048B-AD2E972601A8}"/>
              </a:ext>
            </a:extLst>
          </p:cNvPr>
          <p:cNvSpPr txBox="1"/>
          <p:nvPr/>
        </p:nvSpPr>
        <p:spPr>
          <a:xfrm>
            <a:off x="4901346" y="6467412"/>
            <a:ext cx="1147475" cy="360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vi-vn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Hướng dẫn trên trang chủ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8A5353CB-CA48-0B3D-66A5-23E3B2110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116" y="6959583"/>
            <a:ext cx="775389" cy="757766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AB21C93-25C7-7D85-B407-BE93A4C0E437}"/>
              </a:ext>
            </a:extLst>
          </p:cNvPr>
          <p:cNvSpPr txBox="1"/>
          <p:nvPr/>
        </p:nvSpPr>
        <p:spPr>
          <a:xfrm>
            <a:off x="4970982" y="7778586"/>
            <a:ext cx="228234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5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Mã QR là nhãn hiệu đã đăng ký của Công ty cổ phần DENSO WAVE.</a:t>
            </a:r>
          </a:p>
        </p:txBody>
      </p:sp>
      <p:graphicFrame>
        <p:nvGraphicFramePr>
          <p:cNvPr id="51" name="表 9">
            <a:extLst>
              <a:ext uri="{FF2B5EF4-FFF2-40B4-BE49-F238E27FC236}">
                <a16:creationId xmlns:a16="http://schemas.microsoft.com/office/drawing/2014/main" id="{C42D5076-F1A0-D6FC-27B3-DA453A1B8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614360"/>
              </p:ext>
            </p:extLst>
          </p:nvPr>
        </p:nvGraphicFramePr>
        <p:xfrm>
          <a:off x="322647" y="4702138"/>
          <a:ext cx="6234737" cy="1451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0166">
                  <a:extLst>
                    <a:ext uri="{9D8B030D-6E8A-4147-A177-3AD203B41FA5}">
                      <a16:colId xmlns:a16="http://schemas.microsoft.com/office/drawing/2014/main" val="930275226"/>
                    </a:ext>
                  </a:extLst>
                </a:gridCol>
                <a:gridCol w="1754571">
                  <a:extLst>
                    <a:ext uri="{9D8B030D-6E8A-4147-A177-3AD203B41FA5}">
                      <a16:colId xmlns:a16="http://schemas.microsoft.com/office/drawing/2014/main" val="3053005933"/>
                    </a:ext>
                  </a:extLst>
                </a:gridCol>
              </a:tblGrid>
              <a:tr h="829205">
                <a:tc>
                  <a:txBody>
                    <a:bodyPr/>
                    <a:lstStyle/>
                    <a:p>
                      <a:pPr rtl="0"/>
                      <a:r>
                        <a:rPr lang="vi-vn" sz="105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Hướng dẫn về các khoản cho vay đặc biệt như quỹ nhỏ khẩn cấp v.v... (Chính là bản thông báo này) </a:t>
                      </a:r>
                      <a:r>
                        <a:rPr lang="en-US" sz="105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kiêm</a:t>
                      </a:r>
                      <a:r>
                        <a:rPr lang="vi-vn" sz="105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Thông báo bắt đầu hoàn trả (phần nội dung bên phải thông báo này)</a:t>
                      </a:r>
                      <a:endParaRPr kumimoji="1" lang="en-US" altLang="ja-JP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Vui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lòng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kiểm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tra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và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trả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50" dirty="0" err="1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lại</a:t>
                      </a:r>
                      <a:r>
                        <a:rPr kumimoji="1" lang="en-US" altLang="ja-JP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.</a:t>
                      </a:r>
                      <a:endParaRPr kumimoji="1" lang="ja-JP" altLang="en-US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124755"/>
                  </a:ext>
                </a:extLst>
              </a:tr>
              <a:tr h="471325">
                <a:tc>
                  <a:txBody>
                    <a:bodyPr/>
                    <a:lstStyle/>
                    <a:p>
                      <a:pPr rtl="0"/>
                      <a:r>
                        <a:rPr lang="vi-vn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Hướng dẫn về miễn hoàn trả (</a:t>
                      </a:r>
                      <a:r>
                        <a:rPr lang="vi-VN" sz="1050" dirty="0">
                          <a:latin typeface="+mn-lt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Mặt sau của thông báo này</a:t>
                      </a:r>
                      <a:r>
                        <a:rPr lang="vi-vn" sz="105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050" dirty="0">
                          <a:latin typeface="+mn-lt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Vui lòng kiểm tra và thực hiện các bước cần thiết nếu có.</a:t>
                      </a:r>
                      <a:endParaRPr lang="vi-vn" sz="105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935073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14876F3-D5BF-C85B-A9AF-FDBB5F92B43E}"/>
              </a:ext>
            </a:extLst>
          </p:cNvPr>
          <p:cNvSpPr txBox="1"/>
          <p:nvPr/>
        </p:nvSpPr>
        <p:spPr>
          <a:xfrm>
            <a:off x="793264" y="170770"/>
            <a:ext cx="1982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200" dirty="0">
                <a:ea typeface="Meiryo UI" panose="020B0604030504040204" pitchFamily="50" charset="-128"/>
                <a:cs typeface="Arial" panose="020B0604020202020204" pitchFamily="34" charset="0"/>
              </a:rPr>
              <a:t>tháng mười một</a:t>
            </a:r>
            <a:r>
              <a:rPr lang="ja-JP" altLang="en-US" sz="1200" dirty="0"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sz="1200" dirty="0">
                <a:ea typeface="Meiryo UI" panose="020B0604030504040204" pitchFamily="50" charset="-128"/>
                <a:cs typeface="Arial" panose="020B0604020202020204" pitchFamily="34" charset="0"/>
              </a:rPr>
              <a:t>2023</a:t>
            </a:r>
            <a:endParaRPr kumimoji="1"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6" name="表 20">
            <a:extLst>
              <a:ext uri="{FF2B5EF4-FFF2-40B4-BE49-F238E27FC236}">
                <a16:creationId xmlns:a16="http://schemas.microsoft.com/office/drawing/2014/main" id="{B805E1EA-1578-CF96-54A6-8BDA2885A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317017"/>
              </p:ext>
            </p:extLst>
          </p:nvPr>
        </p:nvGraphicFramePr>
        <p:xfrm>
          <a:off x="7707599" y="1429774"/>
          <a:ext cx="6980889" cy="5102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vi-vn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Chúng tôi xin thông báo khoản vay ghi trên sẽ bắt đầu hoàn trả như sau.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:a16="http://schemas.microsoft.com/office/drawing/2014/main" id="{2AE320F6-E0AD-FEC2-0B18-5776B96D57EC}"/>
              </a:ext>
            </a:extLst>
          </p:cNvPr>
          <p:cNvSpPr txBox="1">
            <a:spLocks/>
          </p:cNvSpPr>
          <p:nvPr/>
        </p:nvSpPr>
        <p:spPr>
          <a:xfrm>
            <a:off x="7681741" y="712947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Thông báo về việc bắt đầu hoàn trả các khoản cho vay 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rtl="0"/>
            <a:r>
              <a:rPr lang="vi-vn" sz="1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đối với các khoản cho vay đặc biệt như các quỹ nhỏ khẩn cấp v.v.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2FB8805A-EA82-7005-1D69-64F4CAF02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892222"/>
              </p:ext>
            </p:extLst>
          </p:nvPr>
        </p:nvGraphicFramePr>
        <p:xfrm>
          <a:off x="7860373" y="2482377"/>
          <a:ext cx="6968652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003787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481309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878580">
                  <a:extLst>
                    <a:ext uri="{9D8B030D-6E8A-4147-A177-3AD203B41FA5}">
                      <a16:colId xmlns:a16="http://schemas.microsoft.com/office/drawing/2014/main" val="252966706"/>
                    </a:ext>
                  </a:extLst>
                </a:gridCol>
                <a:gridCol w="2604976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</a:tblGrid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Tên quỹ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Mã </a:t>
                      </a:r>
                      <a:endParaRPr lang="en-US" sz="1050" kern="100" baseline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khoản vay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Họ tên </a:t>
                      </a:r>
                      <a:endParaRPr lang="en-US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người vay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Số tiền vay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050" kern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yên</a:t>
                      </a:r>
                      <a:endParaRPr lang="ja-JP" sz="105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Số tiền hoàn trả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050" kern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yên</a:t>
                      </a:r>
                      <a:endParaRPr lang="ja-JP" sz="105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633466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Số dư </a:t>
                      </a:r>
                      <a:endParaRPr lang="en-US" sz="1050" kern="100" baseline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hoàn trả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r>
                        <a:rPr lang="vi-vn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　　　　　　yên</a:t>
                      </a:r>
                      <a:endParaRPr lang="ja-JP" sz="105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6131"/>
                  </a:ext>
                </a:extLst>
              </a:tr>
            </a:tbl>
          </a:graphicData>
        </a:graphic>
      </p:graphicFrame>
      <p:sp>
        <p:nvSpPr>
          <p:cNvPr id="20" name="Rectangle 1">
            <a:extLst>
              <a:ext uri="{FF2B5EF4-FFF2-40B4-BE49-F238E27FC236}">
                <a16:creationId xmlns:a16="http://schemas.microsoft.com/office/drawing/2014/main" id="{095D23DA-C8AD-28C0-5350-FD685CD54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9321" y="1897378"/>
            <a:ext cx="718198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Nội dung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○ Tình hình khoản vay/số tiền sẽ hoàn trả (số dư hoàn trả)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12FBB8DE-24E7-6696-9EAD-68C9E549D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734" y="3916621"/>
            <a:ext cx="718198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* Trường hợp có một khoản vay kéo dài hơn 3 tháng (phần khoản vay gia hạn) từ khoản vay đặc biệt của quỹ hỗ trợ tổng hợp thì sẽ bắt đầu hoàn trả phần khoản vay gia hạn từ tháng 1 năm 2024.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696DF6E5-455C-10AE-A2B7-64E6B0CB9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815776"/>
              </p:ext>
            </p:extLst>
          </p:nvPr>
        </p:nvGraphicFramePr>
        <p:xfrm>
          <a:off x="7896029" y="4329617"/>
          <a:ext cx="6968652" cy="766271"/>
        </p:xfrm>
        <a:graphic>
          <a:graphicData uri="http://schemas.openxmlformats.org/drawingml/2006/table">
            <a:tbl>
              <a:tblPr firstRow="1" firstCol="1" bandRow="1"/>
              <a:tblGrid>
                <a:gridCol w="1417608">
                  <a:extLst>
                    <a:ext uri="{9D8B030D-6E8A-4147-A177-3AD203B41FA5}">
                      <a16:colId xmlns:a16="http://schemas.microsoft.com/office/drawing/2014/main" val="3994403977"/>
                    </a:ext>
                  </a:extLst>
                </a:gridCol>
                <a:gridCol w="5551044">
                  <a:extLst>
                    <a:ext uri="{9D8B030D-6E8A-4147-A177-3AD203B41FA5}">
                      <a16:colId xmlns:a16="http://schemas.microsoft.com/office/drawing/2014/main" val="2086008062"/>
                    </a:ext>
                  </a:extLst>
                </a:gridCol>
              </a:tblGrid>
              <a:tr h="217277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Thời gian hoàn trả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427815"/>
                  </a:ext>
                </a:extLst>
              </a:tr>
              <a:tr h="228954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Số lần hoàn trả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Trả góp </a:t>
                      </a:r>
                      <a:r>
                        <a:rPr lang="en-US" altLang="ja-JP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tháng       </a:t>
                      </a:r>
                      <a:r>
                        <a:rPr lang="ja-JP" altLang="en-US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vi-vn" sz="1050" kern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lần</a:t>
                      </a:r>
                      <a:endParaRPr lang="ja-JP" sz="100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768456"/>
                  </a:ext>
                </a:extLst>
              </a:tr>
              <a:tr h="266738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Số tiền hoàn trả</a:t>
                      </a:r>
                      <a:endParaRPr lang="en-US" sz="1050" kern="100" baseline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mỗi lần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Lần thứ 1 trở đi</a:t>
                      </a:r>
                      <a:r>
                        <a:rPr lang="vi-vn" sz="1050" kern="100" baseline="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                             </a:t>
                      </a:r>
                      <a:r>
                        <a:rPr lang="vi-vn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yên</a:t>
                      </a:r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- Lần cuối</a:t>
                      </a:r>
                      <a:r>
                        <a:rPr lang="vi-vn" sz="1050" kern="100" baseline="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                                  </a:t>
                      </a:r>
                      <a:r>
                        <a:rPr lang="vi-vn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yên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10471"/>
                  </a:ext>
                </a:extLst>
              </a:tr>
            </a:tbl>
          </a:graphicData>
        </a:graphic>
      </p:graphicFrame>
      <p:sp>
        <p:nvSpPr>
          <p:cNvPr id="23" name="Rectangle 2">
            <a:extLst>
              <a:ext uri="{FF2B5EF4-FFF2-40B4-BE49-F238E27FC236}">
                <a16:creationId xmlns:a16="http://schemas.microsoft.com/office/drawing/2014/main" id="{917191CF-3EF5-59AB-3132-FF9F3A7AE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8306" y="4023564"/>
            <a:ext cx="187262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○ Thời gian hoàn trả v.v.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1A57B7FD-2571-88A6-51DE-2067141EC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747518"/>
              </p:ext>
            </p:extLst>
          </p:nvPr>
        </p:nvGraphicFramePr>
        <p:xfrm>
          <a:off x="7828048" y="6572185"/>
          <a:ext cx="6968655" cy="908192"/>
        </p:xfrm>
        <a:graphic>
          <a:graphicData uri="http://schemas.openxmlformats.org/drawingml/2006/table">
            <a:tbl>
              <a:tblPr firstRow="1" firstCol="1" bandRow="1"/>
              <a:tblGrid>
                <a:gridCol w="1117943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355851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268299"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Tên tổ chức </a:t>
                      </a:r>
                      <a:endParaRPr lang="en-US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tài chính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Tên chi nhánh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268112">
                <a:tc>
                  <a:txBody>
                    <a:bodyPr/>
                    <a:lstStyle/>
                    <a:p>
                      <a:pPr algn="just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Loại tiền gửi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Chủ tài khoản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268112">
                <a:tc>
                  <a:txBody>
                    <a:bodyPr/>
                    <a:lstStyle/>
                    <a:p>
                      <a:pPr algn="just" rtl="0"/>
                      <a:r>
                        <a:rPr lang="vi-vn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Số tài khoản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ja-JP" altLang="en-US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rút trả </a:t>
                      </a:r>
                      <a:endParaRPr lang="en-US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 rtl="0"/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từ tài khoản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Vui lòng kiểm tra mặt sau</a:t>
                      </a: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25" name="Rectangle 3">
            <a:extLst>
              <a:ext uri="{FF2B5EF4-FFF2-40B4-BE49-F238E27FC236}">
                <a16:creationId xmlns:a16="http://schemas.microsoft.com/office/drawing/2014/main" id="{0873AB21-7CC6-7079-E0DB-D704B24D9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784" y="5294580"/>
            <a:ext cx="725983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○ Phương thức hoàn trả: Việc hoàn trả sẽ được thực hiện bằng cách chuyển khoản.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Trường hợp chưa đăng ký chuyển khoản thì </a:t>
            </a:r>
            <a:r>
              <a:rPr lang="en-US" altLang="ja-JP" sz="11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vui</a:t>
            </a:r>
            <a:r>
              <a:rPr lang="en-US" altLang="ja-JP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1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lòng</a:t>
            </a: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làm các thủ tục cần thiết.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Vui lòng liên lạc với </a:t>
            </a:r>
            <a:r>
              <a:rPr lang="en-US" altLang="ja-JP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h</a:t>
            </a: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ội chúng tôi </a:t>
            </a:r>
            <a:r>
              <a:rPr lang="en-US" altLang="ja-JP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qua </a:t>
            </a: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en-US" altLang="ja-JP" sz="11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số</a:t>
            </a:r>
            <a:r>
              <a:rPr lang="en-US" altLang="ja-JP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vi-vn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điện thoại 058-201-2100).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72D0F7A4-749B-807D-5DE9-BDA5314B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972" y="6118211"/>
            <a:ext cx="211900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&lt;Chuyển khoản</a:t>
            </a: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AA2BAEE0-12B1-7E45-D6F3-D3BEE7CCA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950541"/>
              </p:ext>
            </p:extLst>
          </p:nvPr>
        </p:nvGraphicFramePr>
        <p:xfrm>
          <a:off x="7789321" y="7671446"/>
          <a:ext cx="6968652" cy="2174978"/>
        </p:xfrm>
        <a:graphic>
          <a:graphicData uri="http://schemas.openxmlformats.org/drawingml/2006/table">
            <a:tbl>
              <a:tblPr firstRow="1" firstCol="1" bandRow="1"/>
              <a:tblGrid>
                <a:gridCol w="3630294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  <a:gridCol w="3338358">
                  <a:extLst>
                    <a:ext uri="{9D8B030D-6E8A-4147-A177-3AD203B41FA5}">
                      <a16:colId xmlns:a16="http://schemas.microsoft.com/office/drawing/2014/main" val="1391121668"/>
                    </a:ext>
                  </a:extLst>
                </a:gridCol>
              </a:tblGrid>
              <a:tr h="248914">
                <a:tc gridSpan="2">
                  <a:txBody>
                    <a:bodyPr/>
                    <a:lstStyle/>
                    <a:p>
                      <a:pPr algn="ctr" rtl="0"/>
                      <a:r>
                        <a:rPr lang="vi-vn" sz="1000" kern="1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Các điều mục tuân thủ nghiêm ngặt, v.v.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1926064">
                <a:tc>
                  <a:txBody>
                    <a:bodyPr/>
                    <a:lstStyle/>
                    <a:p>
                      <a:pPr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Phải sử dụng khoản vay theo kế hoạch khi đã làm hồ sơ.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Thông báo ngay nếu người vay có xảy ra bất kỳ trường hợp nào sau đây.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Khi thay đổi địa chỉ, v.v.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Khi có thay đổi đáng kể trong hoàn cảnh hộ gia đình</a:t>
                      </a:r>
                      <a:endParaRPr lang="en-US" altLang="ja-JP" sz="1000" kern="1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GS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(3)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Khi bên vay được bảo hộ đời sống</a:t>
                      </a:r>
                      <a:endParaRPr lang="en-US" altLang="ja-JP" sz="1000" kern="1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GS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(4)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Khi người vay chết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(5)</a:t>
                      </a:r>
                      <a:r>
                        <a:rPr lang="en-US" sz="1000" kern="100" baseline="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điều mục</a:t>
                      </a:r>
                      <a:r>
                        <a:rPr lang="vi-vn" sz="1000" kern="100" baseline="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khác do Hội đồng phúc lợi xã hội tỉnh Gifu quy định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Khi tương ứng với 1 trong các mục sau, có thể quý vị sẽ được yêu cầu trả lại một lần toàn bộ hoặc một phần khoản vay.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Khi sử dụng khoản vay vào việc khác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Khi vay bằng cách đăng ký giả mạo hoặc các phương thức bất chính khác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(3)</a:t>
                      </a:r>
                      <a:r>
                        <a:rPr 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Cố ý trì trệ hoàn trả khoản vay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Nếu không hoàn trả khoản vay đúng hạn hoàn trả, chúng tôi sẽ thu khoản lãi trả </a:t>
                      </a:r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chậm</a:t>
                      </a:r>
                      <a:r>
                        <a:rPr lang="ja-JP" altLang="en-US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là 3,0%/năm trên số tiền gốc quá hạn.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vi-vn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*Lãi vay trả chậm đến cuối tháng 3/2020 là 5,0%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D43467B-0E5B-58ED-FE0A-016718C52AEB}"/>
              </a:ext>
            </a:extLst>
          </p:cNvPr>
          <p:cNvSpPr txBox="1"/>
          <p:nvPr/>
        </p:nvSpPr>
        <p:spPr>
          <a:xfrm>
            <a:off x="10982358" y="9978866"/>
            <a:ext cx="37048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>
                <a:latin typeface="Arial" panose="020B0604020202020204" pitchFamily="34" charset="0"/>
                <a:ea typeface="Meiryo UI" panose="020B0604030504040204" pitchFamily="50" charset="-128"/>
              </a:rPr>
              <a:t>[Số điện thoại] 058‐201‐2100</a:t>
            </a:r>
          </a:p>
          <a:p>
            <a:pPr rtl="0"/>
            <a:r>
              <a:rPr lang="vi-vn" sz="1050">
                <a:latin typeface="Arial" panose="020B0604020202020204" pitchFamily="34" charset="0"/>
                <a:ea typeface="Meiryo UI" panose="020B0604030504040204" pitchFamily="50" charset="-128"/>
              </a:rPr>
              <a:t>[Thời gian tiếp nhận] Các ngày trong tuần 9:00 ~ 17:00　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2FBFCA6-4347-B50B-DB9B-599219B17B75}"/>
              </a:ext>
            </a:extLst>
          </p:cNvPr>
          <p:cNvSpPr txBox="1"/>
          <p:nvPr/>
        </p:nvSpPr>
        <p:spPr>
          <a:xfrm>
            <a:off x="8782586" y="9978866"/>
            <a:ext cx="23545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Meiryo UI" panose="020B0604030504040204" pitchFamily="50" charset="-128"/>
              </a:rPr>
              <a:t>● Địa chỉ liên hệ về nội dung này</a:t>
            </a:r>
          </a:p>
        </p:txBody>
      </p:sp>
    </p:spTree>
    <p:extLst>
      <p:ext uri="{BB962C8B-B14F-4D97-AF65-F5344CB8AC3E}">
        <p14:creationId xmlns:p14="http://schemas.microsoft.com/office/powerpoint/2010/main" val="424383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8560FB-CD5A-581D-3F45-65EED5DB9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314332"/>
            <a:ext cx="72598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vi-vn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eiryo UI" panose="020B0604030504040204" pitchFamily="50" charset="-128"/>
                <a:cs typeface="Times New Roman" panose="02020603050405020304" pitchFamily="18" charset="0"/>
              </a:rPr>
              <a:t>Về việc hoàn trả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268F53-FC02-766A-57B4-5AEDF1ACD1B2}"/>
              </a:ext>
            </a:extLst>
          </p:cNvPr>
          <p:cNvSpPr txBox="1"/>
          <p:nvPr/>
        </p:nvSpPr>
        <p:spPr>
          <a:xfrm>
            <a:off x="7985391" y="739880"/>
            <a:ext cx="6764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Khoản</a:t>
            </a:r>
            <a:r>
              <a:rPr lang="vi-vn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vay </a:t>
            </a:r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sẽ được thanh toán 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bằng </a:t>
            </a:r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hình thức 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chuyển khoản (</a:t>
            </a:r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trừ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tiền</a:t>
            </a:r>
            <a:r>
              <a:rPr lang="en-US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từ </a:t>
            </a:r>
            <a:r>
              <a:rPr lang="vi-vn" sz="12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tài khoản đã đăng ký).</a:t>
            </a:r>
          </a:p>
          <a:p>
            <a:pPr algn="just" rtl="0"/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Hãy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vi-vn" sz="12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kiểm 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tra </a:t>
            </a:r>
            <a:r>
              <a:rPr lang="en-US" sz="1200" kern="10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tài khoản của bạn</a:t>
            </a:r>
            <a:r>
              <a:rPr lang="vi-vn" sz="1200" kern="10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vi-vn" sz="12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để số dư không bị thiếu vào ngày chuyển khoản.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062ED509-ADF5-A512-12C1-2417B431E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684594"/>
              </p:ext>
            </p:extLst>
          </p:nvPr>
        </p:nvGraphicFramePr>
        <p:xfrm>
          <a:off x="7989189" y="1318447"/>
          <a:ext cx="6400801" cy="36262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22162">
                <a:tc>
                  <a:txBody>
                    <a:bodyPr/>
                    <a:lstStyle/>
                    <a:p>
                      <a:pPr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Tổ chức tài chính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</a:t>
                      </a:r>
                      <a:br>
                        <a:rPr lang="en-US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chuyển khoản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Phí dịch vụ (Người vay trả)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 rtl="0">
                        <a:tabLst>
                          <a:tab pos="185738" algn="l"/>
                        </a:tabLst>
                      </a:pPr>
                      <a:r>
                        <a:rPr lang="vi-vn" sz="105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050" kern="100" baseline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05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Được tính vào số tiền hoàn trả hằng tháng.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7351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Juroku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7351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Ogaki Kyoritsu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7351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Gifu Shinkin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333999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Ogaki Seino Shinkin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7351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Seki Shinkin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333999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Hachiman Shinkin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7351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Tono Shinkin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333999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Takayama Shinkin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27351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Ngân hàng Yucho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25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10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333999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en-US" sz="1200" kern="100" dirty="0" err="1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2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t</a:t>
                      </a: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ổ chức tài chính </a:t>
                      </a:r>
                      <a:r>
                        <a:rPr lang="en-US" sz="1200" kern="100" dirty="0" err="1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khác</a:t>
                      </a:r>
                      <a:r>
                        <a:rPr lang="en-US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ngoài các tổ chức trên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Ngày 23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 lần 1</a:t>
                      </a:r>
                      <a:r>
                        <a:rPr lang="en-US" altLang="ja-JP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yên</a:t>
                      </a:r>
                      <a:endParaRPr lang="ja-JP" sz="11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07B9FA-B703-581C-A243-39FC2EBDBC1D}"/>
              </a:ext>
            </a:extLst>
          </p:cNvPr>
          <p:cNvSpPr txBox="1"/>
          <p:nvPr/>
        </p:nvSpPr>
        <p:spPr>
          <a:xfrm>
            <a:off x="7985391" y="5061635"/>
            <a:ext cx="6563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vi-vn" sz="1200" kern="100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* Nếu rơi vào ngày nghỉ của tổ chức tài chính thì sẽ chuyển khoản vào ngày làm việc tiếp theo.</a:t>
            </a:r>
            <a:endParaRPr lang="ja-JP" altLang="ja-JP" sz="1200" kern="100" dirty="0">
              <a:effectLst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BDEECBD-31B5-8F66-AA3D-7D24EDE4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935606"/>
              </p:ext>
            </p:extLst>
          </p:nvPr>
        </p:nvGraphicFramePr>
        <p:xfrm>
          <a:off x="8080220" y="5511336"/>
          <a:ext cx="6400800" cy="4983480"/>
        </p:xfrm>
        <a:graphic>
          <a:graphicData uri="http://schemas.openxmlformats.org/drawingml/2006/table">
            <a:tbl>
              <a:tblPr firstRow="1" bandRow="1"/>
              <a:tblGrid>
                <a:gridCol w="2026090">
                  <a:extLst>
                    <a:ext uri="{9D8B030D-6E8A-4147-A177-3AD203B41FA5}">
                      <a16:colId xmlns:a16="http://schemas.microsoft.com/office/drawing/2014/main" val="179747616"/>
                    </a:ext>
                  </a:extLst>
                </a:gridCol>
                <a:gridCol w="4374710">
                  <a:extLst>
                    <a:ext uri="{9D8B030D-6E8A-4147-A177-3AD203B41FA5}">
                      <a16:colId xmlns:a16="http://schemas.microsoft.com/office/drawing/2014/main" val="1841801205"/>
                    </a:ext>
                  </a:extLst>
                </a:gridCol>
              </a:tblGrid>
              <a:tr h="352729">
                <a:tc>
                  <a:txBody>
                    <a:bodyPr/>
                    <a:lstStyle/>
                    <a:p>
                      <a:pPr algn="ctr" rtl="0"/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Những khả năng phát sinh khi thực hiện hoàn trả</a:t>
                      </a:r>
                      <a:endParaRPr lang="ja-JP" sz="12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561340" algn="ctr" rtl="0"/>
                      <a:r>
                        <a:rPr lang="vi-vn" sz="1200" kern="100">
                          <a:solidFill>
                            <a:srgbClr val="FFFFFF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Hướng dẫn</a:t>
                      </a: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giải quyết</a:t>
                      </a:r>
                      <a:endParaRPr lang="ja-JP" sz="120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76294"/>
                  </a:ext>
                </a:extLst>
              </a:tr>
              <a:tr h="887220">
                <a:tc>
                  <a:txBody>
                    <a:bodyPr/>
                    <a:lstStyle/>
                    <a:p>
                      <a:pPr marL="0" marR="36195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Muốn thay đổi tài khoản đăng ký</a:t>
                      </a:r>
                    </a:p>
                    <a:p>
                      <a:pPr marR="36195" algn="l" rtl="0"/>
                      <a:endParaRPr 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465" algn="just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Cần làm thủ tục đăng ký lại.</a:t>
                      </a:r>
                    </a:p>
                    <a:p>
                      <a:pPr marR="37465" algn="just" rtl="0"/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Chúng tôi sẽ hướng dẫn các giấy tờ cần thiết để làm thủ tục, vui lòng liên lạc đến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Hội đồng</a:t>
                      </a:r>
                      <a:r>
                        <a:rPr lang="en-US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Phúc lợi Xã hội tỉnh Gifu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Điện thoại: 058-201-2100).</a:t>
                      </a:r>
                    </a:p>
                    <a:p>
                      <a:pPr marR="37465" algn="just" rtl="0"/>
                      <a:endParaRPr 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79917"/>
                  </a:ext>
                </a:extLst>
              </a:tr>
              <a:tr h="968330">
                <a:tc>
                  <a:txBody>
                    <a:bodyPr/>
                    <a:lstStyle/>
                    <a:p>
                      <a:pPr marR="36195" algn="l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Không chuyển khoản được do số dư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bị</a:t>
                      </a:r>
                      <a:r>
                        <a:rPr lang="en-US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thiếu</a:t>
                      </a:r>
                      <a:endParaRPr lang="ja-JP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36195" algn="l" rtl="0"/>
                      <a:endParaRPr 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Nếu không chuyển khoản được do số dư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bị</a:t>
                      </a:r>
                      <a:r>
                        <a:rPr lang="en-US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thiếu hay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thông tin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tài khoản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đăng ký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không chính xác thì chúng tôi sẽ gửi phiếu thanh toán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qua đường</a:t>
                      </a:r>
                      <a:r>
                        <a:rPr lang="vi-vn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bưu điện.</a:t>
                      </a:r>
                    </a:p>
                    <a:p>
                      <a:pPr algn="just" rtl="0"/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Vui lòng hoàn trả theo hướng dẫn trong phiếu thanh toán</a:t>
                      </a:r>
                      <a:r>
                        <a:rPr lang="en-US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0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được gửi đến</a:t>
                      </a:r>
                      <a:r>
                        <a:rPr lang="vi-vn" sz="1200" kern="10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R="37465" algn="just" rtl="0"/>
                      <a:endParaRPr 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464449"/>
                  </a:ext>
                </a:extLst>
              </a:tr>
              <a:tr h="2244248">
                <a:tc>
                  <a:txBody>
                    <a:bodyPr/>
                    <a:lstStyle/>
                    <a:p>
                      <a:pPr marR="36195" algn="l" rtl="0"/>
                      <a:r>
                        <a:rPr lang="vi-vn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Muốn được tư vấn về</a:t>
                      </a:r>
                      <a:b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lang="vi-vn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hoàn trả</a:t>
                      </a:r>
                      <a:endParaRPr 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Vui lòng liên lạc đến Hội đồng Phúc lợi Xã hội địa phương đã đăng ký vay hoặc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ội đồng chúng tôi (Điện thoại: 058-201-2100).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rtl="0"/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Chúng tôi sẽ hỏi về 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tình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trạng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đời sống, thu nhập,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việc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hiện tại của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bạn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.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rtl="0"/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Quý vị gặp khó khăn trong việc hoàn trả do 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các lý do sau thì có thể nộp đơn xin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gia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hạn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(trả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  <a:r>
                        <a:rPr lang="vi-v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chậm).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rtl="0">
                        <a:tabLst>
                          <a:tab pos="271463" algn="l"/>
                        </a:tabLst>
                      </a:pP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･	Gặp nạn do động đất, hỏa hoạn</a:t>
                      </a:r>
                      <a:r>
                        <a:rPr lang="en-US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v.v</a:t>
                      </a: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rtl="0">
                        <a:tabLst>
                          <a:tab pos="271463" algn="l"/>
                        </a:tabLst>
                      </a:pP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･	Không thể làm việc do đang dưỡng bệnh</a:t>
                      </a:r>
                      <a:endParaRPr lang="en-US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rtl="0">
                        <a:tabLst>
                          <a:tab pos="271463" algn="l"/>
                        </a:tabLst>
                      </a:pP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･	Thất nghiệp</a:t>
                      </a:r>
                      <a:endParaRPr lang="en-US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rtl="0">
                        <a:tabLst>
                          <a:tab pos="271463" algn="l"/>
                        </a:tabLst>
                      </a:pPr>
                      <a:r>
                        <a:rPr lang="vi-vn" sz="1200" kern="100" dirty="0">
                          <a:effectLst/>
                          <a:latin typeface="+mn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･	Đang được hoãn hoàn trả khoản vay khác</a:t>
                      </a:r>
                      <a:endParaRPr lang="en-US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rtl="0">
                        <a:tabLst>
                          <a:tab pos="271463" algn="l"/>
                        </a:tabLst>
                      </a:pPr>
                      <a:endParaRPr lang="en-US" altLang="ja-JP" sz="1200" kern="100" dirty="0">
                        <a:effectLst/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310121"/>
                  </a:ext>
                </a:extLst>
              </a:tr>
            </a:tbl>
          </a:graphicData>
        </a:graphic>
      </p:graphicFrame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0ABA72B8-4516-023E-7879-26074CFF8E8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2459" y="9279769"/>
            <a:ext cx="842483" cy="8424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DDCF9B-E700-E2C5-FEF1-7369AFA25120}"/>
              </a:ext>
            </a:extLst>
          </p:cNvPr>
          <p:cNvSpPr txBox="1"/>
          <p:nvPr/>
        </p:nvSpPr>
        <p:spPr>
          <a:xfrm>
            <a:off x="13306382" y="8890934"/>
            <a:ext cx="1174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Thông tin cần biết về gia hạn</a:t>
            </a:r>
            <a:r>
              <a:rPr lang="vi-vn" sz="900"/>
              <a:t> </a:t>
            </a:r>
            <a:r>
              <a:rPr lang="vi-vn" sz="900" dirty="0"/>
              <a:t>hoàn trả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D73C6653-BAC9-8D02-F9A4-70BF12A48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748903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vi-vn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Các khoản cho vay đặc biệt như quỹ nhỏ khẩn cấp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</a:t>
            </a:r>
            <a:r>
              <a:rPr lang="en-US" sz="1050" dirty="0" err="1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dịch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05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COVID-19.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vi-vn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Về các khoản cho vay đặc biệt thuộc đối tượng miễn hoàn trả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4F2809-4A78-B4BC-9BD3-4AE18FC1CF7F}"/>
              </a:ext>
            </a:extLst>
          </p:cNvPr>
          <p:cNvSpPr txBox="1"/>
          <p:nvPr/>
        </p:nvSpPr>
        <p:spPr>
          <a:xfrm>
            <a:off x="233376" y="186779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vi-VN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Sơ đồ quy trình kiểm tra xem có thuộc đối tượng được miễn hoàn trả hay không</a:t>
            </a:r>
            <a:endParaRPr lang="vi-vn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F63CCBB-B854-9A3C-3AA8-3C0668C19542}"/>
              </a:ext>
            </a:extLst>
          </p:cNvPr>
          <p:cNvSpPr/>
          <p:nvPr/>
        </p:nvSpPr>
        <p:spPr>
          <a:xfrm>
            <a:off x="252305" y="217161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Người vay (người vay tiền)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có </a:t>
            </a:r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 miễn thuế cư trú “cả tỉ lệ bình quân đầu người và tỉ lệ thu nhập” </a:t>
            </a:r>
            <a:r>
              <a:rPr lang="vi-vn" sz="110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2024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433AE9-AFB0-6E4D-C6C3-7A9502FA24AD}"/>
              </a:ext>
            </a:extLst>
          </p:cNvPr>
          <p:cNvSpPr/>
          <p:nvPr/>
        </p:nvSpPr>
        <p:spPr>
          <a:xfrm>
            <a:off x="1604578" y="377166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 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</a:t>
            </a:r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cùng một hộ gia đình như khi vay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EBC91233-0446-41DD-2A56-158B4DEE30C6}"/>
              </a:ext>
            </a:extLst>
          </p:cNvPr>
          <p:cNvSpPr/>
          <p:nvPr/>
        </p:nvSpPr>
        <p:spPr>
          <a:xfrm>
            <a:off x="2858593" y="3449149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 rtl="0"/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Không phải là người vay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C4CE798-9503-F3B5-FB4F-10F6F79B7B01}"/>
              </a:ext>
            </a:extLst>
          </p:cNvPr>
          <p:cNvSpPr/>
          <p:nvPr/>
        </p:nvSpPr>
        <p:spPr>
          <a:xfrm>
            <a:off x="364732" y="310039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</a:t>
            </a:r>
            <a:r>
              <a:rPr lang="vi-vn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là ai</a:t>
            </a: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BE7C2D47-F6E1-FE58-76AC-CC3C64BF1E89}"/>
              </a:ext>
            </a:extLst>
          </p:cNvPr>
          <p:cNvSpPr/>
          <p:nvPr/>
        </p:nvSpPr>
        <p:spPr>
          <a:xfrm>
            <a:off x="1815100" y="2654260"/>
            <a:ext cx="1405405" cy="444267"/>
          </a:xfrm>
          <a:prstGeom prst="downArrow">
            <a:avLst>
              <a:gd name="adj1" fmla="val 56442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Có được m</a:t>
            </a:r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iễn </a:t>
            </a:r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</a:p>
        </p:txBody>
      </p:sp>
      <p:sp>
        <p:nvSpPr>
          <p:cNvPr id="18" name="矢印: 下 17">
            <a:extLst>
              <a:ext uri="{FF2B5EF4-FFF2-40B4-BE49-F238E27FC236}">
                <a16:creationId xmlns:a16="http://schemas.microsoft.com/office/drawing/2014/main" id="{1B0C01BD-26F2-AEE0-4469-4E0EDDE3810C}"/>
              </a:ext>
            </a:extLst>
          </p:cNvPr>
          <p:cNvSpPr/>
          <p:nvPr/>
        </p:nvSpPr>
        <p:spPr>
          <a:xfrm>
            <a:off x="3919284" y="4246241"/>
            <a:ext cx="956201" cy="270762"/>
          </a:xfrm>
          <a:prstGeom prst="downArrow">
            <a:avLst>
              <a:gd name="adj1" fmla="val 70830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Cùng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1B6F72A-1643-8516-350C-F24B6BF45A1A}"/>
              </a:ext>
            </a:extLst>
          </p:cNvPr>
          <p:cNvSpPr/>
          <p:nvPr/>
        </p:nvSpPr>
        <p:spPr>
          <a:xfrm>
            <a:off x="4442239" y="531746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Không thuộc đối tượng </a:t>
            </a:r>
            <a:r>
              <a:rPr lang="en-US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en-US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ja-JP" altLang="en-US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</a:t>
            </a:r>
            <a:r>
              <a:rPr lang="en-US" altLang="ja-JP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trả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vi-vn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kiểm tra </a:t>
            </a:r>
            <a:r>
              <a:rPr lang="vi-vn" sz="1050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thông báo về số tiền hoàn trả còn lại ở </a:t>
            </a:r>
            <a:r>
              <a:rPr lang="en-US" sz="1050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Tài</a:t>
            </a:r>
            <a:r>
              <a:rPr lang="en-US" sz="1050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liệu</a:t>
            </a:r>
            <a:r>
              <a:rPr lang="en-US" sz="1050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u="sng" dirty="0" err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số</a:t>
            </a:r>
            <a:r>
              <a:rPr lang="en-US" sz="1050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1</a:t>
            </a:r>
            <a:endParaRPr lang="en-US" altLang="ja-JP" sz="1050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8D4413A-B500-35C4-02C6-598770784843}"/>
              </a:ext>
            </a:extLst>
          </p:cNvPr>
          <p:cNvSpPr/>
          <p:nvPr/>
        </p:nvSpPr>
        <p:spPr>
          <a:xfrm>
            <a:off x="252305" y="5341208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vi-vn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E50C9C7-29BF-74E9-D747-4145EB7D9B44}"/>
              </a:ext>
            </a:extLst>
          </p:cNvPr>
          <p:cNvSpPr/>
          <p:nvPr/>
        </p:nvSpPr>
        <p:spPr>
          <a:xfrm>
            <a:off x="189392" y="5636313"/>
            <a:ext cx="425284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</a:t>
            </a:r>
            <a:r>
              <a:rPr lang="en-US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ổ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ng đài </a:t>
            </a:r>
            <a:r>
              <a:rPr lang="vi-vn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r>
              <a:rPr lang="vi-vn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để biết thêm chi tiết về thủ tục.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Sau khi xác nhận </a:t>
            </a:r>
            <a:r>
              <a:rPr lang="en-US" sz="105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thuộc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trường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hợp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5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 Hội đồng sẽ gửi mẫu Đơn xin miễn </a:t>
            </a:r>
            <a:r>
              <a:rPr lang="en-US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qua</a:t>
            </a:r>
            <a:r>
              <a:rPr lang="vi-vn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đường bưu điện.</a:t>
            </a:r>
            <a:endParaRPr lang="en-US" altLang="ja-JP" sz="105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47F668D-F154-F810-187A-9F5AF8C725FB}"/>
              </a:ext>
            </a:extLst>
          </p:cNvPr>
          <p:cNvSpPr/>
          <p:nvPr/>
        </p:nvSpPr>
        <p:spPr>
          <a:xfrm>
            <a:off x="2592026" y="439429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Chủ hộ hiện tại 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có </a:t>
            </a:r>
            <a:r>
              <a:rPr lang="vi-vn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được miễn thuế cư trú “cả tỉ lệ bình quân đầu người và tỉ lệ thu nhập”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2024</a:t>
            </a:r>
            <a:r>
              <a:rPr lang="vi-vn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không?</a:t>
            </a: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65BCFCF8-92A2-EC26-7B5F-BB42CA4CFECA}"/>
              </a:ext>
            </a:extLst>
          </p:cNvPr>
          <p:cNvSpPr/>
          <p:nvPr/>
        </p:nvSpPr>
        <p:spPr>
          <a:xfrm>
            <a:off x="364732" y="345009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vi-vn" sz="1050">
                <a:latin typeface="Arial" panose="020B0604020202020204" pitchFamily="34" charset="0"/>
                <a:ea typeface="ＭＳ ゴシック" panose="020B0609070205080204" pitchFamily="49" charset="-128"/>
              </a:rPr>
              <a:t>Là người vay</a:t>
            </a:r>
          </a:p>
        </p:txBody>
      </p:sp>
      <p:sp>
        <p:nvSpPr>
          <p:cNvPr id="24" name="矢印: 下 23">
            <a:extLst>
              <a:ext uri="{FF2B5EF4-FFF2-40B4-BE49-F238E27FC236}">
                <a16:creationId xmlns:a16="http://schemas.microsoft.com/office/drawing/2014/main" id="{5568FFFB-0633-9DDC-0B36-7A323ABB3E52}"/>
              </a:ext>
            </a:extLst>
          </p:cNvPr>
          <p:cNvSpPr/>
          <p:nvPr/>
        </p:nvSpPr>
        <p:spPr>
          <a:xfrm>
            <a:off x="1608254" y="412977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Không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cùng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b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hộ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gia</a:t>
            </a:r>
            <a:r>
              <a:rPr lang="en-US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0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đình</a:t>
            </a:r>
            <a:endParaRPr lang="vi-vn" sz="10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2488CDCB-AB17-C7F3-F598-5295AECA90E1}"/>
              </a:ext>
            </a:extLst>
          </p:cNvPr>
          <p:cNvSpPr/>
          <p:nvPr/>
        </p:nvSpPr>
        <p:spPr>
          <a:xfrm>
            <a:off x="2946416" y="4895993"/>
            <a:ext cx="1220742" cy="403250"/>
          </a:xfrm>
          <a:prstGeom prst="downArrow">
            <a:avLst>
              <a:gd name="adj1" fmla="val 6334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Có được</a:t>
            </a:r>
            <a:endParaRPr lang="vi-vn" sz="10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A3BC43C6-D9FE-F93F-8DC9-A8385E89B83C}"/>
              </a:ext>
            </a:extLst>
          </p:cNvPr>
          <p:cNvSpPr/>
          <p:nvPr/>
        </p:nvSpPr>
        <p:spPr>
          <a:xfrm>
            <a:off x="4821764" y="4898059"/>
            <a:ext cx="1102275" cy="408503"/>
          </a:xfrm>
          <a:prstGeom prst="downArrow">
            <a:avLst>
              <a:gd name="adj1" fmla="val 6314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Phải </a:t>
            </a:r>
            <a:b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n-US" sz="1000">
                <a:latin typeface="Arial" panose="020B0604020202020204" pitchFamily="34" charset="0"/>
                <a:ea typeface="ＭＳ ゴシック" panose="020B0609070205080204" pitchFamily="49" charset="-128"/>
              </a:rPr>
              <a:t>n</a:t>
            </a:r>
            <a:r>
              <a:rPr lang="vi-vn" sz="1000">
                <a:latin typeface="Arial" panose="020B0604020202020204" pitchFamily="34" charset="0"/>
                <a:ea typeface="ＭＳ ゴシック" panose="020B0609070205080204" pitchFamily="49" charset="-128"/>
              </a:rPr>
              <a:t>ộp </a:t>
            </a:r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thuế</a:t>
            </a:r>
          </a:p>
        </p:txBody>
      </p:sp>
      <p:sp>
        <p:nvSpPr>
          <p:cNvPr id="27" name="矢印: 下 26">
            <a:extLst>
              <a:ext uri="{FF2B5EF4-FFF2-40B4-BE49-F238E27FC236}">
                <a16:creationId xmlns:a16="http://schemas.microsoft.com/office/drawing/2014/main" id="{10F63925-DF98-ADBA-4193-A8993B0F5263}"/>
              </a:ext>
            </a:extLst>
          </p:cNvPr>
          <p:cNvSpPr/>
          <p:nvPr/>
        </p:nvSpPr>
        <p:spPr>
          <a:xfrm>
            <a:off x="6102585" y="265546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vi-vn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Nộp thuế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8A923B3-5C7B-A8D9-E2A8-CF04A7F27615}"/>
              </a:ext>
            </a:extLst>
          </p:cNvPr>
          <p:cNvSpPr/>
          <p:nvPr/>
        </p:nvSpPr>
        <p:spPr>
          <a:xfrm>
            <a:off x="3106243" y="268292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 Vui lòng liên hệ với </a:t>
            </a:r>
            <a:r>
              <a:rPr lang="en-US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Ủ</a:t>
            </a:r>
            <a:r>
              <a:rPr lang="vi-vn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y ban địa phương để xác nhận xem quý vị có được miễn thuế hay không.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FAE9AEA-8ADF-D37E-44B0-955778FDC94C}"/>
              </a:ext>
            </a:extLst>
          </p:cNvPr>
          <p:cNvSpPr txBox="1"/>
          <p:nvPr/>
        </p:nvSpPr>
        <p:spPr>
          <a:xfrm>
            <a:off x="233376" y="1436906"/>
            <a:ext cx="6827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Đối với 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Quỹ hỗ trợ tổng hợp (</a:t>
            </a:r>
            <a:r>
              <a:rPr lang="en-US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 vay </a:t>
            </a:r>
            <a:r>
              <a:rPr lang="en-US" sz="1100" b="1" u="sng" dirty="0" err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tiếp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)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hộ gia đình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được 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 thuế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cư trú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năm tài khóa 2024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sẽ được 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hoàn trả số tiền vay (</a:t>
            </a:r>
            <a:r>
              <a:rPr lang="en-US" sz="1100" u="sng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miễn</a:t>
            </a:r>
            <a:r>
              <a:rPr lang="en-US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vi-vn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trả lại số tiền đã vay).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489EA5B-E9AD-4772-1D0F-C9E20656AB86}"/>
              </a:ext>
            </a:extLst>
          </p:cNvPr>
          <p:cNvSpPr/>
          <p:nvPr/>
        </p:nvSpPr>
        <p:spPr>
          <a:xfrm>
            <a:off x="611249" y="5451823"/>
            <a:ext cx="3658827" cy="368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Chúng tôi sẽ hướng dẫn thủ tục.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057BC78-612A-3DF1-B76F-85CD33983BDE}"/>
              </a:ext>
            </a:extLst>
          </p:cNvPr>
          <p:cNvSpPr txBox="1"/>
          <p:nvPr/>
        </p:nvSpPr>
        <p:spPr>
          <a:xfrm>
            <a:off x="101746" y="6787946"/>
            <a:ext cx="715763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Đối với các khoản cho vay đặc biệt như quỹ nhỏ khẩn cấp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v.v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..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 do ảnh hưởng của COVID-19 mà Hội đồng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đã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cho vay, nếu người vay tương ứng với các trường hợp sau</a:t>
            </a:r>
            <a:r>
              <a:rPr 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n-US" sz="1100" dirty="0" err="1">
                <a:latin typeface="Arial" panose="020B0604020202020204" pitchFamily="34" charset="0"/>
                <a:ea typeface="ＭＳ ゴシック" panose="020B0609070205080204" pitchFamily="49" charset="-128"/>
              </a:rPr>
              <a:t>thì</a:t>
            </a:r>
            <a:r>
              <a:rPr lang="vi-vn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sẽ được </a:t>
            </a:r>
            <a:r>
              <a:rPr lang="vi-vn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miễn </a:t>
            </a:r>
            <a:r>
              <a:rPr lang="vi-vn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hoàn trả số tiền đã vay (trả lại tiền đã vay)</a:t>
            </a:r>
            <a:r>
              <a:rPr lang="vi-vn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sau khi nộp đơn </a:t>
            </a:r>
            <a:r>
              <a:rPr lang="vi-vn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và được Hội đồng thông báo quyết định miễn.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34" name="表 33">
            <a:extLst>
              <a:ext uri="{FF2B5EF4-FFF2-40B4-BE49-F238E27FC236}">
                <a16:creationId xmlns:a16="http://schemas.microsoft.com/office/drawing/2014/main" id="{7D8FE629-CAEF-23B3-6CB6-CDEFC7365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78724"/>
              </p:ext>
            </p:extLst>
          </p:nvPr>
        </p:nvGraphicFramePr>
        <p:xfrm>
          <a:off x="189392" y="7464807"/>
          <a:ext cx="6807200" cy="3147656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2528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  <a:endParaRPr lang="vi-vn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1706131">
                <a:tc>
                  <a:txBody>
                    <a:bodyPr/>
                    <a:lstStyle/>
                    <a:p>
                      <a:pPr algn="ctr" rtl="0" fontAlgn="ctr"/>
                      <a:r>
                        <a:rPr lang="vi-v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Đang nhận trợ cấp bảo hộ đời sống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Đang được cấp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: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phúc lợi bảo vệ sức khỏe tâm thần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1)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hoặc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người khuyết tật thể chất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1 hoặc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H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ạng 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hoặc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S</a:t>
                      </a:r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ổ tay trẻ chậm phát triển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vi-v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 (A1 hoặc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065999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vi-vn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7AD10C3-D9C9-A2C1-BBFD-72FF66FC56AB}"/>
              </a:ext>
            </a:extLst>
          </p:cNvPr>
          <p:cNvSpPr/>
          <p:nvPr/>
        </p:nvSpPr>
        <p:spPr>
          <a:xfrm>
            <a:off x="1736242" y="9619405"/>
            <a:ext cx="3929810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Chúng tôi sẽ hướng dẫn thủ tục.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9E2246B-28E1-5461-BEEF-2E6C8F8D025E}"/>
              </a:ext>
            </a:extLst>
          </p:cNvPr>
          <p:cNvSpPr/>
          <p:nvPr/>
        </p:nvSpPr>
        <p:spPr>
          <a:xfrm>
            <a:off x="633697" y="9732098"/>
            <a:ext cx="6330407" cy="9239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vi-vn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Vui lòng gọi điện đến 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Tổng đài </a:t>
            </a:r>
            <a:r>
              <a:rPr lang="vi-vn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r>
              <a:rPr lang="vi-vn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để biết thêm chi tiết về thủ tục.</a:t>
            </a:r>
            <a:endParaRPr lang="en-US" altLang="ja-JP" sz="11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Sau khi xác nhận tương ứng, Hội đồng sẽ gửi mẫu Đơn xin miễn </a:t>
            </a:r>
            <a:r>
              <a:rPr lang="en-US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qua</a:t>
            </a:r>
            <a:r>
              <a:rPr lang="vi-vn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đường bưu điện.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010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1898</Words>
  <Application>Microsoft Office PowerPoint</Application>
  <PresentationFormat>ユーザー設定</PresentationFormat>
  <Paragraphs>185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Các khoản cho vay đặc biệt như quỹ nhỏ khẩn cấp, v.v... do ảnh hưởng của dịch COVID-19. Về các khoản cho vay đặc biệt thuộc đối tượng miễn hoàn trả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2023-11-16T04:50:38Z</dcterms:created>
  <dcterms:modified xsi:type="dcterms:W3CDTF">2024-11-27T05:00:04Z</dcterms:modified>
</cp:coreProperties>
</file>