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89" r:id="rId2"/>
    <p:sldId id="290" r:id="rId3"/>
  </p:sldIdLst>
  <p:sldSz cx="15119350" cy="10691813"/>
  <p:notesSz cx="6797675" cy="9926638"/>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 autoAdjust="0"/>
    <p:restoredTop sz="94660"/>
  </p:normalViewPr>
  <p:slideViewPr>
    <p:cSldViewPr snapToGrid="0">
      <p:cViewPr>
        <p:scale>
          <a:sx n="60" d="100"/>
          <a:sy n="60" d="100"/>
        </p:scale>
        <p:origin x="864" y="-9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rtl="0"/>
            <a:fld id="{0B70195E-0E38-4B5F-A6BE-C900F866508C}"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pPr rtl="0"/>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pPr rtl="0"/>
            <a:fld id="{18574CB6-D607-419C-8BCC-88A2B155C64B}" type="slidenum">
              <a:rPr kumimoji="1" lang="ja-JP" altLang="en-US" smtClean="0"/>
              <a:t>‹#›</a:t>
            </a:fld>
            <a:endParaRPr kumimoji="1" lang="ja-JP" altLang="en-US"/>
          </a:p>
        </p:txBody>
      </p:sp>
    </p:spTree>
    <p:extLst>
      <p:ext uri="{BB962C8B-B14F-4D97-AF65-F5344CB8AC3E}">
        <p14:creationId xmlns:p14="http://schemas.microsoft.com/office/powerpoint/2010/main" val="17831752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rtlCol="0" anchor="b"/>
          <a:lstStyle>
            <a:lvl1pPr algn="ctr">
              <a:defRPr sz="9354"/>
            </a:lvl1pPr>
          </a:lstStyle>
          <a:p>
            <a:pPr rtl="0"/>
            <a:r>
              <a:rPr 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rtlCol="0"/>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pPr rtl="0"/>
            <a:r>
              <a:rPr lang="en-us"/>
              <a:t>マスター サブタイトルの書式設定</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73788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Vertical Text Placeholder 2"/>
          <p:cNvSpPr>
            <a:spLocks noGrp="1"/>
          </p:cNvSpPr>
          <p:nvPr>
            <p:ph type="body" orient="vert" idx="1"/>
          </p:nvPr>
        </p:nvSpPr>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6850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rtlCol="0"/>
          <a:lstStyle/>
          <a:p>
            <a:pPr rtl="0"/>
            <a:r>
              <a:rPr 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42606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Content Placeholder 2"/>
          <p:cNvSpPr>
            <a:spLocks noGrp="1"/>
          </p:cNvSpPr>
          <p:nvPr>
            <p:ph idx="1"/>
          </p:nvPr>
        </p:nvSpPr>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424854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rtlCol="0" anchor="b"/>
          <a:lstStyle>
            <a:lvl1pPr>
              <a:defRPr sz="9354"/>
            </a:lvl1pPr>
          </a:lstStyle>
          <a:p>
            <a:pPr rtl="0"/>
            <a:r>
              <a:rPr 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rtlCol="0"/>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rtl="0"/>
            <a:r>
              <a:rPr lang="en-us"/>
              <a:t>マスター テキストの書式設定</a:t>
            </a:r>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76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Content Placeholder 3"/>
          <p:cNvSpPr>
            <a:spLocks noGrp="1"/>
          </p:cNvSpPr>
          <p:nvPr>
            <p:ph sz="half" idx="2"/>
          </p:nvPr>
        </p:nvSpPr>
        <p:spPr>
          <a:xfrm>
            <a:off x="7654171" y="2846200"/>
            <a:ext cx="6425724" cy="6783857"/>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83417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rtlCol="0"/>
          <a:lstStyle/>
          <a:p>
            <a:pPr rtl="0"/>
            <a:r>
              <a:rPr 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n-us"/>
              <a:t>マスター テキストの書式設定</a:t>
            </a:r>
          </a:p>
        </p:txBody>
      </p:sp>
      <p:sp>
        <p:nvSpPr>
          <p:cNvPr id="4" name="Content Placeholder 3"/>
          <p:cNvSpPr>
            <a:spLocks noGrp="1"/>
          </p:cNvSpPr>
          <p:nvPr>
            <p:ph sz="half" idx="2"/>
          </p:nvPr>
        </p:nvSpPr>
        <p:spPr>
          <a:xfrm>
            <a:off x="1041426" y="3905482"/>
            <a:ext cx="6396193" cy="5744375"/>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5" name="Text Placeholder 4"/>
          <p:cNvSpPr>
            <a:spLocks noGrp="1"/>
          </p:cNvSpPr>
          <p:nvPr>
            <p:ph type="body" sz="quarter" idx="3"/>
          </p:nvPr>
        </p:nvSpPr>
        <p:spPr>
          <a:xfrm>
            <a:off x="7654172" y="2620980"/>
            <a:ext cx="64276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7" name="Date Placeholder 6"/>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8" name="Footer Placeholder 7"/>
          <p:cNvSpPr>
            <a:spLocks noGrp="1"/>
          </p:cNvSpPr>
          <p:nvPr>
            <p:ph type="ftr" sz="quarter" idx="11"/>
          </p:nvPr>
        </p:nvSpPr>
        <p:spPr/>
        <p:txBody>
          <a:bodyPr rtlCol="0"/>
          <a:lstStyle/>
          <a:p>
            <a:pPr rtl="0"/>
            <a:endParaRPr kumimoji="1" lang="ja-JP" altLang="en-US"/>
          </a:p>
        </p:txBody>
      </p:sp>
      <p:sp>
        <p:nvSpPr>
          <p:cNvPr id="9" name="Slide Number Placeholder 8"/>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85077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Date Placeholder 2"/>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4" name="Footer Placeholder 3"/>
          <p:cNvSpPr>
            <a:spLocks noGrp="1"/>
          </p:cNvSpPr>
          <p:nvPr>
            <p:ph type="ftr" sz="quarter" idx="11"/>
          </p:nvPr>
        </p:nvSpPr>
        <p:spPr/>
        <p:txBody>
          <a:bodyPr rtlCol="0"/>
          <a:lstStyle/>
          <a:p>
            <a:pPr rtl="0"/>
            <a:endParaRPr kumimoji="1" lang="ja-JP" altLang="en-US"/>
          </a:p>
        </p:txBody>
      </p:sp>
      <p:sp>
        <p:nvSpPr>
          <p:cNvPr id="5" name="Slide Number Placeholder 4"/>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6214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3" name="Footer Placeholder 2"/>
          <p:cNvSpPr>
            <a:spLocks noGrp="1"/>
          </p:cNvSpPr>
          <p:nvPr>
            <p:ph type="ftr" sz="quarter" idx="11"/>
          </p:nvPr>
        </p:nvSpPr>
        <p:spPr/>
        <p:txBody>
          <a:bodyPr rtlCol="0"/>
          <a:lstStyle/>
          <a:p>
            <a:pPr rtl="0"/>
            <a:endParaRPr kumimoji="1" lang="ja-JP" altLang="en-US"/>
          </a:p>
        </p:txBody>
      </p:sp>
      <p:sp>
        <p:nvSpPr>
          <p:cNvPr id="4" name="Slide Number Placeholder 3"/>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829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rtlCol="0"/>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n-us"/>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495009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rtlCol="0"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pPr rtl="0"/>
            <a:r>
              <a:rPr lang="en-us" dirty="0"/>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n-us"/>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669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pPr rtl="0"/>
            <a:r>
              <a:rPr 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pPr rtl="0"/>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970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F959E831-242F-4184-A232-E2447951628A}"/>
              </a:ext>
            </a:extLst>
          </p:cNvPr>
          <p:cNvSpPr txBox="1"/>
          <p:nvPr/>
        </p:nvSpPr>
        <p:spPr>
          <a:xfrm>
            <a:off x="184709" y="6007460"/>
            <a:ext cx="4555012" cy="1015663"/>
          </a:xfrm>
          <a:prstGeom prst="rect">
            <a:avLst/>
          </a:prstGeom>
          <a:noFill/>
        </p:spPr>
        <p:txBody>
          <a:bodyPr wrap="square" rtlCol="0">
            <a:spAutoFit/>
          </a:bodyPr>
          <a:lstStyle/>
          <a:p>
            <a:pPr rtl="0"/>
            <a:r>
              <a:rPr lang="en-us" sz="1200" dirty="0">
                <a:solidFill>
                  <a:schemeClr val="accent5"/>
                </a:solidFill>
                <a:latin typeface="Arial" panose="020B0604020202020204" pitchFamily="34" charset="0"/>
                <a:ea typeface="Meiryo UI" panose="020B0604030504040204" pitchFamily="50" charset="-128"/>
                <a:cs typeface="Arial" panose="020B0604020202020204" pitchFamily="34" charset="0"/>
              </a:rPr>
              <a:t>2. Contact Information</a:t>
            </a:r>
          </a:p>
          <a:p>
            <a:pPr marL="180975" rtl="0"/>
            <a:r>
              <a:rPr lang="en-us" sz="1200" dirty="0">
                <a:latin typeface="Arial" panose="020B0604020202020204" pitchFamily="34" charset="0"/>
                <a:ea typeface="Meiryo UI" panose="020B0604030504040204" pitchFamily="50" charset="-128"/>
                <a:cs typeface="Arial" panose="020B0604020202020204" pitchFamily="34" charset="0"/>
              </a:rPr>
              <a:t>Fund Loan Section, Livelihood Support Department, Gifu Prefectural Council of Social Welfare</a:t>
            </a:r>
          </a:p>
          <a:p>
            <a:pPr marL="180975" rtl="0"/>
            <a:r>
              <a:rPr lang="en-us" sz="1200" dirty="0">
                <a:latin typeface="Arial" panose="020B0604020202020204" pitchFamily="34" charset="0"/>
                <a:ea typeface="Meiryo UI" panose="020B0604030504040204" pitchFamily="50" charset="-128"/>
                <a:cs typeface="Arial" panose="020B0604020202020204" pitchFamily="34" charset="0"/>
              </a:rPr>
              <a:t>[</a:t>
            </a:r>
            <a:r>
              <a:rPr lang="en-US" altLang="ja-JP" sz="1200" dirty="0">
                <a:latin typeface="Arial" panose="020B0604020202020204" pitchFamily="34" charset="0"/>
                <a:ea typeface="Meiryo UI" panose="020B0604030504040204" pitchFamily="50" charset="-128"/>
                <a:cs typeface="Arial" panose="020B0604020202020204" pitchFamily="34" charset="0"/>
              </a:rPr>
              <a:t>Contact</a:t>
            </a:r>
            <a:r>
              <a:rPr lang="en-us" sz="1200" dirty="0">
                <a:latin typeface="Arial" panose="020B0604020202020204" pitchFamily="34" charset="0"/>
                <a:ea typeface="Meiryo UI" panose="020B0604030504040204" pitchFamily="50" charset="-128"/>
                <a:cs typeface="Arial" panose="020B0604020202020204" pitchFamily="34" charset="0"/>
              </a:rPr>
              <a:t> Number] </a:t>
            </a:r>
            <a:r>
              <a:rPr lang="en-us" sz="1200" b="1" dirty="0">
                <a:latin typeface="Arial" panose="020B0604020202020204" pitchFamily="34" charset="0"/>
                <a:ea typeface="Meiryo UI" panose="020B0604030504040204" pitchFamily="50" charset="-128"/>
                <a:cs typeface="Arial" panose="020B0604020202020204" pitchFamily="34" charset="0"/>
              </a:rPr>
              <a:t>058‐201‐2100</a:t>
            </a:r>
          </a:p>
          <a:p>
            <a:pPr marL="180975" rtl="0"/>
            <a:r>
              <a:rPr lang="en-us" sz="1200" dirty="0">
                <a:latin typeface="Arial" panose="020B0604020202020204" pitchFamily="34" charset="0"/>
                <a:ea typeface="Meiryo UI" panose="020B0604030504040204" pitchFamily="50" charset="-128"/>
                <a:cs typeface="Arial" panose="020B0604020202020204" pitchFamily="34" charset="0"/>
              </a:rPr>
              <a:t>[Reception Time] Weekdays 9:00 a.m. to 5:00 p.m.</a:t>
            </a:r>
          </a:p>
        </p:txBody>
      </p:sp>
      <p:sp>
        <p:nvSpPr>
          <p:cNvPr id="34" name="テキスト ボックス 33">
            <a:extLst>
              <a:ext uri="{FF2B5EF4-FFF2-40B4-BE49-F238E27FC236}">
                <a16:creationId xmlns:a16="http://schemas.microsoft.com/office/drawing/2014/main" id="{39600CD2-2D14-43EF-9480-86D62BCC09E3}"/>
              </a:ext>
            </a:extLst>
          </p:cNvPr>
          <p:cNvSpPr txBox="1"/>
          <p:nvPr/>
        </p:nvSpPr>
        <p:spPr>
          <a:xfrm>
            <a:off x="199236" y="1891272"/>
            <a:ext cx="7157634" cy="2262158"/>
          </a:xfrm>
          <a:prstGeom prst="rect">
            <a:avLst/>
          </a:prstGeom>
          <a:noFill/>
          <a:ln>
            <a:noFill/>
          </a:ln>
        </p:spPr>
        <p:txBody>
          <a:bodyPr wrap="square" rtlCol="0">
            <a:spAutoFit/>
          </a:bodyPr>
          <a:lstStyle/>
          <a:p>
            <a:pPr algn="r" rtl="0"/>
            <a:endParaRPr lang="en-US" altLang="ja-JP" sz="1100" dirty="0">
              <a:latin typeface="Arial" panose="020B0604020202020204" pitchFamily="34" charset="0"/>
              <a:ea typeface="Meiryo UI" panose="020B0604030504040204" pitchFamily="50" charset="-128"/>
              <a:cs typeface="Arial" panose="020B0604020202020204" pitchFamily="34" charset="0"/>
            </a:endParaRPr>
          </a:p>
          <a:p>
            <a:pPr algn="r" rtl="0"/>
            <a:endParaRPr lang="en-US" altLang="ja-JP" sz="1100" dirty="0">
              <a:latin typeface="Arial" panose="020B0604020202020204" pitchFamily="34" charset="0"/>
              <a:ea typeface="Meiryo UI" panose="020B0604030504040204" pitchFamily="50" charset="-128"/>
              <a:cs typeface="Arial" panose="020B0604020202020204" pitchFamily="34" charset="0"/>
            </a:endParaRPr>
          </a:p>
          <a:p>
            <a:pPr algn="r" rtl="0"/>
            <a:endParaRPr lang="ja-JP" altLang="en-US" sz="1100" dirty="0">
              <a:latin typeface="Arial" panose="020B0604020202020204" pitchFamily="34" charset="0"/>
              <a:ea typeface="Meiryo UI" panose="020B0604030504040204" pitchFamily="50" charset="-128"/>
              <a:cs typeface="Arial" panose="020B0604020202020204" pitchFamily="34" charset="0"/>
            </a:endParaRPr>
          </a:p>
          <a:p>
            <a:pPr rtl="0"/>
            <a:endParaRPr lang="en-US" altLang="ja-JP" sz="1200" dirty="0">
              <a:latin typeface="Arial" panose="020B0604020202020204" pitchFamily="34" charset="0"/>
              <a:ea typeface="Meiryo UI" panose="020B0604030504040204" pitchFamily="50" charset="-128"/>
              <a:cs typeface="Arial" panose="020B0604020202020204" pitchFamily="34" charset="0"/>
            </a:endParaRPr>
          </a:p>
          <a:p>
            <a:pPr rtl="0"/>
            <a:endParaRPr lang="ja-JP" altLang="en-US" sz="1200" dirty="0">
              <a:latin typeface="Arial" panose="020B0604020202020204" pitchFamily="34" charset="0"/>
              <a:ea typeface="Meiryo UI" panose="020B0604030504040204" pitchFamily="50" charset="-128"/>
              <a:cs typeface="Arial" panose="020B0604020202020204" pitchFamily="34" charset="0"/>
            </a:endParaRPr>
          </a:p>
          <a:p>
            <a:pPr rtl="0"/>
            <a:endParaRPr lang="en-US" altLang="ja-JP" sz="1200" dirty="0">
              <a:latin typeface="Arial" panose="020B0604020202020204" pitchFamily="34" charset="0"/>
              <a:ea typeface="Meiryo UI" panose="020B0604030504040204" pitchFamily="50" charset="-128"/>
              <a:cs typeface="Arial" panose="020B0604020202020204" pitchFamily="34" charset="0"/>
            </a:endParaRPr>
          </a:p>
          <a:p>
            <a:pPr rtl="0"/>
            <a:endParaRPr lang="ja-JP" altLang="en-US" sz="1200" dirty="0">
              <a:latin typeface="Arial" panose="020B0604020202020204" pitchFamily="34" charset="0"/>
              <a:ea typeface="Meiryo UI" panose="020B0604030504040204" pitchFamily="50" charset="-128"/>
              <a:cs typeface="Arial" panose="020B0604020202020204" pitchFamily="34" charset="0"/>
            </a:endParaRPr>
          </a:p>
          <a:p>
            <a:pPr rtl="0"/>
            <a:r>
              <a:rPr lang="en-us" sz="1200" dirty="0">
                <a:latin typeface="Arial" panose="020B0604020202020204" pitchFamily="34" charset="0"/>
                <a:ea typeface="Meiryo UI" panose="020B0604030504040204" pitchFamily="50" charset="-128"/>
                <a:cs typeface="Arial" panose="020B0604020202020204" pitchFamily="34" charset="0"/>
              </a:rPr>
              <a:t>We hereby inform you as follows, in connection with the commencement of redemption (repayment) of the Special Loans for Emergency Retail Fund Due to Impact of New Coronavirus Infection having been loaned by our council.</a:t>
            </a:r>
            <a:endParaRPr lang="en-US" altLang="ja-JP" sz="1200" dirty="0">
              <a:latin typeface="Arial" panose="020B0604020202020204" pitchFamily="34" charset="0"/>
              <a:ea typeface="Meiryo UI" panose="020B0604030504040204" pitchFamily="50" charset="-128"/>
              <a:cs typeface="Arial" panose="020B0604020202020204" pitchFamily="34" charset="0"/>
            </a:endParaRPr>
          </a:p>
          <a:p>
            <a:pPr algn="ctr" rtl="0"/>
            <a:r>
              <a:rPr lang="en-us" sz="1200" dirty="0">
                <a:latin typeface="Arial" panose="020B0604020202020204" pitchFamily="34" charset="0"/>
                <a:ea typeface="Meiryo UI" panose="020B0604030504040204" pitchFamily="50" charset="-128"/>
                <a:cs typeface="Arial" panose="020B0604020202020204" pitchFamily="34" charset="0"/>
              </a:rPr>
              <a:t>Particulars:</a:t>
            </a:r>
          </a:p>
          <a:p>
            <a:pPr rtl="0"/>
            <a:r>
              <a:rPr lang="en-us" sz="1200" dirty="0">
                <a:solidFill>
                  <a:schemeClr val="accent5"/>
                </a:solidFill>
                <a:latin typeface="Arial" panose="020B0604020202020204" pitchFamily="34" charset="0"/>
                <a:ea typeface="Meiryo UI" panose="020B0604030504040204" pitchFamily="50" charset="-128"/>
                <a:cs typeface="Arial" panose="020B0604020202020204" pitchFamily="34" charset="0"/>
              </a:rPr>
              <a:t>1. Documents (enclosures herein) sent to you this time</a:t>
            </a:r>
            <a:endParaRPr lang="en-US" altLang="ja-JP" sz="1200" dirty="0">
              <a:solidFill>
                <a:schemeClr val="accent5"/>
              </a:solidFill>
              <a:latin typeface="Arial" panose="020B0604020202020204" pitchFamily="34" charset="0"/>
              <a:ea typeface="Meiryo UI" panose="020B0604030504040204" pitchFamily="50" charset="-128"/>
              <a:cs typeface="Arial" panose="020B0604020202020204" pitchFamily="34" charset="0"/>
            </a:endParaRPr>
          </a:p>
        </p:txBody>
      </p:sp>
      <p:sp>
        <p:nvSpPr>
          <p:cNvPr id="35" name="テキスト ボックス 34">
            <a:extLst>
              <a:ext uri="{FF2B5EF4-FFF2-40B4-BE49-F238E27FC236}">
                <a16:creationId xmlns:a16="http://schemas.microsoft.com/office/drawing/2014/main" id="{222C2089-A558-4E4A-99EB-DE3FF07A7E54}"/>
              </a:ext>
            </a:extLst>
          </p:cNvPr>
          <p:cNvSpPr txBox="1"/>
          <p:nvPr/>
        </p:nvSpPr>
        <p:spPr>
          <a:xfrm>
            <a:off x="310787" y="2417201"/>
            <a:ext cx="6956807" cy="446276"/>
          </a:xfrm>
          <a:prstGeom prst="rect">
            <a:avLst/>
          </a:prstGeom>
          <a:solidFill>
            <a:schemeClr val="accent1">
              <a:lumMod val="60000"/>
              <a:lumOff val="40000"/>
            </a:schemeClr>
          </a:solidFill>
        </p:spPr>
        <p:txBody>
          <a:bodyPr wrap="square" rtlCol="0">
            <a:spAutoFit/>
          </a:bodyPr>
          <a:lstStyle/>
          <a:p>
            <a:pPr algn="ctr" rtl="0"/>
            <a:r>
              <a:rPr lang="en-us" sz="1100" dirty="0">
                <a:solidFill>
                  <a:schemeClr val="bg1"/>
                </a:solidFill>
                <a:latin typeface="Arial" panose="020B0604020202020204" pitchFamily="34" charset="0"/>
                <a:ea typeface="Meiryo UI" panose="020B0604030504040204" pitchFamily="50" charset="-128"/>
                <a:cs typeface="Arial" panose="020B0604020202020204" pitchFamily="34" charset="0"/>
              </a:rPr>
              <a:t>Special Loans for Emergency Retail Fund Due to Impact of New Coronavirus Infectious Disease</a:t>
            </a:r>
            <a:endParaRPr lang="en-US" altLang="ja-JP" sz="1100" dirty="0">
              <a:solidFill>
                <a:schemeClr val="bg1"/>
              </a:solidFill>
              <a:latin typeface="Arial" panose="020B0604020202020204" pitchFamily="34" charset="0"/>
              <a:ea typeface="Meiryo UI" panose="020B0604030504040204" pitchFamily="50" charset="-128"/>
              <a:cs typeface="Arial" panose="020B0604020202020204" pitchFamily="34" charset="0"/>
            </a:endParaRPr>
          </a:p>
          <a:p>
            <a:pPr algn="ctr" rtl="0"/>
            <a:r>
              <a:rPr 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Notification of Repayment</a:t>
            </a:r>
          </a:p>
        </p:txBody>
      </p:sp>
      <p:cxnSp>
        <p:nvCxnSpPr>
          <p:cNvPr id="36" name="直線コネクタ 35">
            <a:extLst>
              <a:ext uri="{FF2B5EF4-FFF2-40B4-BE49-F238E27FC236}">
                <a16:creationId xmlns:a16="http://schemas.microsoft.com/office/drawing/2014/main" id="{7015D83C-9B83-4FEE-A70D-C81FD25DFEE3}"/>
              </a:ext>
            </a:extLst>
          </p:cNvPr>
          <p:cNvCxnSpPr>
            <a:cxnSpLocks/>
          </p:cNvCxnSpPr>
          <p:nvPr/>
        </p:nvCxnSpPr>
        <p:spPr>
          <a:xfrm>
            <a:off x="7530678" y="170770"/>
            <a:ext cx="0" cy="10313146"/>
          </a:xfrm>
          <a:prstGeom prst="line">
            <a:avLst/>
          </a:prstGeom>
          <a:ln w="28575">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1AC3ACE9-E3DB-4F91-A8AE-DDE62D30910D}"/>
              </a:ext>
            </a:extLst>
          </p:cNvPr>
          <p:cNvSpPr txBox="1"/>
          <p:nvPr/>
        </p:nvSpPr>
        <p:spPr>
          <a:xfrm>
            <a:off x="478326" y="8535882"/>
            <a:ext cx="6686485" cy="1169551"/>
          </a:xfrm>
          <a:prstGeom prst="rect">
            <a:avLst/>
          </a:prstGeom>
          <a:noFill/>
        </p:spPr>
        <p:txBody>
          <a:bodyPr wrap="square" rtlCol="0">
            <a:spAutoFit/>
          </a:bodyPr>
          <a:lstStyle/>
          <a:p>
            <a:pPr marL="90488" indent="-90488" rtl="0"/>
            <a:r>
              <a:rPr lang="en-us" sz="1000" dirty="0">
                <a:latin typeface="Arial" panose="020B0604020202020204" pitchFamily="34" charset="0"/>
                <a:ea typeface="Meiryo UI" panose="020B0604030504040204" pitchFamily="50" charset="-128"/>
                <a:cs typeface="Arial" panose="020B0604020202020204" pitchFamily="34" charset="0"/>
              </a:rPr>
              <a:t>-	Documents are not accepted in person. </a:t>
            </a:r>
            <a:r>
              <a:rPr lang="en-us" sz="1000" dirty="0">
                <a:solidFill>
                  <a:srgbClr val="FF0000"/>
                </a:solidFill>
                <a:latin typeface="Arial" panose="020B0604020202020204" pitchFamily="34" charset="0"/>
                <a:ea typeface="Meiryo UI" panose="020B0604030504040204" pitchFamily="50" charset="-128"/>
                <a:cs typeface="Arial" panose="020B0604020202020204" pitchFamily="34" charset="0"/>
              </a:rPr>
              <a:t>Please do not bring the documents with you to complete the procedure.</a:t>
            </a:r>
            <a:endParaRPr lang="en-US" altLang="ja-JP" sz="10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90488" indent="-90488" rtl="0"/>
            <a:r>
              <a:rPr lang="en-us" sz="1000" dirty="0">
                <a:latin typeface="Arial" panose="020B0604020202020204" pitchFamily="34" charset="0"/>
                <a:ea typeface="Meiryo UI" panose="020B0604030504040204" pitchFamily="50" charset="-128"/>
                <a:cs typeface="Arial" panose="020B0604020202020204" pitchFamily="34" charset="0"/>
              </a:rPr>
              <a:t>-	For further information on this matter, </a:t>
            </a:r>
            <a:r>
              <a:rPr lang="en-us" sz="1000" dirty="0">
                <a:solidFill>
                  <a:srgbClr val="FF0000"/>
                </a:solidFill>
                <a:latin typeface="Arial" panose="020B0604020202020204" pitchFamily="34" charset="0"/>
                <a:ea typeface="Meiryo UI" panose="020B0604030504040204" pitchFamily="50" charset="-128"/>
                <a:cs typeface="Arial" panose="020B0604020202020204" pitchFamily="34" charset="0"/>
              </a:rPr>
              <a:t>please contact the above telephone number.</a:t>
            </a:r>
            <a:endParaRPr lang="en-US" altLang="ja-JP" sz="10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90488" rtl="0"/>
            <a:r>
              <a:rPr lang="en-us" sz="1000" dirty="0">
                <a:latin typeface="Arial" panose="020B0604020202020204" pitchFamily="34" charset="0"/>
                <a:ea typeface="Meiryo UI" panose="020B0604030504040204" pitchFamily="50" charset="-128"/>
                <a:cs typeface="Arial" panose="020B0604020202020204" pitchFamily="34" charset="0"/>
              </a:rPr>
              <a:t>Immediately after this notice is delivered, for example, it may be difficult to get through to the phone. Thank you for your understanding.</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a:p>
            <a:pPr marL="90488" indent="-90488" rtl="0"/>
            <a:r>
              <a:rPr lang="en-us" sz="1000" dirty="0">
                <a:latin typeface="Arial" panose="020B0604020202020204" pitchFamily="34" charset="0"/>
                <a:ea typeface="Meiryo UI" panose="020B0604030504040204" pitchFamily="50" charset="-128"/>
                <a:cs typeface="Arial" panose="020B0604020202020204" pitchFamily="34" charset="0"/>
              </a:rPr>
              <a:t>-	We cannot return documents that have been submitted once. Thank you for your understanding.</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a:p>
            <a:pPr marL="90488" indent="-90488" rtl="0"/>
            <a:r>
              <a:rPr lang="en-us" sz="1000" dirty="0">
                <a:latin typeface="Arial" panose="020B0604020202020204" pitchFamily="34" charset="0"/>
                <a:ea typeface="Meiryo UI" panose="020B0604030504040204" pitchFamily="50" charset="-128"/>
                <a:cs typeface="Arial" panose="020B0604020202020204" pitchFamily="34" charset="0"/>
              </a:rPr>
              <a:t>-	</a:t>
            </a:r>
            <a:r>
              <a:rPr lang="en-us" sz="1000" dirty="0">
                <a:solidFill>
                  <a:srgbClr val="FF0000"/>
                </a:solidFill>
                <a:latin typeface="Arial" panose="020B0604020202020204" pitchFamily="34" charset="0"/>
                <a:ea typeface="Meiryo UI" panose="020B0604030504040204" pitchFamily="50" charset="-128"/>
                <a:cs typeface="Arial" panose="020B0604020202020204" pitchFamily="34" charset="0"/>
              </a:rPr>
              <a:t>It may take about one month from the time of application</a:t>
            </a:r>
            <a:r>
              <a:rPr lang="en-us" sz="1000" dirty="0">
                <a:latin typeface="Arial" panose="020B0604020202020204" pitchFamily="34" charset="0"/>
                <a:ea typeface="Meiryo UI" panose="020B0604030504040204" pitchFamily="50" charset="-128"/>
                <a:cs typeface="Arial" panose="020B0604020202020204" pitchFamily="34" charset="0"/>
              </a:rPr>
              <a:t> to receive the result of approval or disapproval of the exemption.</a:t>
            </a:r>
          </a:p>
        </p:txBody>
      </p:sp>
      <p:sp>
        <p:nvSpPr>
          <p:cNvPr id="44" name="正方形/長方形 43">
            <a:extLst>
              <a:ext uri="{FF2B5EF4-FFF2-40B4-BE49-F238E27FC236}">
                <a16:creationId xmlns:a16="http://schemas.microsoft.com/office/drawing/2014/main" id="{C25D113C-DFF1-4B99-787D-A6B05C0118D6}"/>
              </a:ext>
            </a:extLst>
          </p:cNvPr>
          <p:cNvSpPr/>
          <p:nvPr/>
        </p:nvSpPr>
        <p:spPr>
          <a:xfrm>
            <a:off x="478327" y="8430444"/>
            <a:ext cx="6686485" cy="12767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4000" dirty="0">
              <a:latin typeface="Arial" panose="020B0604020202020204" pitchFamily="34" charset="0"/>
              <a:cs typeface="Arial" panose="020B0604020202020204" pitchFamily="34" charset="0"/>
            </a:endParaRPr>
          </a:p>
        </p:txBody>
      </p:sp>
      <p:sp>
        <p:nvSpPr>
          <p:cNvPr id="45" name="テキスト ボックス 44">
            <a:extLst>
              <a:ext uri="{FF2B5EF4-FFF2-40B4-BE49-F238E27FC236}">
                <a16:creationId xmlns:a16="http://schemas.microsoft.com/office/drawing/2014/main" id="{D2692EA3-C5B4-96B1-0DD1-4609B1C03511}"/>
              </a:ext>
            </a:extLst>
          </p:cNvPr>
          <p:cNvSpPr txBox="1"/>
          <p:nvPr/>
        </p:nvSpPr>
        <p:spPr>
          <a:xfrm>
            <a:off x="757679" y="8274612"/>
            <a:ext cx="676906" cy="276999"/>
          </a:xfrm>
          <a:prstGeom prst="rect">
            <a:avLst/>
          </a:prstGeom>
          <a:solidFill>
            <a:schemeClr val="bg1"/>
          </a:solidFill>
        </p:spPr>
        <p:txBody>
          <a:bodyPr wrap="square" rtlCol="0">
            <a:spAutoFit/>
          </a:bodyPr>
          <a:lstStyle/>
          <a:p>
            <a:pPr algn="ctr" rtl="0"/>
            <a:r>
              <a:rPr 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rPr>
              <a:t>[Note]</a:t>
            </a:r>
            <a:endParaRPr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sp>
        <p:nvSpPr>
          <p:cNvPr id="46" name="テキスト ボックス 45">
            <a:extLst>
              <a:ext uri="{FF2B5EF4-FFF2-40B4-BE49-F238E27FC236}">
                <a16:creationId xmlns:a16="http://schemas.microsoft.com/office/drawing/2014/main" id="{51A64A54-47E9-78E2-048B-AD2E972601A8}"/>
              </a:ext>
            </a:extLst>
          </p:cNvPr>
          <p:cNvSpPr txBox="1"/>
          <p:nvPr/>
        </p:nvSpPr>
        <p:spPr>
          <a:xfrm>
            <a:off x="4542056" y="6007460"/>
            <a:ext cx="1147475" cy="360492"/>
          </a:xfrm>
          <a:prstGeom prst="rect">
            <a:avLst/>
          </a:prstGeom>
          <a:noFill/>
        </p:spPr>
        <p:txBody>
          <a:bodyPr wrap="square" rtlCol="0">
            <a:spAutoFit/>
          </a:bodyPr>
          <a:lstStyle/>
          <a:p>
            <a:pPr algn="ctr" rtl="0"/>
            <a:r>
              <a:rPr lang="en-us" sz="1000" dirty="0">
                <a:latin typeface="Arial" panose="020B0604020202020204" pitchFamily="34" charset="0"/>
                <a:ea typeface="Meiryo UI" panose="020B0604030504040204" pitchFamily="50" charset="-128"/>
                <a:cs typeface="Arial" panose="020B0604020202020204" pitchFamily="34" charset="0"/>
              </a:rPr>
              <a:t>Information on our website</a:t>
            </a:r>
          </a:p>
        </p:txBody>
      </p:sp>
      <p:pic>
        <p:nvPicPr>
          <p:cNvPr id="47" name="図 46">
            <a:extLst>
              <a:ext uri="{FF2B5EF4-FFF2-40B4-BE49-F238E27FC236}">
                <a16:creationId xmlns:a16="http://schemas.microsoft.com/office/drawing/2014/main" id="{8A5353CB-CA48-0B3D-66A5-23E3B2110DD7}"/>
              </a:ext>
            </a:extLst>
          </p:cNvPr>
          <p:cNvPicPr>
            <a:picLocks noChangeAspect="1"/>
          </p:cNvPicPr>
          <p:nvPr/>
        </p:nvPicPr>
        <p:blipFill>
          <a:blip r:embed="rId2"/>
          <a:stretch>
            <a:fillRect/>
          </a:stretch>
        </p:blipFill>
        <p:spPr>
          <a:xfrm>
            <a:off x="4749880" y="6350728"/>
            <a:ext cx="775389" cy="757766"/>
          </a:xfrm>
          <a:prstGeom prst="rect">
            <a:avLst/>
          </a:prstGeom>
        </p:spPr>
      </p:pic>
      <p:sp>
        <p:nvSpPr>
          <p:cNvPr id="48" name="テキスト ボックス 47">
            <a:extLst>
              <a:ext uri="{FF2B5EF4-FFF2-40B4-BE49-F238E27FC236}">
                <a16:creationId xmlns:a16="http://schemas.microsoft.com/office/drawing/2014/main" id="{7AB21C93-25C7-7D85-B407-BE93A4C0E437}"/>
              </a:ext>
            </a:extLst>
          </p:cNvPr>
          <p:cNvSpPr txBox="1"/>
          <p:nvPr/>
        </p:nvSpPr>
        <p:spPr>
          <a:xfrm>
            <a:off x="4849824" y="7133639"/>
            <a:ext cx="2282346" cy="169277"/>
          </a:xfrm>
          <a:prstGeom prst="rect">
            <a:avLst/>
          </a:prstGeom>
          <a:noFill/>
        </p:spPr>
        <p:txBody>
          <a:bodyPr wrap="square" rtlCol="0">
            <a:spAutoFit/>
          </a:bodyPr>
          <a:lstStyle/>
          <a:p>
            <a:pPr rtl="0"/>
            <a:r>
              <a:rPr lang="en-us" sz="500" dirty="0">
                <a:latin typeface="Arial" panose="020B0604020202020204" pitchFamily="34" charset="0"/>
                <a:ea typeface="Meiryo UI" panose="020B0604030504040204" pitchFamily="50" charset="-128"/>
                <a:cs typeface="Arial" panose="020B0604020202020204" pitchFamily="34" charset="0"/>
              </a:rPr>
              <a:t>QR code is a registered trademark of Denso Wave Incorporated.</a:t>
            </a:r>
          </a:p>
        </p:txBody>
      </p:sp>
      <p:graphicFrame>
        <p:nvGraphicFramePr>
          <p:cNvPr id="52" name="表 9">
            <a:extLst>
              <a:ext uri="{FF2B5EF4-FFF2-40B4-BE49-F238E27FC236}">
                <a16:creationId xmlns:a16="http://schemas.microsoft.com/office/drawing/2014/main" id="{C42D5076-F1A0-D6FC-27B3-DA453A1B8034}"/>
              </a:ext>
            </a:extLst>
          </p:cNvPr>
          <p:cNvGraphicFramePr>
            <a:graphicFrameLocks noGrp="1"/>
          </p:cNvGraphicFramePr>
          <p:nvPr>
            <p:extLst>
              <p:ext uri="{D42A27DB-BD31-4B8C-83A1-F6EECF244321}">
                <p14:modId xmlns:p14="http://schemas.microsoft.com/office/powerpoint/2010/main" val="973646464"/>
              </p:ext>
            </p:extLst>
          </p:nvPr>
        </p:nvGraphicFramePr>
        <p:xfrm>
          <a:off x="289578" y="4248870"/>
          <a:ext cx="6270951" cy="1300530"/>
        </p:xfrm>
        <a:graphic>
          <a:graphicData uri="http://schemas.openxmlformats.org/drawingml/2006/table">
            <a:tbl>
              <a:tblPr>
                <a:tableStyleId>{5C22544A-7EE6-4342-B048-85BDC9FD1C3A}</a:tableStyleId>
              </a:tblPr>
              <a:tblGrid>
                <a:gridCol w="4138926">
                  <a:extLst>
                    <a:ext uri="{9D8B030D-6E8A-4147-A177-3AD203B41FA5}">
                      <a16:colId xmlns:a16="http://schemas.microsoft.com/office/drawing/2014/main" val="930275226"/>
                    </a:ext>
                  </a:extLst>
                </a:gridCol>
                <a:gridCol w="2132025">
                  <a:extLst>
                    <a:ext uri="{9D8B030D-6E8A-4147-A177-3AD203B41FA5}">
                      <a16:colId xmlns:a16="http://schemas.microsoft.com/office/drawing/2014/main" val="3053005933"/>
                    </a:ext>
                  </a:extLst>
                </a:gridCol>
              </a:tblGrid>
              <a:tr h="829205">
                <a:tc>
                  <a:txBody>
                    <a:bodyPr/>
                    <a:lstStyle/>
                    <a:p>
                      <a:pPr rtl="0"/>
                      <a:r>
                        <a:rPr lang="en-us" sz="1050" dirty="0">
                          <a:latin typeface="Arial" panose="020B0604020202020204" pitchFamily="34" charset="0"/>
                          <a:ea typeface="Meiryo UI" panose="020B0604030504040204" pitchFamily="50" charset="-128"/>
                          <a:cs typeface="Arial" panose="020B0604020202020204" pitchFamily="34" charset="0"/>
                        </a:rPr>
                        <a:t>Notice Concerning Special Loans for Emergency Retail Fund (this notice)</a:t>
                      </a:r>
                      <a:endParaRPr kumimoji="1" lang="en-US" altLang="ja-JP" sz="1050" dirty="0">
                        <a:latin typeface="Arial" panose="020B0604020202020204" pitchFamily="34" charset="0"/>
                        <a:ea typeface="Meiryo UI" panose="020B0604030504040204" pitchFamily="50" charset="-128"/>
                        <a:cs typeface="Arial" panose="020B0604020202020204" pitchFamily="34" charset="0"/>
                      </a:endParaRPr>
                    </a:p>
                    <a:p>
                      <a:pPr rtl="0"/>
                      <a:r>
                        <a:rPr lang="en-us" sz="1050" dirty="0">
                          <a:latin typeface="Arial" panose="020B0604020202020204" pitchFamily="34" charset="0"/>
                          <a:ea typeface="Meiryo UI" panose="020B0604030504040204" pitchFamily="50" charset="-128"/>
                          <a:cs typeface="Arial" panose="020B0604020202020204" pitchFamily="34" charset="0"/>
                        </a:rPr>
                        <a:t>and Notice of Commencement of Redemption (right side of this notice)</a:t>
                      </a:r>
                      <a:endParaRPr kumimoji="1" lang="en-US" altLang="ja-JP" sz="105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kumimoji="1" lang="en-US" altLang="ja-JP" sz="1050" dirty="0">
                          <a:latin typeface="Arial" panose="020B0604020202020204" pitchFamily="34" charset="0"/>
                          <a:ea typeface="Meiryo UI" panose="020B0604030504040204" pitchFamily="50" charset="-128"/>
                          <a:cs typeface="Arial" panose="020B0604020202020204" pitchFamily="34" charset="0"/>
                        </a:rPr>
                        <a:t>Please check and refund</a:t>
                      </a:r>
                      <a:endParaRPr kumimoji="1" lang="ja-JP" altLang="en-US" sz="105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9124755"/>
                  </a:ext>
                </a:extLst>
              </a:tr>
              <a:tr h="471325">
                <a:tc>
                  <a:txBody>
                    <a:bodyPr/>
                    <a:lstStyle/>
                    <a:p>
                      <a:pPr rtl="0"/>
                      <a:r>
                        <a:rPr lang="en-us" sz="1050" dirty="0">
                          <a:latin typeface="Arial" panose="020B0604020202020204" pitchFamily="34" charset="0"/>
                          <a:ea typeface="Meiryo UI" panose="020B0604030504040204" pitchFamily="50" charset="-128"/>
                          <a:cs typeface="Arial" panose="020B0604020202020204" pitchFamily="34" charset="0"/>
                        </a:rPr>
                        <a:t>Guidance on repayment exemption (</a:t>
                      </a:r>
                      <a:r>
                        <a:rPr lang="en-US" sz="1050" dirty="0">
                          <a:latin typeface="Arial" panose="020B0604020202020204" pitchFamily="34" charset="0"/>
                          <a:ea typeface="Meiryo UI" panose="020B0604030504040204" pitchFamily="50" charset="-128"/>
                          <a:cs typeface="Arial" panose="020B0604020202020204" pitchFamily="34" charset="0"/>
                        </a:rPr>
                        <a:t>Back of this notice</a:t>
                      </a:r>
                      <a:r>
                        <a:rPr lang="en-us" sz="1050" dirty="0">
                          <a:latin typeface="Arial" panose="020B0604020202020204" pitchFamily="34" charset="0"/>
                          <a:ea typeface="Meiryo UI" panose="020B0604030504040204" pitchFamily="50" charset="-128"/>
                          <a:cs typeface="Arial" panose="020B0604020202020204" pitchFamily="34" charset="0"/>
                        </a:rPr>
                        <a:t>)</a:t>
                      </a:r>
                      <a:endParaRPr kumimoji="1" lang="en-US" altLang="ja-JP" sz="105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en-US" sz="1050" dirty="0">
                          <a:latin typeface="Arial" panose="020B0604020202020204" pitchFamily="34" charset="0"/>
                          <a:ea typeface="Meiryo UI" panose="020B0604030504040204" pitchFamily="50" charset="-128"/>
                          <a:cs typeface="Arial" panose="020B0604020202020204" pitchFamily="34" charset="0"/>
                        </a:rPr>
                        <a:t>Please check and apply if exempt.</a:t>
                      </a:r>
                      <a:endParaRPr lang="en-us" sz="105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7935073"/>
                  </a:ext>
                </a:extLst>
              </a:tr>
            </a:tbl>
          </a:graphicData>
        </a:graphic>
      </p:graphicFrame>
      <p:sp>
        <p:nvSpPr>
          <p:cNvPr id="53" name="テキスト ボックス 52">
            <a:extLst>
              <a:ext uri="{FF2B5EF4-FFF2-40B4-BE49-F238E27FC236}">
                <a16:creationId xmlns:a16="http://schemas.microsoft.com/office/drawing/2014/main" id="{614876F3-D5BF-C85B-A9AF-FDBB5F92B43E}"/>
              </a:ext>
            </a:extLst>
          </p:cNvPr>
          <p:cNvSpPr txBox="1"/>
          <p:nvPr/>
        </p:nvSpPr>
        <p:spPr>
          <a:xfrm>
            <a:off x="658765" y="170770"/>
            <a:ext cx="1387318" cy="276999"/>
          </a:xfrm>
          <a:prstGeom prst="rect">
            <a:avLst/>
          </a:prstGeom>
          <a:noFill/>
        </p:spPr>
        <p:txBody>
          <a:bodyPr wrap="square" rtlCol="0">
            <a:spAutoFit/>
          </a:bodyPr>
          <a:lstStyle/>
          <a:p>
            <a:pPr rtl="0"/>
            <a:r>
              <a:rPr lang="en-US" altLang="ja-JP" sz="1200" dirty="0">
                <a:latin typeface="Arial" panose="020B0604020202020204" pitchFamily="34" charset="0"/>
                <a:ea typeface="Meiryo UI" panose="020B0604030504040204" pitchFamily="50" charset="-128"/>
                <a:cs typeface="Arial" panose="020B0604020202020204" pitchFamily="34" charset="0"/>
              </a:rPr>
              <a:t>November</a:t>
            </a:r>
            <a:r>
              <a:rPr lang="en-us" sz="1200" dirty="0">
                <a:latin typeface="Arial" panose="020B0604020202020204" pitchFamily="34" charset="0"/>
                <a:ea typeface="Meiryo UI" panose="020B0604030504040204" pitchFamily="50" charset="-128"/>
                <a:cs typeface="Arial" panose="020B0604020202020204" pitchFamily="34" charset="0"/>
              </a:rPr>
              <a:t> 202</a:t>
            </a:r>
            <a:r>
              <a:rPr lang="en-US" altLang="ja-JP" sz="1200" dirty="0">
                <a:latin typeface="Arial" panose="020B0604020202020204" pitchFamily="34" charset="0"/>
                <a:ea typeface="Meiryo UI" panose="020B0604030504040204" pitchFamily="50" charset="-128"/>
                <a:cs typeface="Arial" panose="020B0604020202020204" pitchFamily="34" charset="0"/>
              </a:rPr>
              <a:t>4</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p:txBody>
      </p:sp>
      <p:sp>
        <p:nvSpPr>
          <p:cNvPr id="39" name="テキスト ボックス 38">
            <a:extLst>
              <a:ext uri="{FF2B5EF4-FFF2-40B4-BE49-F238E27FC236}">
                <a16:creationId xmlns:a16="http://schemas.microsoft.com/office/drawing/2014/main" id="{39600CD2-2D14-43EF-9480-86D62BCC09E3}"/>
              </a:ext>
            </a:extLst>
          </p:cNvPr>
          <p:cNvSpPr txBox="1"/>
          <p:nvPr/>
        </p:nvSpPr>
        <p:spPr>
          <a:xfrm>
            <a:off x="3629993" y="1816064"/>
            <a:ext cx="3652969" cy="600164"/>
          </a:xfrm>
          <a:prstGeom prst="rect">
            <a:avLst/>
          </a:prstGeom>
          <a:noFill/>
        </p:spPr>
        <p:txBody>
          <a:bodyPr wrap="square" rtlCol="0">
            <a:spAutoFit/>
          </a:bodyPr>
          <a:lstStyle/>
          <a:p>
            <a:pPr algn="r" rtl="0"/>
            <a:r>
              <a:rPr lang="en-us" sz="1100" dirty="0">
                <a:latin typeface="Arial" panose="020B0604020202020204" pitchFamily="34" charset="0"/>
                <a:ea typeface="Meiryo UI" panose="020B0604030504040204" pitchFamily="50" charset="-128"/>
                <a:cs typeface="Arial" panose="020B0604020202020204" pitchFamily="34" charset="0"/>
              </a:rPr>
              <a:t>To: Gifu Prefectural Council of Social Welfare, a social welfare corporation</a:t>
            </a:r>
          </a:p>
          <a:p>
            <a:pPr algn="r" rtl="0"/>
            <a:r>
              <a:rPr lang="en-us" sz="1100" dirty="0">
                <a:latin typeface="Arial" panose="020B0604020202020204" pitchFamily="34" charset="0"/>
                <a:ea typeface="Meiryo UI" panose="020B0604030504040204" pitchFamily="50" charset="-128"/>
                <a:cs typeface="Arial" panose="020B0604020202020204" pitchFamily="34" charset="0"/>
              </a:rPr>
              <a:t>Livelihood Support Department, Fund Loan Section</a:t>
            </a:r>
            <a:endParaRPr lang="en-US" altLang="ja-JP" sz="11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6" name="表 20">
            <a:extLst>
              <a:ext uri="{FF2B5EF4-FFF2-40B4-BE49-F238E27FC236}">
                <a16:creationId xmlns:a16="http://schemas.microsoft.com/office/drawing/2014/main" id="{2C985F91-127A-E357-972A-2A03A76DF251}"/>
              </a:ext>
            </a:extLst>
          </p:cNvPr>
          <p:cNvGraphicFramePr>
            <a:graphicFrameLocks noGrp="1"/>
          </p:cNvGraphicFramePr>
          <p:nvPr>
            <p:extLst>
              <p:ext uri="{D42A27DB-BD31-4B8C-83A1-F6EECF244321}">
                <p14:modId xmlns:p14="http://schemas.microsoft.com/office/powerpoint/2010/main" val="2623091252"/>
              </p:ext>
            </p:extLst>
          </p:nvPr>
        </p:nvGraphicFramePr>
        <p:xfrm>
          <a:off x="7736338" y="1417149"/>
          <a:ext cx="7199880" cy="513898"/>
        </p:xfrm>
        <a:graphic>
          <a:graphicData uri="http://schemas.openxmlformats.org/drawingml/2006/table">
            <a:tbl>
              <a:tblPr firstRow="1" bandRow="1">
                <a:tableStyleId>{93296810-A885-4BE3-A3E7-6D5BEEA58F35}</a:tableStyleId>
              </a:tblPr>
              <a:tblGrid>
                <a:gridCol w="7199880">
                  <a:extLst>
                    <a:ext uri="{9D8B030D-6E8A-4147-A177-3AD203B41FA5}">
                      <a16:colId xmlns:a16="http://schemas.microsoft.com/office/drawing/2014/main" val="3407476100"/>
                    </a:ext>
                  </a:extLst>
                </a:gridCol>
              </a:tblGrid>
              <a:tr h="510278">
                <a:tc>
                  <a:txBody>
                    <a:bodyPr/>
                    <a:lstStyle/>
                    <a:p>
                      <a:pPr algn="l" rtl="0"/>
                      <a:r>
                        <a:rPr lang="en-us" sz="1500" b="0" u="none" dirty="0">
                          <a:solidFill>
                            <a:schemeClr val="tx1"/>
                          </a:solidFill>
                          <a:latin typeface="Arial" panose="020B0604020202020204" pitchFamily="34" charset="0"/>
                          <a:ea typeface="Meiryo UI" panose="020B0604030504040204" pitchFamily="50" charset="-128"/>
                          <a:cs typeface="Arial" panose="020B0604020202020204" pitchFamily="34" charset="0"/>
                        </a:rPr>
                        <a:t>This is to inform you that repayment of the captioned loan will commence as follows.</a:t>
                      </a:r>
                      <a:endParaRPr kumimoji="1" lang="en-US" altLang="ja-JP" sz="1500" b="0" u="none"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56698" marR="56698" marT="28349" marB="28349" anchor="ctr">
                    <a:noFill/>
                  </a:tcPr>
                </a:tc>
                <a:extLst>
                  <a:ext uri="{0D108BD9-81ED-4DB2-BD59-A6C34878D82A}">
                    <a16:rowId xmlns:a16="http://schemas.microsoft.com/office/drawing/2014/main" val="2316359304"/>
                  </a:ext>
                </a:extLst>
              </a:tr>
            </a:tbl>
          </a:graphicData>
        </a:graphic>
      </p:graphicFrame>
      <p:sp>
        <p:nvSpPr>
          <p:cNvPr id="7" name="タイトル 1">
            <a:extLst>
              <a:ext uri="{FF2B5EF4-FFF2-40B4-BE49-F238E27FC236}">
                <a16:creationId xmlns:a16="http://schemas.microsoft.com/office/drawing/2014/main" id="{35E01F45-1B65-69B7-966D-EC4762DA1981}"/>
              </a:ext>
            </a:extLst>
          </p:cNvPr>
          <p:cNvSpPr txBox="1">
            <a:spLocks/>
          </p:cNvSpPr>
          <p:nvPr/>
        </p:nvSpPr>
        <p:spPr>
          <a:xfrm>
            <a:off x="7706511" y="642849"/>
            <a:ext cx="7199880" cy="632525"/>
          </a:xfrm>
          <a:prstGeom prst="rect">
            <a:avLst/>
          </a:prstGeom>
          <a:solidFill>
            <a:srgbClr val="3A1D00"/>
          </a:solidFill>
        </p:spPr>
        <p:txBody>
          <a:bodyPr vert="horz" lIns="56698" tIns="28349" rIns="56698" bIns="28349" rtlCol="0" anchor="ctr" anchorCtr="1">
            <a:norm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rtl="0"/>
            <a:r>
              <a:rPr 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Notice of Commencement of Repayment of Loans under Special Loans for Emergency Retail Fund, Etc.</a:t>
            </a:r>
            <a:endParaRPr lang="en-US" altLang="ja-JP" sz="14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9" name="表 18">
            <a:extLst>
              <a:ext uri="{FF2B5EF4-FFF2-40B4-BE49-F238E27FC236}">
                <a16:creationId xmlns:a16="http://schemas.microsoft.com/office/drawing/2014/main" id="{B2A041B9-2571-3EDD-92A3-7A4B42D03342}"/>
              </a:ext>
            </a:extLst>
          </p:cNvPr>
          <p:cNvGraphicFramePr>
            <a:graphicFrameLocks noGrp="1"/>
          </p:cNvGraphicFramePr>
          <p:nvPr>
            <p:extLst>
              <p:ext uri="{D42A27DB-BD31-4B8C-83A1-F6EECF244321}">
                <p14:modId xmlns:p14="http://schemas.microsoft.com/office/powerpoint/2010/main" val="763655620"/>
              </p:ext>
            </p:extLst>
          </p:nvPr>
        </p:nvGraphicFramePr>
        <p:xfrm>
          <a:off x="7832061" y="2600979"/>
          <a:ext cx="6968652" cy="1350645"/>
        </p:xfrm>
        <a:graphic>
          <a:graphicData uri="http://schemas.openxmlformats.org/drawingml/2006/table">
            <a:tbl>
              <a:tblPr firstRow="1" firstCol="1" bandRow="1"/>
              <a:tblGrid>
                <a:gridCol w="1003787">
                  <a:extLst>
                    <a:ext uri="{9D8B030D-6E8A-4147-A177-3AD203B41FA5}">
                      <a16:colId xmlns:a16="http://schemas.microsoft.com/office/drawing/2014/main" val="519433089"/>
                    </a:ext>
                  </a:extLst>
                </a:gridCol>
                <a:gridCol w="2481309">
                  <a:extLst>
                    <a:ext uri="{9D8B030D-6E8A-4147-A177-3AD203B41FA5}">
                      <a16:colId xmlns:a16="http://schemas.microsoft.com/office/drawing/2014/main" val="1812168098"/>
                    </a:ext>
                  </a:extLst>
                </a:gridCol>
                <a:gridCol w="878580">
                  <a:extLst>
                    <a:ext uri="{9D8B030D-6E8A-4147-A177-3AD203B41FA5}">
                      <a16:colId xmlns:a16="http://schemas.microsoft.com/office/drawing/2014/main" val="252966706"/>
                    </a:ext>
                  </a:extLst>
                </a:gridCol>
                <a:gridCol w="2604976">
                  <a:extLst>
                    <a:ext uri="{9D8B030D-6E8A-4147-A177-3AD203B41FA5}">
                      <a16:colId xmlns:a16="http://schemas.microsoft.com/office/drawing/2014/main" val="2367408439"/>
                    </a:ext>
                  </a:extLst>
                </a:gridCol>
              </a:tblGrid>
              <a:tr h="230505">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Fund Name</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Loan Code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173867"/>
                  </a:ext>
                </a:extLst>
              </a:tr>
              <a:tr h="230505">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Borrower’s Name</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0"/>
                      <a:endParaRPr lang="ja-JP" sz="1050" kern="100" dirty="0">
                        <a:solidFill>
                          <a:srgbClr val="009ED6"/>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tc hMerge="1">
                  <a:txBody>
                    <a:bodyPr/>
                    <a:lstStyle/>
                    <a:p>
                      <a:pPr rtl="0"/>
                      <a:endParaRPr kumimoji="1" lang="ja-JP" altLang="en-US"/>
                    </a:p>
                  </a:txBody>
                  <a:tcPr/>
                </a:tc>
                <a:extLst>
                  <a:ext uri="{0D108BD9-81ED-4DB2-BD59-A6C34878D82A}">
                    <a16:rowId xmlns:a16="http://schemas.microsoft.com/office/drawing/2014/main" val="2372394529"/>
                  </a:ext>
                </a:extLst>
              </a:tr>
              <a:tr h="230505">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Loan Amount</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Yen</a:t>
                      </a:r>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Repayment Amount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Yen</a:t>
                      </a:r>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0633466"/>
                  </a:ext>
                </a:extLst>
              </a:tr>
              <a:tr h="231140">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Remaining Amount to be Repaid</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0"/>
                      <a:r>
                        <a:rPr lang="en-us"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Yen</a:t>
                      </a:r>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tc hMerge="1">
                  <a:txBody>
                    <a:bodyPr/>
                    <a:lstStyle/>
                    <a:p>
                      <a:pPr rtl="0"/>
                      <a:endParaRPr kumimoji="1" lang="ja-JP" altLang="en-US"/>
                    </a:p>
                  </a:txBody>
                  <a:tcPr/>
                </a:tc>
                <a:extLst>
                  <a:ext uri="{0D108BD9-81ED-4DB2-BD59-A6C34878D82A}">
                    <a16:rowId xmlns:a16="http://schemas.microsoft.com/office/drawing/2014/main" val="3550826131"/>
                  </a:ext>
                </a:extLst>
              </a:tr>
            </a:tbl>
          </a:graphicData>
        </a:graphic>
      </p:graphicFrame>
      <p:sp>
        <p:nvSpPr>
          <p:cNvPr id="20" name="Rectangle 1">
            <a:extLst>
              <a:ext uri="{FF2B5EF4-FFF2-40B4-BE49-F238E27FC236}">
                <a16:creationId xmlns:a16="http://schemas.microsoft.com/office/drawing/2014/main" id="{94EB7CC2-70DD-F9D8-835C-493E86FC5E76}"/>
              </a:ext>
            </a:extLst>
          </p:cNvPr>
          <p:cNvSpPr>
            <a:spLocks noChangeArrowheads="1"/>
          </p:cNvSpPr>
          <p:nvPr/>
        </p:nvSpPr>
        <p:spPr bwMode="auto">
          <a:xfrm>
            <a:off x="7736338" y="1998840"/>
            <a:ext cx="718198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sz="1100" b="0" i="0" u="none" strike="noStrike" cap="none" normalizeH="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Particulars:</a:t>
            </a:r>
            <a:endParaRPr kumimoji="0" lang="en-US" altLang="ja-JP" sz="11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100" b="1" i="0" u="sng" strike="noStrike" cap="none" normalizeH="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○Status of Loans/Amount to be Repaid (Remaining Amount to be Repaid)</a:t>
            </a:r>
            <a:endParaRPr kumimoji="0" lang="ja-JP" altLang="ja-JP" sz="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22" name="表 21">
            <a:extLst>
              <a:ext uri="{FF2B5EF4-FFF2-40B4-BE49-F238E27FC236}">
                <a16:creationId xmlns:a16="http://schemas.microsoft.com/office/drawing/2014/main" id="{3D56335A-C60A-C0EA-1B22-48F5AA7B3328}"/>
              </a:ext>
            </a:extLst>
          </p:cNvPr>
          <p:cNvGraphicFramePr>
            <a:graphicFrameLocks noGrp="1"/>
          </p:cNvGraphicFramePr>
          <p:nvPr>
            <p:extLst>
              <p:ext uri="{D42A27DB-BD31-4B8C-83A1-F6EECF244321}">
                <p14:modId xmlns:p14="http://schemas.microsoft.com/office/powerpoint/2010/main" val="650064366"/>
              </p:ext>
            </p:extLst>
          </p:nvPr>
        </p:nvGraphicFramePr>
        <p:xfrm>
          <a:off x="7842080" y="4475232"/>
          <a:ext cx="6968652" cy="857357"/>
        </p:xfrm>
        <a:graphic>
          <a:graphicData uri="http://schemas.openxmlformats.org/drawingml/2006/table">
            <a:tbl>
              <a:tblPr firstRow="1" firstCol="1" bandRow="1"/>
              <a:tblGrid>
                <a:gridCol w="1417608">
                  <a:extLst>
                    <a:ext uri="{9D8B030D-6E8A-4147-A177-3AD203B41FA5}">
                      <a16:colId xmlns:a16="http://schemas.microsoft.com/office/drawing/2014/main" val="3994403977"/>
                    </a:ext>
                  </a:extLst>
                </a:gridCol>
                <a:gridCol w="5551044">
                  <a:extLst>
                    <a:ext uri="{9D8B030D-6E8A-4147-A177-3AD203B41FA5}">
                      <a16:colId xmlns:a16="http://schemas.microsoft.com/office/drawing/2014/main" val="2086008062"/>
                    </a:ext>
                  </a:extLst>
                </a:gridCol>
              </a:tblGrid>
              <a:tr h="217277">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Repayment Period</a:t>
                      </a:r>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0427815"/>
                  </a:ext>
                </a:extLst>
              </a:tr>
              <a:tr h="228954">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Number of Repayments</a:t>
                      </a:r>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050" kern="100" dirty="0">
                          <a:effectLst/>
                          <a:latin typeface="Arial" panose="020B0604020202020204" pitchFamily="34" charset="0"/>
                          <a:ea typeface="Meiryo UI" panose="020B0604030504040204" pitchFamily="50" charset="-128"/>
                          <a:cs typeface="Arial" panose="020B0604020202020204" pitchFamily="34" charset="0"/>
                        </a:rPr>
                        <a:t>Monthly Installments               </a:t>
                      </a:r>
                      <a:r>
                        <a:rPr lang="en-us"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times</a:t>
                      </a:r>
                      <a:endParaRPr lang="ja-JP" sz="100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8768456"/>
                  </a:ext>
                </a:extLst>
              </a:tr>
              <a:tr h="266738">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Amount of repayment per one time</a:t>
                      </a:r>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r>
                        <a:rPr lang="en-us" sz="1050" kern="100" dirty="0">
                          <a:effectLst/>
                          <a:latin typeface="Arial" panose="020B0604020202020204" pitchFamily="34" charset="0"/>
                          <a:ea typeface="Meiryo UI" panose="020B0604030504040204" pitchFamily="50" charset="-128"/>
                          <a:cs typeface="Arial" panose="020B0604020202020204" pitchFamily="34" charset="0"/>
                        </a:rPr>
                        <a:t>　After the first time</a:t>
                      </a:r>
                      <a:r>
                        <a:rPr lang="en-us" sz="1050" kern="100" dirty="0">
                          <a:solidFill>
                            <a:srgbClr val="00B0F0"/>
                          </a:solidFill>
                          <a:effectLst/>
                          <a:latin typeface="Arial" panose="020B0604020202020204" pitchFamily="34" charset="0"/>
                          <a:ea typeface="Meiryo UI" panose="020B0604030504040204" pitchFamily="50" charset="-128"/>
                          <a:cs typeface="Arial" panose="020B0604020202020204" pitchFamily="34" charset="0"/>
                        </a:rPr>
                        <a:t>:                           </a:t>
                      </a:r>
                      <a:r>
                        <a:rPr lang="en-us"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yen</a:t>
                      </a:r>
                      <a:r>
                        <a:rPr lang="en-us" sz="1050" kern="100" dirty="0">
                          <a:effectLst/>
                          <a:latin typeface="Arial" panose="020B0604020202020204" pitchFamily="34" charset="0"/>
                          <a:ea typeface="Meiryo UI" panose="020B0604030504040204" pitchFamily="50" charset="-128"/>
                          <a:cs typeface="Arial" panose="020B0604020202020204" pitchFamily="34" charset="0"/>
                        </a:rPr>
                        <a:t>/For the last time</a:t>
                      </a:r>
                      <a:r>
                        <a:rPr lang="en-us" sz="1050" kern="100" dirty="0">
                          <a:solidFill>
                            <a:srgbClr val="00B0F0"/>
                          </a:solidFill>
                          <a:effectLst/>
                          <a:latin typeface="Arial" panose="020B0604020202020204" pitchFamily="34" charset="0"/>
                          <a:ea typeface="Meiryo UI" panose="020B0604030504040204" pitchFamily="50" charset="-128"/>
                          <a:cs typeface="Arial" panose="020B0604020202020204" pitchFamily="34" charset="0"/>
                        </a:rPr>
                        <a:t>:                       </a:t>
                      </a:r>
                      <a:r>
                        <a:rPr lang="en-us"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yen</a:t>
                      </a:r>
                      <a:endParaRPr kumimoji="1" lang="ja-JP" altLang="en-US" sz="1200"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7310471"/>
                  </a:ext>
                </a:extLst>
              </a:tr>
            </a:tbl>
          </a:graphicData>
        </a:graphic>
      </p:graphicFrame>
      <p:sp>
        <p:nvSpPr>
          <p:cNvPr id="23" name="Rectangle 2">
            <a:extLst>
              <a:ext uri="{FF2B5EF4-FFF2-40B4-BE49-F238E27FC236}">
                <a16:creationId xmlns:a16="http://schemas.microsoft.com/office/drawing/2014/main" id="{B62B76DB-68E3-93A9-5822-423976729374}"/>
              </a:ext>
            </a:extLst>
          </p:cNvPr>
          <p:cNvSpPr>
            <a:spLocks noChangeArrowheads="1"/>
          </p:cNvSpPr>
          <p:nvPr/>
        </p:nvSpPr>
        <p:spPr bwMode="auto">
          <a:xfrm>
            <a:off x="7826172" y="4146924"/>
            <a:ext cx="189987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100" b="1" i="0" u="sng" strike="noStrike" cap="none" normalizeH="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○Repayment Period, Etc.</a:t>
            </a:r>
            <a:endParaRPr kumimoji="0" lang="ja-JP" altLang="ja-JP" sz="11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24" name="表 23">
            <a:extLst>
              <a:ext uri="{FF2B5EF4-FFF2-40B4-BE49-F238E27FC236}">
                <a16:creationId xmlns:a16="http://schemas.microsoft.com/office/drawing/2014/main" id="{799B931C-4B19-B42F-3AB0-B5232A38A128}"/>
              </a:ext>
            </a:extLst>
          </p:cNvPr>
          <p:cNvGraphicFramePr>
            <a:graphicFrameLocks noGrp="1"/>
          </p:cNvGraphicFramePr>
          <p:nvPr>
            <p:extLst>
              <p:ext uri="{D42A27DB-BD31-4B8C-83A1-F6EECF244321}">
                <p14:modId xmlns:p14="http://schemas.microsoft.com/office/powerpoint/2010/main" val="238577559"/>
              </p:ext>
            </p:extLst>
          </p:nvPr>
        </p:nvGraphicFramePr>
        <p:xfrm>
          <a:off x="7851950" y="6537111"/>
          <a:ext cx="6968655" cy="856264"/>
        </p:xfrm>
        <a:graphic>
          <a:graphicData uri="http://schemas.openxmlformats.org/drawingml/2006/table">
            <a:tbl>
              <a:tblPr firstRow="1" firstCol="1" bandRow="1"/>
              <a:tblGrid>
                <a:gridCol w="1230429">
                  <a:extLst>
                    <a:ext uri="{9D8B030D-6E8A-4147-A177-3AD203B41FA5}">
                      <a16:colId xmlns:a16="http://schemas.microsoft.com/office/drawing/2014/main" val="442343719"/>
                    </a:ext>
                  </a:extLst>
                </a:gridCol>
                <a:gridCol w="2243365">
                  <a:extLst>
                    <a:ext uri="{9D8B030D-6E8A-4147-A177-3AD203B41FA5}">
                      <a16:colId xmlns:a16="http://schemas.microsoft.com/office/drawing/2014/main" val="372505708"/>
                    </a:ext>
                  </a:extLst>
                </a:gridCol>
                <a:gridCol w="1318184">
                  <a:extLst>
                    <a:ext uri="{9D8B030D-6E8A-4147-A177-3AD203B41FA5}">
                      <a16:colId xmlns:a16="http://schemas.microsoft.com/office/drawing/2014/main" val="849422675"/>
                    </a:ext>
                  </a:extLst>
                </a:gridCol>
                <a:gridCol w="2176677">
                  <a:extLst>
                    <a:ext uri="{9D8B030D-6E8A-4147-A177-3AD203B41FA5}">
                      <a16:colId xmlns:a16="http://schemas.microsoft.com/office/drawing/2014/main" val="3684460668"/>
                    </a:ext>
                  </a:extLst>
                </a:gridCol>
              </a:tblGrid>
              <a:tr h="268299">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Name of Financial Institution</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sz="1050" kern="100" dirty="0">
                          <a:effectLst/>
                          <a:latin typeface="Arial" panose="020B0604020202020204" pitchFamily="34" charset="0"/>
                          <a:ea typeface="Meiryo UI" panose="020B0604030504040204" pitchFamily="50" charset="-128"/>
                          <a:cs typeface="Arial" panose="020B0604020202020204" pitchFamily="34" charset="0"/>
                        </a:rPr>
                        <a:t>Branch Name</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962075"/>
                  </a:ext>
                </a:extLst>
              </a:tr>
              <a:tr h="268112">
                <a:tc>
                  <a:txBody>
                    <a:bodyPr/>
                    <a:lstStyle/>
                    <a:p>
                      <a:pPr algn="just" rtl="0"/>
                      <a:r>
                        <a:rPr lang="en-us" sz="1050" kern="100" dirty="0">
                          <a:effectLst/>
                          <a:latin typeface="Arial" panose="020B0604020202020204" pitchFamily="34" charset="0"/>
                          <a:ea typeface="Meiryo UI" panose="020B0604030504040204" pitchFamily="50" charset="-128"/>
                          <a:cs typeface="Arial" panose="020B0604020202020204" pitchFamily="34" charset="0"/>
                        </a:rPr>
                        <a:t>Type of Deposit</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r>
                        <a:rPr lang="en-us" sz="1050" kern="100" dirty="0">
                          <a:effectLst/>
                          <a:latin typeface="Arial" panose="020B0604020202020204" pitchFamily="34" charset="0"/>
                          <a:ea typeface="Meiryo UI" panose="020B0604030504040204" pitchFamily="50" charset="-128"/>
                          <a:cs typeface="Arial" panose="020B0604020202020204" pitchFamily="34" charset="0"/>
                        </a:rPr>
                        <a:t>Account Holder</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509620"/>
                  </a:ext>
                </a:extLst>
              </a:tr>
              <a:tr h="268112">
                <a:tc>
                  <a:txBody>
                    <a:bodyPr/>
                    <a:lstStyle/>
                    <a:p>
                      <a:pPr algn="just" rtl="0"/>
                      <a:r>
                        <a:rPr lang="en-us" sz="1050" kern="100" dirty="0">
                          <a:effectLst/>
                          <a:latin typeface="Arial" panose="020B0604020202020204" pitchFamily="34" charset="0"/>
                          <a:ea typeface="Meiryo UI" panose="020B0604030504040204" pitchFamily="50" charset="-128"/>
                          <a:cs typeface="Arial" panose="020B0604020202020204" pitchFamily="34" charset="0"/>
                        </a:rPr>
                        <a:t>Account Number</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r>
                        <a:rPr lang="en-us" sz="1050" kern="100" dirty="0">
                          <a:effectLst/>
                          <a:latin typeface="Arial" panose="020B0604020202020204" pitchFamily="34" charset="0"/>
                          <a:ea typeface="Meiryo UI" panose="020B0604030504040204" pitchFamily="50" charset="-128"/>
                          <a:cs typeface="Arial" panose="020B0604020202020204" pitchFamily="34" charset="0"/>
                        </a:rPr>
                        <a:t>Withdrawal Day</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Meiryo UI" panose="020B0604030504040204" pitchFamily="50" charset="-128"/>
                          <a:cs typeface="Arial" panose="020B0604020202020204" pitchFamily="34" charset="0"/>
                        </a:rPr>
                        <a:t>Please check the reverse side.</a:t>
                      </a: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5027763"/>
                  </a:ext>
                </a:extLst>
              </a:tr>
            </a:tbl>
          </a:graphicData>
        </a:graphic>
      </p:graphicFrame>
      <p:sp>
        <p:nvSpPr>
          <p:cNvPr id="25" name="Rectangle 3">
            <a:extLst>
              <a:ext uri="{FF2B5EF4-FFF2-40B4-BE49-F238E27FC236}">
                <a16:creationId xmlns:a16="http://schemas.microsoft.com/office/drawing/2014/main" id="{09249435-7CAD-E226-8276-C317531A8A93}"/>
              </a:ext>
            </a:extLst>
          </p:cNvPr>
          <p:cNvSpPr>
            <a:spLocks noChangeArrowheads="1"/>
          </p:cNvSpPr>
          <p:nvPr/>
        </p:nvSpPr>
        <p:spPr bwMode="auto">
          <a:xfrm>
            <a:off x="7676536" y="5465912"/>
            <a:ext cx="725983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n-us" sz="1100" b="1" i="0" u="sng" strike="noStrike" cap="none" normalizeH="0" dirty="0">
                <a:ln>
                  <a:noFill/>
                </a:ln>
                <a:solidFill>
                  <a:schemeClr val="tx1"/>
                </a:solidFill>
                <a:effectLst/>
                <a:ea typeface="Meiryo UI" panose="020B0604030504040204" pitchFamily="50" charset="-128"/>
                <a:cs typeface="Arial" panose="020B0604020202020204" pitchFamily="34" charset="0"/>
              </a:rPr>
              <a:t>○Redemption method ... Repayment by account transfer</a:t>
            </a:r>
            <a:endParaRPr kumimoji="0" lang="ja-JP" altLang="ja-JP" sz="1100" b="0" i="0" u="none" strike="noStrike" cap="none" normalizeH="0" baseline="0" dirty="0">
              <a:ln>
                <a:noFill/>
              </a:ln>
              <a:solidFill>
                <a:schemeClr val="tx1"/>
              </a:solidFill>
              <a:effectLst/>
              <a:cs typeface="Arial" panose="020B0604020202020204" pitchFamily="34"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200" b="0" i="0" u="none" strike="noStrike" cap="none" normalizeH="0" baseline="0" dirty="0">
              <a:ln>
                <a:noFill/>
              </a:ln>
              <a:solidFill>
                <a:schemeClr val="tx1"/>
              </a:solidFill>
              <a:effectLst/>
              <a:ea typeface="Meiryo UI" panose="020B0604030504040204" pitchFamily="50" charset="-128"/>
              <a:cs typeface="Arial" panose="020B0604020202020204" pitchFamily="34"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en-us" sz="1100" b="0" i="0" u="none" strike="noStrike" cap="none" normalizeH="0" dirty="0">
                <a:ln>
                  <a:noFill/>
                </a:ln>
                <a:solidFill>
                  <a:schemeClr val="tx1"/>
                </a:solidFill>
                <a:effectLst/>
                <a:ea typeface="Meiryo UI" panose="020B0604030504040204" pitchFamily="50" charset="-128"/>
                <a:cs typeface="Arial" panose="020B0604020202020204" pitchFamily="34" charset="0"/>
              </a:rPr>
              <a:t>If you have not registered your account transfer, you need to take necessary procedures.</a:t>
            </a:r>
          </a:p>
          <a:p>
            <a:pPr marL="0" marR="0" lvl="0" indent="139700" algn="l" defTabSz="914400" rtl="0" eaLnBrk="0" fontAlgn="base" latinLnBrk="0" hangingPunct="0">
              <a:lnSpc>
                <a:spcPct val="100000"/>
              </a:lnSpc>
              <a:spcBef>
                <a:spcPct val="0"/>
              </a:spcBef>
              <a:spcAft>
                <a:spcPct val="0"/>
              </a:spcAft>
              <a:buClrTx/>
              <a:buSzTx/>
              <a:buFontTx/>
              <a:buNone/>
              <a:tabLst/>
            </a:pPr>
            <a:r>
              <a:rPr lang="en-us" sz="1100" b="0" i="0" u="none" strike="noStrike" cap="none" normalizeH="0" dirty="0">
                <a:ln>
                  <a:noFill/>
                </a:ln>
                <a:solidFill>
                  <a:schemeClr val="tx1"/>
                </a:solidFill>
                <a:effectLst/>
                <a:ea typeface="Meiryo UI" panose="020B0604030504040204" pitchFamily="50" charset="-128"/>
                <a:cs typeface="Arial" panose="020B0604020202020204" pitchFamily="34" charset="0"/>
              </a:rPr>
              <a:t>Please contact us by telephone at 058-201-2100.</a:t>
            </a:r>
          </a:p>
        </p:txBody>
      </p:sp>
      <p:sp>
        <p:nvSpPr>
          <p:cNvPr id="26" name="Rectangle 3">
            <a:extLst>
              <a:ext uri="{FF2B5EF4-FFF2-40B4-BE49-F238E27FC236}">
                <a16:creationId xmlns:a16="http://schemas.microsoft.com/office/drawing/2014/main" id="{99AF3354-0709-B5BA-0F1A-E42018A9F124}"/>
              </a:ext>
            </a:extLst>
          </p:cNvPr>
          <p:cNvSpPr>
            <a:spLocks noChangeArrowheads="1"/>
          </p:cNvSpPr>
          <p:nvPr/>
        </p:nvSpPr>
        <p:spPr bwMode="auto">
          <a:xfrm>
            <a:off x="7647972" y="6171913"/>
            <a:ext cx="211900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n-us" sz="1050" b="0" i="0" u="none" strike="noStrike" cap="none" normalizeH="0" dirty="0">
                <a:ln>
                  <a:noFill/>
                </a:ln>
                <a:solidFill>
                  <a:schemeClr val="tx1"/>
                </a:solidFill>
                <a:effectLst/>
                <a:ea typeface="Meiryo UI" panose="020B0604030504040204" pitchFamily="50" charset="-128"/>
                <a:cs typeface="Arial" panose="020B0604020202020204" pitchFamily="34" charset="0"/>
              </a:rPr>
              <a:t>&lt;Transfer Account&gt;</a:t>
            </a:r>
          </a:p>
        </p:txBody>
      </p:sp>
      <p:graphicFrame>
        <p:nvGraphicFramePr>
          <p:cNvPr id="27" name="表 26">
            <a:extLst>
              <a:ext uri="{FF2B5EF4-FFF2-40B4-BE49-F238E27FC236}">
                <a16:creationId xmlns:a16="http://schemas.microsoft.com/office/drawing/2014/main" id="{98636947-CDF6-11F3-BC3C-E62A789A5947}"/>
              </a:ext>
            </a:extLst>
          </p:cNvPr>
          <p:cNvGraphicFramePr>
            <a:graphicFrameLocks noGrp="1"/>
          </p:cNvGraphicFramePr>
          <p:nvPr>
            <p:extLst>
              <p:ext uri="{D42A27DB-BD31-4B8C-83A1-F6EECF244321}">
                <p14:modId xmlns:p14="http://schemas.microsoft.com/office/powerpoint/2010/main" val="3049352286"/>
              </p:ext>
            </p:extLst>
          </p:nvPr>
        </p:nvGraphicFramePr>
        <p:xfrm>
          <a:off x="7896175" y="7580099"/>
          <a:ext cx="6968652" cy="2230114"/>
        </p:xfrm>
        <a:graphic>
          <a:graphicData uri="http://schemas.openxmlformats.org/drawingml/2006/table">
            <a:tbl>
              <a:tblPr firstRow="1" firstCol="1" bandRow="1"/>
              <a:tblGrid>
                <a:gridCol w="3630294">
                  <a:extLst>
                    <a:ext uri="{9D8B030D-6E8A-4147-A177-3AD203B41FA5}">
                      <a16:colId xmlns:a16="http://schemas.microsoft.com/office/drawing/2014/main" val="2001551114"/>
                    </a:ext>
                  </a:extLst>
                </a:gridCol>
                <a:gridCol w="3338358">
                  <a:extLst>
                    <a:ext uri="{9D8B030D-6E8A-4147-A177-3AD203B41FA5}">
                      <a16:colId xmlns:a16="http://schemas.microsoft.com/office/drawing/2014/main" val="1391121668"/>
                    </a:ext>
                  </a:extLst>
                </a:gridCol>
              </a:tblGrid>
              <a:tr h="248914">
                <a:tc gridSpan="2">
                  <a:txBody>
                    <a:bodyPr/>
                    <a:lstStyle/>
                    <a:p>
                      <a:pPr algn="ctr"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Matters to be Strictly Observed, Etc.</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extLst>
                  <a:ext uri="{0D108BD9-81ED-4DB2-BD59-A6C34878D82A}">
                    <a16:rowId xmlns:a16="http://schemas.microsoft.com/office/drawing/2014/main" val="3125602698"/>
                  </a:ext>
                </a:extLst>
              </a:tr>
              <a:tr h="1926064">
                <a:tc>
                  <a:txBody>
                    <a:bodyPr/>
                    <a:lstStyle/>
                    <a:p>
                      <a:pPr algn="l" rtl="0"/>
                      <a:r>
                        <a:rPr lang="en-us"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 </a:t>
                      </a:r>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Loaned money shall be used in accordance with the plan in effect at the time the application was submitted.</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algn="l" rtl="0"/>
                      <a:r>
                        <a:rPr lang="en-US" altLang="ja-JP"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a:t>
                      </a:r>
                      <a:r>
                        <a:rPr lang="en-us"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 </a:t>
                      </a:r>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A notification shall be made immediately when any of the following events occur to the borrower:</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(1) When there is a change of address, etc.</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(2) When there has been any significant change in the situation of the household</a:t>
                      </a:r>
                      <a:endParaRPr lang="en-US" altLang="ja-JP"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(3) When the borrower receives public livelihood assistance</a:t>
                      </a:r>
                      <a:endParaRPr lang="en-US" altLang="ja-JP"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(4) When the borrower has died</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n-us" sz="1000" kern="100" dirty="0">
                          <a:effectLst/>
                          <a:latin typeface="Arial" panose="020B0604020202020204" pitchFamily="34" charset="0"/>
                          <a:ea typeface="HGSｺﾞｼｯｸM" panose="020B0600000000000000" pitchFamily="50" charset="-128"/>
                          <a:cs typeface="Arial" panose="020B0604020202020204" pitchFamily="34" charset="0"/>
                        </a:rPr>
                        <a:t>(5) In the case of other </a:t>
                      </a:r>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events determined</a:t>
                      </a:r>
                      <a:r>
                        <a:rPr lang="en-us" sz="1000" kern="100" dirty="0">
                          <a:effectLst/>
                          <a:latin typeface="Arial" panose="020B0604020202020204" pitchFamily="34" charset="0"/>
                          <a:ea typeface="HGSｺﾞｼｯｸM" panose="020B0600000000000000" pitchFamily="50" charset="-128"/>
                          <a:cs typeface="Arial" panose="020B0604020202020204" pitchFamily="34" charset="0"/>
                        </a:rPr>
                        <a:t> by Gifu Prefectural Council of Social Welfare</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altLang="ja-JP"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a:t>
                      </a:r>
                      <a:r>
                        <a:rPr lang="en-us"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 </a:t>
                      </a:r>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If any of the following items applies, all or a part of the loan may be returned in a lump sum:</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(1) When loaned money is diverted to any other purpose</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(2) When a false application or any other fraudulent means is used to make borrowing</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(3) When the borrower intentionally failed to repay the loan</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algn="l" rtl="0"/>
                      <a:r>
                        <a:rPr lang="en-US" altLang="ja-JP"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4</a:t>
                      </a:r>
                      <a:r>
                        <a:rPr lang="en-us"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 </a:t>
                      </a:r>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If the loan is not repaid by the repayment date, delinquent interest of 3.0% per annum will be charged on the principal amount in arrears.</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algn="l" rtl="0"/>
                      <a:r>
                        <a:rPr lang="en-us"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*The rate of delinquent interest on the loan made by the end of March 2020 shall be 5.0%</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862986"/>
                  </a:ext>
                </a:extLst>
              </a:tr>
            </a:tbl>
          </a:graphicData>
        </a:graphic>
      </p:graphicFrame>
      <p:sp>
        <p:nvSpPr>
          <p:cNvPr id="28" name="テキスト ボックス 27">
            <a:extLst>
              <a:ext uri="{FF2B5EF4-FFF2-40B4-BE49-F238E27FC236}">
                <a16:creationId xmlns:a16="http://schemas.microsoft.com/office/drawing/2014/main" id="{4B55B2BE-0464-D9B0-13B1-98407157A8A2}"/>
              </a:ext>
            </a:extLst>
          </p:cNvPr>
          <p:cNvSpPr txBox="1"/>
          <p:nvPr/>
        </p:nvSpPr>
        <p:spPr>
          <a:xfrm>
            <a:off x="10430397" y="9972637"/>
            <a:ext cx="4663654" cy="415498"/>
          </a:xfrm>
          <a:prstGeom prst="rect">
            <a:avLst/>
          </a:prstGeom>
          <a:noFill/>
        </p:spPr>
        <p:txBody>
          <a:bodyPr wrap="square" rtlCol="0">
            <a:spAutoFit/>
          </a:bodyPr>
          <a:lstStyle/>
          <a:p>
            <a:pPr rtl="0"/>
            <a:r>
              <a:rPr lang="en-us" sz="1050" dirty="0">
                <a:latin typeface="Arial" panose="020B0604020202020204" pitchFamily="34" charset="0"/>
                <a:ea typeface="Meiryo UI" panose="020B0604030504040204" pitchFamily="50" charset="-128"/>
                <a:cs typeface="Arial" panose="020B0604020202020204" pitchFamily="34" charset="0"/>
              </a:rPr>
              <a:t>[Telephone Number/Contact Number] 058‐201‐2100</a:t>
            </a:r>
          </a:p>
          <a:p>
            <a:pPr rtl="0"/>
            <a:r>
              <a:rPr lang="en-us" sz="1050" dirty="0">
                <a:latin typeface="Arial" panose="020B0604020202020204" pitchFamily="34" charset="0"/>
                <a:ea typeface="Meiryo UI" panose="020B0604030504040204" pitchFamily="50" charset="-128"/>
                <a:cs typeface="Arial" panose="020B0604020202020204" pitchFamily="34" charset="0"/>
              </a:rPr>
              <a:t>[Hours for Acceptance/Reception Time] Weekdays 9:00 a.m. to 5:00 p.m.　　</a:t>
            </a:r>
          </a:p>
        </p:txBody>
      </p:sp>
      <p:sp>
        <p:nvSpPr>
          <p:cNvPr id="29" name="テキスト ボックス 28">
            <a:extLst>
              <a:ext uri="{FF2B5EF4-FFF2-40B4-BE49-F238E27FC236}">
                <a16:creationId xmlns:a16="http://schemas.microsoft.com/office/drawing/2014/main" id="{F9DB8EBA-96A6-36F7-17CE-1270EEFE429B}"/>
              </a:ext>
            </a:extLst>
          </p:cNvPr>
          <p:cNvSpPr txBox="1"/>
          <p:nvPr/>
        </p:nvSpPr>
        <p:spPr>
          <a:xfrm>
            <a:off x="7896175" y="9972637"/>
            <a:ext cx="2635403" cy="253916"/>
          </a:xfrm>
          <a:prstGeom prst="rect">
            <a:avLst/>
          </a:prstGeom>
          <a:noFill/>
        </p:spPr>
        <p:txBody>
          <a:bodyPr wrap="square" rtlCol="0">
            <a:spAutoFit/>
          </a:bodyPr>
          <a:lstStyle/>
          <a:p>
            <a:pPr rtl="0"/>
            <a:r>
              <a:rPr lang="en-us" sz="1050" b="1" dirty="0">
                <a:latin typeface="Arial" panose="020B0604020202020204" pitchFamily="34" charset="0"/>
                <a:ea typeface="Meiryo UI" panose="020B0604030504040204" pitchFamily="50" charset="-128"/>
                <a:cs typeface="Arial" panose="020B0604020202020204" pitchFamily="34" charset="0"/>
              </a:rPr>
              <a:t>●Contact information for this matter</a:t>
            </a:r>
          </a:p>
        </p:txBody>
      </p:sp>
    </p:spTree>
    <p:extLst>
      <p:ext uri="{BB962C8B-B14F-4D97-AF65-F5344CB8AC3E}">
        <p14:creationId xmlns:p14="http://schemas.microsoft.com/office/powerpoint/2010/main" val="424383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8917A26-6757-FDCC-57F1-086B8B50FCEF}"/>
              </a:ext>
            </a:extLst>
          </p:cNvPr>
          <p:cNvSpPr>
            <a:spLocks noChangeArrowheads="1"/>
          </p:cNvSpPr>
          <p:nvPr/>
        </p:nvSpPr>
        <p:spPr bwMode="auto">
          <a:xfrm>
            <a:off x="7859520" y="369867"/>
            <a:ext cx="72598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ctr" defTabSz="914400" rtl="0" eaLnBrk="0" fontAlgn="base" latinLnBrk="0" hangingPunct="0">
              <a:lnSpc>
                <a:spcPct val="100000"/>
              </a:lnSpc>
              <a:spcBef>
                <a:spcPct val="0"/>
              </a:spcBef>
              <a:spcAft>
                <a:spcPct val="0"/>
              </a:spcAft>
              <a:buClrTx/>
              <a:buSzTx/>
              <a:buFontTx/>
              <a:buNone/>
              <a:tabLst/>
            </a:pPr>
            <a:r>
              <a:rPr lang="en-us" b="1" i="0" u="sng" strike="noStrike" cap="none" normalizeH="0" dirty="0">
                <a:ln>
                  <a:noFill/>
                </a:ln>
                <a:solidFill>
                  <a:schemeClr val="tx1"/>
                </a:solidFill>
                <a:effectLst/>
                <a:ea typeface="Meiryo UI" panose="020B0604030504040204" pitchFamily="50" charset="-128"/>
                <a:cs typeface="Arial" panose="020B0604020202020204" pitchFamily="34" charset="0"/>
              </a:rPr>
              <a:t>About Repayment</a:t>
            </a:r>
            <a:endParaRPr kumimoji="0" lang="ja-JP" altLang="en-US" b="0" i="0" u="none" strike="noStrike" cap="none" normalizeH="0" baseline="0" dirty="0">
              <a:ln>
                <a:noFill/>
              </a:ln>
              <a:solidFill>
                <a:schemeClr val="tx1"/>
              </a:solidFill>
              <a:effectLst/>
              <a:ea typeface="Meiryo UI" panose="020B060403050404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99DC3770-7408-CF62-0EB7-FC7A70CD9110}"/>
              </a:ext>
            </a:extLst>
          </p:cNvPr>
          <p:cNvSpPr txBox="1"/>
          <p:nvPr/>
        </p:nvSpPr>
        <p:spPr>
          <a:xfrm>
            <a:off x="8285236" y="1013129"/>
            <a:ext cx="6764965" cy="461665"/>
          </a:xfrm>
          <a:prstGeom prst="rect">
            <a:avLst/>
          </a:prstGeom>
          <a:noFill/>
        </p:spPr>
        <p:txBody>
          <a:bodyPr wrap="square" rtlCol="0">
            <a:spAutoFit/>
          </a:bodyPr>
          <a:lstStyle/>
          <a:p>
            <a:pPr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The loan will be repaid by account transfer (debit from the registered account).</a:t>
            </a:r>
          </a:p>
          <a:p>
            <a:pPr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Please check your balance so that there is no shortfall on the transfer date.</a:t>
            </a:r>
          </a:p>
        </p:txBody>
      </p:sp>
      <p:graphicFrame>
        <p:nvGraphicFramePr>
          <p:cNvPr id="6" name="表 5">
            <a:extLst>
              <a:ext uri="{FF2B5EF4-FFF2-40B4-BE49-F238E27FC236}">
                <a16:creationId xmlns:a16="http://schemas.microsoft.com/office/drawing/2014/main" id="{E63DE3F2-89EC-1F30-9120-3B42080FA59B}"/>
              </a:ext>
            </a:extLst>
          </p:cNvPr>
          <p:cNvGraphicFramePr>
            <a:graphicFrameLocks noGrp="1"/>
          </p:cNvGraphicFramePr>
          <p:nvPr>
            <p:extLst>
              <p:ext uri="{D42A27DB-BD31-4B8C-83A1-F6EECF244321}">
                <p14:modId xmlns:p14="http://schemas.microsoft.com/office/powerpoint/2010/main" val="3644378148"/>
              </p:ext>
            </p:extLst>
          </p:nvPr>
        </p:nvGraphicFramePr>
        <p:xfrm>
          <a:off x="8289034" y="1794891"/>
          <a:ext cx="6400801" cy="3633293"/>
        </p:xfrm>
        <a:graphic>
          <a:graphicData uri="http://schemas.openxmlformats.org/drawingml/2006/table">
            <a:tbl>
              <a:tblPr firstRow="1" firstCol="1" lastRow="1" lastCol="1" bandRow="1" bandCol="1"/>
              <a:tblGrid>
                <a:gridCol w="2225121">
                  <a:extLst>
                    <a:ext uri="{9D8B030D-6E8A-4147-A177-3AD203B41FA5}">
                      <a16:colId xmlns:a16="http://schemas.microsoft.com/office/drawing/2014/main" val="2248893319"/>
                    </a:ext>
                  </a:extLst>
                </a:gridCol>
                <a:gridCol w="1145984">
                  <a:extLst>
                    <a:ext uri="{9D8B030D-6E8A-4147-A177-3AD203B41FA5}">
                      <a16:colId xmlns:a16="http://schemas.microsoft.com/office/drawing/2014/main" val="905292467"/>
                    </a:ext>
                  </a:extLst>
                </a:gridCol>
                <a:gridCol w="3029696">
                  <a:extLst>
                    <a:ext uri="{9D8B030D-6E8A-4147-A177-3AD203B41FA5}">
                      <a16:colId xmlns:a16="http://schemas.microsoft.com/office/drawing/2014/main" val="727047189"/>
                    </a:ext>
                  </a:extLst>
                </a:gridCol>
              </a:tblGrid>
              <a:tr h="571817">
                <a:tc>
                  <a:txBody>
                    <a:bodyPr/>
                    <a:lstStyle/>
                    <a:p>
                      <a:pPr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Financial Institution</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Transfer Date</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Fees (to be borne by the borrower)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p>
                      <a:pPr algn="ctr" rtl="0"/>
                      <a:r>
                        <a:rPr lang="en-us" sz="1050" kern="100" dirty="0">
                          <a:effectLst/>
                          <a:latin typeface="Arial" panose="020B0604020202020204" pitchFamily="34" charset="0"/>
                          <a:ea typeface="Meiryo UI" panose="020B0604030504040204" pitchFamily="50" charset="-128"/>
                          <a:cs typeface="Arial" panose="020B0604020202020204" pitchFamily="34" charset="0"/>
                        </a:rPr>
                        <a:t>* It will be added to the monthly repayment amount.</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013971"/>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Juroku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755259"/>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Ogaki Kyoritsu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0637359"/>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Gifu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167408"/>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Ogaki Seino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668445"/>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Seki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6002800"/>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Hachiman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814785"/>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Tono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315347"/>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Takayama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997139"/>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Japan Post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25th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10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262910907"/>
                  </a:ext>
                </a:extLst>
              </a:tr>
              <a:tr h="299524">
                <a:tc>
                  <a:txBody>
                    <a:bodyPr/>
                    <a:lstStyle/>
                    <a:p>
                      <a:pPr marL="92075" indent="0" algn="l" rtl="0"/>
                      <a:r>
                        <a:rPr lang="en-us" sz="1200" kern="100" dirty="0">
                          <a:effectLst/>
                          <a:latin typeface="Arial" panose="020B0604020202020204" pitchFamily="34" charset="0"/>
                          <a:ea typeface="Meiryo UI" panose="020B0604030504040204" pitchFamily="50" charset="-128"/>
                          <a:cs typeface="Arial" panose="020B0604020202020204" pitchFamily="34" charset="0"/>
                        </a:rPr>
                        <a:t>Financial institutions other than the foregoing</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n-us" sz="1200" kern="100" dirty="0">
                          <a:effectLst/>
                          <a:latin typeface="Arial" panose="020B0604020202020204" pitchFamily="34" charset="0"/>
                          <a:ea typeface="Meiryo UI" panose="020B0604030504040204" pitchFamily="50" charset="-128"/>
                          <a:cs typeface="Arial" panose="020B0604020202020204" pitchFamily="34" charset="0"/>
                        </a:rPr>
                        <a:t>23th day</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1</a:t>
                      </a: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65</a:t>
                      </a:r>
                      <a:r>
                        <a:rPr lang="en-us" sz="1200" kern="100" dirty="0">
                          <a:effectLst/>
                          <a:latin typeface="Arial" panose="020B0604020202020204" pitchFamily="34" charset="0"/>
                          <a:ea typeface="Meiryo UI" panose="020B0604030504040204" pitchFamily="50" charset="-128"/>
                          <a:cs typeface="Arial" panose="020B0604020202020204" pitchFamily="34" charset="0"/>
                        </a:rPr>
                        <a:t> yen per transfer</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861620"/>
                  </a:ext>
                </a:extLst>
              </a:tr>
            </a:tbl>
          </a:graphicData>
        </a:graphic>
      </p:graphicFrame>
      <p:sp>
        <p:nvSpPr>
          <p:cNvPr id="7" name="テキスト ボックス 6">
            <a:extLst>
              <a:ext uri="{FF2B5EF4-FFF2-40B4-BE49-F238E27FC236}">
                <a16:creationId xmlns:a16="http://schemas.microsoft.com/office/drawing/2014/main" id="{4E86877D-4E74-62C3-EF06-2D011975FE43}"/>
              </a:ext>
            </a:extLst>
          </p:cNvPr>
          <p:cNvSpPr txBox="1"/>
          <p:nvPr/>
        </p:nvSpPr>
        <p:spPr>
          <a:xfrm>
            <a:off x="8194205" y="5459596"/>
            <a:ext cx="6764965" cy="276999"/>
          </a:xfrm>
          <a:prstGeom prst="rect">
            <a:avLst/>
          </a:prstGeom>
          <a:noFill/>
        </p:spPr>
        <p:txBody>
          <a:bodyPr wrap="square" rtlCol="0">
            <a:spAutoFit/>
          </a:bodyPr>
          <a:lstStyle/>
          <a:p>
            <a:pPr algn="just" rtl="0"/>
            <a:r>
              <a:rPr lang="en-us" sz="1200" kern="100" dirty="0">
                <a:effectLst/>
                <a:latin typeface="Arial" panose="020B0604020202020204" pitchFamily="34" charset="0"/>
                <a:ea typeface="Meiryo UI" panose="020B0604030504040204" pitchFamily="50" charset="-128"/>
                <a:cs typeface="Arial" panose="020B0604020202020204" pitchFamily="34" charset="0"/>
              </a:rPr>
              <a:t>*If the financial institution is closed, the transfer will be made on the next business day.</a:t>
            </a:r>
            <a:endParaRPr lang="ja-JP" altLang="ja-JP" sz="1200" kern="100" dirty="0">
              <a:effectLst/>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8" name="表 7">
            <a:extLst>
              <a:ext uri="{FF2B5EF4-FFF2-40B4-BE49-F238E27FC236}">
                <a16:creationId xmlns:a16="http://schemas.microsoft.com/office/drawing/2014/main" id="{6E4214CB-9C6F-501F-9506-000353FCDEE5}"/>
              </a:ext>
            </a:extLst>
          </p:cNvPr>
          <p:cNvGraphicFramePr>
            <a:graphicFrameLocks noGrp="1"/>
          </p:cNvGraphicFramePr>
          <p:nvPr>
            <p:extLst>
              <p:ext uri="{D42A27DB-BD31-4B8C-83A1-F6EECF244321}">
                <p14:modId xmlns:p14="http://schemas.microsoft.com/office/powerpoint/2010/main" val="1852100432"/>
              </p:ext>
            </p:extLst>
          </p:nvPr>
        </p:nvGraphicFramePr>
        <p:xfrm>
          <a:off x="8289034" y="5909297"/>
          <a:ext cx="6400800" cy="4575536"/>
        </p:xfrm>
        <a:graphic>
          <a:graphicData uri="http://schemas.openxmlformats.org/drawingml/2006/table">
            <a:tbl>
              <a:tblPr firstRow="1" bandRow="1"/>
              <a:tblGrid>
                <a:gridCol w="2026090">
                  <a:extLst>
                    <a:ext uri="{9D8B030D-6E8A-4147-A177-3AD203B41FA5}">
                      <a16:colId xmlns:a16="http://schemas.microsoft.com/office/drawing/2014/main" val="179747616"/>
                    </a:ext>
                  </a:extLst>
                </a:gridCol>
                <a:gridCol w="4374710">
                  <a:extLst>
                    <a:ext uri="{9D8B030D-6E8A-4147-A177-3AD203B41FA5}">
                      <a16:colId xmlns:a16="http://schemas.microsoft.com/office/drawing/2014/main" val="1841801205"/>
                    </a:ext>
                  </a:extLst>
                </a:gridCol>
              </a:tblGrid>
              <a:tr h="353902">
                <a:tc>
                  <a:txBody>
                    <a:bodyPr/>
                    <a:lstStyle/>
                    <a:p>
                      <a:pPr algn="ctr" rtl="0"/>
                      <a:r>
                        <a:rPr sz="1200" dirty="0">
                          <a:solidFill>
                            <a:schemeClr val="bg1"/>
                          </a:solidFill>
                          <a:latin typeface="Arial" panose="020B0604020202020204" pitchFamily="34" charset="0"/>
                          <a:cs typeface="Arial" panose="020B0604020202020204" pitchFamily="34" charset="0"/>
                        </a:rPr>
                        <a:t>In the following cases:</a:t>
                      </a:r>
                      <a:endParaRPr lang="ja-JP" sz="1100"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R="561340" algn="ctr" rtl="0"/>
                      <a:r>
                        <a:rPr lang="en-us" sz="1100"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Information</a:t>
                      </a:r>
                      <a:endParaRPr lang="ja-JP" sz="1100"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2482176294"/>
                  </a:ext>
                </a:extLst>
              </a:tr>
              <a:tr h="754534">
                <a:tc>
                  <a:txBody>
                    <a:bodyPr/>
                    <a:lstStyle/>
                    <a:p>
                      <a:pPr marL="0" marR="36195" lvl="0" indent="0" algn="l" defTabSz="755934" rtl="0" eaLnBrk="1" fontAlgn="auto" latinLnBrk="0" hangingPunct="1">
                        <a:lnSpc>
                          <a:spcPct val="100000"/>
                        </a:lnSpc>
                        <a:spcBef>
                          <a:spcPts val="0"/>
                        </a:spcBef>
                        <a:spcAft>
                          <a:spcPts val="0"/>
                        </a:spcAft>
                        <a:buClrTx/>
                        <a:buSzTx/>
                        <a:buFontTx/>
                        <a:buNone/>
                        <a:tabLst/>
                        <a:defRPr/>
                      </a:pPr>
                      <a:r>
                        <a:rPr lang="en-us" sz="1100" kern="100" dirty="0">
                          <a:effectLst/>
                          <a:latin typeface="Arial" panose="020B0604020202020204" pitchFamily="34" charset="0"/>
                          <a:ea typeface="Meiryo UI" panose="020B0604030504040204" pitchFamily="50" charset="-128"/>
                          <a:cs typeface="Arial" panose="020B0604020202020204" pitchFamily="34" charset="0"/>
                        </a:rPr>
                        <a:t>If you want to change the registered account</a:t>
                      </a:r>
                    </a:p>
                    <a:p>
                      <a:pPr marR="36195" algn="l" rtl="0"/>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7465" algn="l" rtl="0"/>
                      <a:r>
                        <a:rPr lang="en-us" sz="1100" kern="100" dirty="0">
                          <a:effectLst/>
                          <a:latin typeface="Arial" panose="020B0604020202020204" pitchFamily="34" charset="0"/>
                          <a:ea typeface="Meiryo UI" panose="020B0604030504040204" pitchFamily="50" charset="-128"/>
                          <a:cs typeface="Arial" panose="020B0604020202020204" pitchFamily="34" charset="0"/>
                        </a:rPr>
                        <a:t>The registration process must be completed again.</a:t>
                      </a:r>
                    </a:p>
                    <a:p>
                      <a:pPr marR="37465" algn="l" rtl="0"/>
                      <a:r>
                        <a:rPr lang="en-us" sz="1100" kern="100" dirty="0">
                          <a:effectLst/>
                          <a:latin typeface="Arial" panose="020B0604020202020204" pitchFamily="34" charset="0"/>
                          <a:ea typeface="Meiryo UI" panose="020B0604030504040204" pitchFamily="50" charset="-128"/>
                          <a:cs typeface="Arial" panose="020B0604020202020204" pitchFamily="34" charset="0"/>
                        </a:rPr>
                        <a:t>We will guide you through the necessary documents for the procedures, so please contact our council (at Tel: 058-201-2100).</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879917"/>
                  </a:ext>
                </a:extLst>
              </a:tr>
              <a:tr h="893135">
                <a:tc>
                  <a:txBody>
                    <a:bodyPr/>
                    <a:lstStyle/>
                    <a:p>
                      <a:pPr marR="36195" algn="l" rtl="0"/>
                      <a:r>
                        <a:rPr lang="en-us" sz="1100" kern="100" dirty="0">
                          <a:effectLst/>
                          <a:latin typeface="Arial" panose="020B0604020202020204" pitchFamily="34" charset="0"/>
                          <a:ea typeface="Meiryo UI" panose="020B0604030504040204" pitchFamily="50" charset="-128"/>
                          <a:cs typeface="Arial" panose="020B0604020202020204" pitchFamily="34" charset="0"/>
                        </a:rPr>
                        <a:t>If any transfer was not possible due to insufficient balance</a:t>
                      </a:r>
                      <a:endParaRPr lang="ja-JP" altLang="ja-JP" sz="1100" kern="100" dirty="0">
                        <a:effectLst/>
                        <a:latin typeface="Arial" panose="020B0604020202020204" pitchFamily="34" charset="0"/>
                        <a:ea typeface="Meiryo UI" panose="020B0604030504040204" pitchFamily="50" charset="-128"/>
                        <a:cs typeface="Arial" panose="020B0604020202020204" pitchFamily="34" charset="0"/>
                      </a:endParaRPr>
                    </a:p>
                    <a:p>
                      <a:pPr marR="36195" algn="l" rtl="0"/>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sz="1100" kern="100" dirty="0">
                          <a:effectLst/>
                          <a:latin typeface="Arial" panose="020B0604020202020204" pitchFamily="34" charset="0"/>
                          <a:ea typeface="Meiryo UI" panose="020B0604030504040204" pitchFamily="50" charset="-128"/>
                          <a:cs typeface="Arial" panose="020B0604020202020204" pitchFamily="34" charset="0"/>
                        </a:rPr>
                        <a:t>If any transfer fails due to insufficient balance, incorrectly registered account or other reasons, a payment handling slip will be mailed to you.</a:t>
                      </a:r>
                    </a:p>
                    <a:p>
                      <a:pPr algn="l" rtl="0"/>
                      <a:r>
                        <a:rPr lang="en-us" sz="1100" kern="100" dirty="0">
                          <a:effectLst/>
                          <a:latin typeface="Arial" panose="020B0604020202020204" pitchFamily="34" charset="0"/>
                          <a:ea typeface="Meiryo UI" panose="020B0604030504040204" pitchFamily="50" charset="-128"/>
                          <a:cs typeface="Arial" panose="020B0604020202020204" pitchFamily="34" charset="0"/>
                        </a:rPr>
                        <a:t>Please follow the instructions on the payment handling slip and make repayment.</a:t>
                      </a:r>
                      <a:endParaRPr lang="en-US" altLang="ja-JP" sz="1100" kern="100" dirty="0">
                        <a:effectLst/>
                        <a:latin typeface="Arial" panose="020B0604020202020204" pitchFamily="34" charset="0"/>
                        <a:ea typeface="Meiryo UI" panose="020B0604030504040204" pitchFamily="50" charset="-128"/>
                        <a:cs typeface="Arial" panose="020B0604020202020204" pitchFamily="34" charset="0"/>
                      </a:endParaRPr>
                    </a:p>
                    <a:p>
                      <a:pPr marR="37465" algn="l" rtl="0"/>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464449"/>
                  </a:ext>
                </a:extLst>
              </a:tr>
              <a:tr h="882502">
                <a:tc>
                  <a:txBody>
                    <a:bodyPr/>
                    <a:lstStyle/>
                    <a:p>
                      <a:pPr marR="36195" algn="l" rtl="0"/>
                      <a:r>
                        <a:rPr lang="en-us"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If you want to discuss issues on the repayment</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Please contact the municipal council of social welfare where you applied for the loan or our council (at Tel: 058-201-2100).</a:t>
                      </a:r>
                      <a:endParaRPr kumimoji="1" lang="en-US" altLang="ja-JP"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rtl="0"/>
                      <a:r>
                        <a:rPr lang="en-us"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We would like to hear about your current living and income/work situation.</a:t>
                      </a:r>
                      <a:endParaRPr kumimoji="1" lang="en-US" altLang="ja-JP"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rtl="0"/>
                      <a:r>
                        <a:rPr lang="en-us"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Those who are having difficulty repaying their loans due to the following circumstances may be eligible to apply for a deferment (delaying repayment).</a:t>
                      </a:r>
                      <a:endParaRPr kumimoji="1" lang="en-US" altLang="ja-JP" sz="11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76213" indent="-84138" algn="l" rtl="0">
                        <a:tabLst>
                          <a:tab pos="271463" algn="l"/>
                        </a:tabLst>
                      </a:pPr>
                      <a:r>
                        <a:rPr lang="en-us" sz="1100" kern="100" dirty="0">
                          <a:effectLst/>
                          <a:latin typeface="Arial" panose="020B0604020202020204" pitchFamily="34" charset="0"/>
                          <a:ea typeface="Meiryo UI" panose="020B0604030504040204" pitchFamily="50" charset="-128"/>
                          <a:cs typeface="Arial" panose="020B0604020202020204" pitchFamily="34" charset="0"/>
                        </a:rPr>
                        <a:t>･	those who were damaged by an earthquake, </a:t>
                      </a:r>
                      <a:br>
                        <a:rPr lang="en-us" sz="1100" kern="100" dirty="0">
                          <a:effectLst/>
                          <a:latin typeface="Arial" panose="020B0604020202020204" pitchFamily="34" charset="0"/>
                          <a:ea typeface="Meiryo UI" panose="020B0604030504040204" pitchFamily="50" charset="-128"/>
                          <a:cs typeface="Arial" panose="020B0604020202020204" pitchFamily="34" charset="0"/>
                        </a:rPr>
                      </a:br>
                      <a:r>
                        <a:rPr lang="en-us" sz="1100" kern="100" dirty="0">
                          <a:effectLst/>
                          <a:latin typeface="Arial" panose="020B0604020202020204" pitchFamily="34" charset="0"/>
                          <a:ea typeface="Meiryo UI" panose="020B0604030504040204" pitchFamily="50" charset="-128"/>
                          <a:cs typeface="Arial" panose="020B0604020202020204" pitchFamily="34" charset="0"/>
                        </a:rPr>
                        <a:t>fire, etc.</a:t>
                      </a:r>
                      <a:endParaRPr lang="en-US" altLang="ja-JP" sz="1100" kern="100" dirty="0">
                        <a:effectLst/>
                        <a:latin typeface="Arial" panose="020B0604020202020204" pitchFamily="34" charset="0"/>
                        <a:ea typeface="Meiryo UI" panose="020B0604030504040204" pitchFamily="50" charset="-128"/>
                        <a:cs typeface="Arial" panose="020B0604020202020204" pitchFamily="34" charset="0"/>
                      </a:endParaRPr>
                    </a:p>
                    <a:p>
                      <a:pPr marL="176213" indent="-84138" algn="l" rtl="0">
                        <a:tabLst>
                          <a:tab pos="271463" algn="l"/>
                        </a:tabLst>
                      </a:pPr>
                      <a:r>
                        <a:rPr lang="en-us" sz="1100" kern="100" dirty="0">
                          <a:effectLst/>
                          <a:latin typeface="Arial" panose="020B0604020202020204" pitchFamily="34" charset="0"/>
                          <a:ea typeface="Meiryo UI" panose="020B0604030504040204" pitchFamily="50" charset="-128"/>
                          <a:cs typeface="Arial" panose="020B0604020202020204" pitchFamily="34" charset="0"/>
                        </a:rPr>
                        <a:t>･	those who are ill and unable to work</a:t>
                      </a:r>
                      <a:endParaRPr lang="en-US" altLang="ja-JP" sz="1100" kern="100" dirty="0">
                        <a:effectLst/>
                        <a:latin typeface="Arial" panose="020B0604020202020204" pitchFamily="34" charset="0"/>
                        <a:ea typeface="Meiryo UI" panose="020B0604030504040204" pitchFamily="50" charset="-128"/>
                        <a:cs typeface="Arial" panose="020B0604020202020204" pitchFamily="34" charset="0"/>
                      </a:endParaRPr>
                    </a:p>
                    <a:p>
                      <a:pPr marL="176213" indent="-84138" algn="l" rtl="0">
                        <a:tabLst>
                          <a:tab pos="271463" algn="l"/>
                        </a:tabLst>
                      </a:pPr>
                      <a:r>
                        <a:rPr lang="en-us" sz="1100" kern="100" dirty="0">
                          <a:effectLst/>
                          <a:latin typeface="Arial" panose="020B0604020202020204" pitchFamily="34" charset="0"/>
                          <a:ea typeface="Meiryo UI" panose="020B0604030504040204" pitchFamily="50" charset="-128"/>
                          <a:cs typeface="Arial" panose="020B0604020202020204" pitchFamily="34" charset="0"/>
                        </a:rPr>
                        <a:t>･	those who are out of work</a:t>
                      </a:r>
                      <a:endParaRPr lang="en-US" altLang="ja-JP" sz="1100" kern="100" dirty="0">
                        <a:effectLst/>
                        <a:latin typeface="Arial" panose="020B0604020202020204" pitchFamily="34" charset="0"/>
                        <a:ea typeface="Meiryo UI" panose="020B0604030504040204" pitchFamily="50" charset="-128"/>
                        <a:cs typeface="Arial" panose="020B0604020202020204" pitchFamily="34" charset="0"/>
                      </a:endParaRPr>
                    </a:p>
                    <a:p>
                      <a:pPr marL="176213" indent="-84138" algn="l" rtl="0">
                        <a:tabLst>
                          <a:tab pos="271463" algn="l"/>
                        </a:tabLst>
                      </a:pPr>
                      <a:r>
                        <a:rPr lang="en-us" sz="1100" kern="100" dirty="0">
                          <a:effectLst/>
                          <a:latin typeface="Arial" panose="020B0604020202020204" pitchFamily="34" charset="0"/>
                          <a:ea typeface="Meiryo UI" panose="020B0604030504040204" pitchFamily="50" charset="-128"/>
                          <a:cs typeface="Arial" panose="020B0604020202020204" pitchFamily="34" charset="0"/>
                        </a:rPr>
                        <a:t>･	those who have received a deferment of </a:t>
                      </a:r>
                      <a:br>
                        <a:rPr lang="en-us" sz="1100" kern="100" dirty="0">
                          <a:effectLst/>
                          <a:latin typeface="Arial" panose="020B0604020202020204" pitchFamily="34" charset="0"/>
                          <a:ea typeface="Meiryo UI" panose="020B0604030504040204" pitchFamily="50" charset="-128"/>
                          <a:cs typeface="Arial" panose="020B0604020202020204" pitchFamily="34" charset="0"/>
                        </a:rPr>
                      </a:br>
                      <a:r>
                        <a:rPr lang="en-us" sz="1100" kern="100" dirty="0">
                          <a:effectLst/>
                          <a:latin typeface="Arial" panose="020B0604020202020204" pitchFamily="34" charset="0"/>
                          <a:ea typeface="Meiryo UI" panose="020B0604030504040204" pitchFamily="50" charset="-128"/>
                          <a:cs typeface="Arial" panose="020B0604020202020204" pitchFamily="34" charset="0"/>
                        </a:rPr>
                        <a:t>repayment on other loans</a:t>
                      </a:r>
                      <a:endParaRPr lang="en-US" altLang="ja-JP" sz="1100" kern="100" dirty="0">
                        <a:effectLst/>
                        <a:latin typeface="Arial" panose="020B0604020202020204" pitchFamily="34" charset="0"/>
                        <a:ea typeface="Meiryo UI" panose="020B0604030504040204" pitchFamily="50" charset="-128"/>
                        <a:cs typeface="Arial" panose="020B0604020202020204" pitchFamily="34" charset="0"/>
                      </a:endParaRPr>
                    </a:p>
                    <a:p>
                      <a:pPr algn="l" rtl="0">
                        <a:tabLst>
                          <a:tab pos="271463" algn="l"/>
                        </a:tabLst>
                      </a:pPr>
                      <a:endParaRPr lang="en-US" alt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310121"/>
                  </a:ext>
                </a:extLst>
              </a:tr>
            </a:tbl>
          </a:graphicData>
        </a:graphic>
      </p:graphicFrame>
      <p:pic>
        <p:nvPicPr>
          <p:cNvPr id="9" name="図 8" descr="QR コード&#10;&#10;自動的に生成された説明">
            <a:extLst>
              <a:ext uri="{FF2B5EF4-FFF2-40B4-BE49-F238E27FC236}">
                <a16:creationId xmlns:a16="http://schemas.microsoft.com/office/drawing/2014/main" id="{8031364B-F8D6-DC39-6CD0-6A4A8DA5111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642088" y="9538498"/>
            <a:ext cx="842483" cy="842483"/>
          </a:xfrm>
          <a:prstGeom prst="rect">
            <a:avLst/>
          </a:prstGeom>
        </p:spPr>
      </p:pic>
      <p:sp>
        <p:nvSpPr>
          <p:cNvPr id="10" name="テキスト ボックス 9">
            <a:extLst>
              <a:ext uri="{FF2B5EF4-FFF2-40B4-BE49-F238E27FC236}">
                <a16:creationId xmlns:a16="http://schemas.microsoft.com/office/drawing/2014/main" id="{DD934081-2BBE-845C-F593-32DE13AD68A3}"/>
              </a:ext>
            </a:extLst>
          </p:cNvPr>
          <p:cNvSpPr txBox="1"/>
          <p:nvPr/>
        </p:nvSpPr>
        <p:spPr>
          <a:xfrm>
            <a:off x="13424598" y="9122464"/>
            <a:ext cx="1265236" cy="507831"/>
          </a:xfrm>
          <a:prstGeom prst="rect">
            <a:avLst/>
          </a:prstGeom>
          <a:noFill/>
        </p:spPr>
        <p:txBody>
          <a:bodyPr wrap="square" rtlCol="0">
            <a:spAutoFit/>
          </a:bodyPr>
          <a:lstStyle/>
          <a:p>
            <a:pPr algn="ctr" rtl="0"/>
            <a:r>
              <a:rPr lang="en-us" sz="900" dirty="0">
                <a:latin typeface="Arial" panose="020B0604020202020204" pitchFamily="34" charset="0"/>
                <a:cs typeface="Arial" panose="020B0604020202020204" pitchFamily="34" charset="0"/>
              </a:rPr>
              <a:t>Leaflets explaining concessions on repayment</a:t>
            </a:r>
          </a:p>
        </p:txBody>
      </p:sp>
      <p:sp>
        <p:nvSpPr>
          <p:cNvPr id="11" name="タイトル 1">
            <a:extLst>
              <a:ext uri="{FF2B5EF4-FFF2-40B4-BE49-F238E27FC236}">
                <a16:creationId xmlns:a16="http://schemas.microsoft.com/office/drawing/2014/main" id="{B6EE4D5F-319E-C612-12AA-06E8BD3CC005}"/>
              </a:ext>
            </a:extLst>
          </p:cNvPr>
          <p:cNvSpPr>
            <a:spLocks noGrp="1"/>
          </p:cNvSpPr>
          <p:nvPr>
            <p:ph type="ctrTitle"/>
          </p:nvPr>
        </p:nvSpPr>
        <p:spPr>
          <a:xfrm>
            <a:off x="252305" y="753346"/>
            <a:ext cx="7038083" cy="617128"/>
          </a:xfrm>
          <a:solidFill>
            <a:srgbClr val="3A1D00"/>
          </a:solidFill>
        </p:spPr>
        <p:txBody>
          <a:bodyPr rtlCol="0" anchor="ctr" anchorCtr="1">
            <a:normAutofit/>
          </a:bodyPr>
          <a:lstStyle/>
          <a:p>
            <a:pPr rtl="0"/>
            <a:r>
              <a:rPr lang="en-us" sz="1050" dirty="0">
                <a:solidFill>
                  <a:schemeClr val="bg1"/>
                </a:solidFill>
                <a:latin typeface="Arial" panose="020B0604020202020204" pitchFamily="34" charset="0"/>
                <a:ea typeface="ＭＳ ゴシック" panose="020B0609070205080204" pitchFamily="49" charset="-128"/>
              </a:rPr>
              <a:t>Special Loans for Emergency Retail Fund Due to Impact of New Coronavirus Infectious Disease</a:t>
            </a:r>
            <a:br>
              <a:rPr lang="en-US" altLang="ja-JP" sz="1100" dirty="0">
                <a:solidFill>
                  <a:schemeClr val="bg1"/>
                </a:solidFill>
                <a:latin typeface="Arial" panose="020B0604020202020204" pitchFamily="34" charset="0"/>
                <a:ea typeface="ＭＳ ゴシック" panose="020B0609070205080204" pitchFamily="49" charset="-128"/>
              </a:rPr>
            </a:br>
            <a:r>
              <a:rPr lang="en-us" sz="1600" b="1" dirty="0">
                <a:solidFill>
                  <a:schemeClr val="bg1"/>
                </a:solidFill>
                <a:latin typeface="Arial" panose="020B0604020202020204" pitchFamily="34" charset="0"/>
                <a:ea typeface="ＭＳ ゴシック" panose="020B0609070205080204" pitchFamily="49" charset="-128"/>
              </a:rPr>
              <a:t>Special Loans Subject to Exemption from Repayment</a:t>
            </a:r>
            <a:endParaRPr kumimoji="1" lang="ja-JP" altLang="en-US" sz="1600" b="1" dirty="0">
              <a:solidFill>
                <a:schemeClr val="bg1"/>
              </a:solidFill>
              <a:latin typeface="Arial" panose="020B0604020202020204" pitchFamily="34" charset="0"/>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13B5C0C2-E8EA-96E2-7D31-8A582907C098}"/>
              </a:ext>
            </a:extLst>
          </p:cNvPr>
          <p:cNvSpPr txBox="1"/>
          <p:nvPr/>
        </p:nvSpPr>
        <p:spPr>
          <a:xfrm>
            <a:off x="249166" y="2041849"/>
            <a:ext cx="7140729" cy="261610"/>
          </a:xfrm>
          <a:prstGeom prst="rect">
            <a:avLst/>
          </a:prstGeom>
          <a:noFill/>
        </p:spPr>
        <p:txBody>
          <a:bodyPr wrap="square" rtlCol="0">
            <a:spAutoFit/>
          </a:bodyPr>
          <a:lstStyle/>
          <a:p>
            <a:pPr rtl="0"/>
            <a:r>
              <a:rPr lang="en-us" sz="1050" b="1" dirty="0">
                <a:latin typeface="Arial" panose="020B0604020202020204" pitchFamily="34" charset="0"/>
                <a:ea typeface="ＭＳ ゴシック" panose="020B0609070205080204" pitchFamily="49" charset="-128"/>
              </a:rPr>
              <a:t>● Flowchart for checking if you are eligible for an exemption</a:t>
            </a:r>
          </a:p>
        </p:txBody>
      </p:sp>
      <p:sp>
        <p:nvSpPr>
          <p:cNvPr id="13" name="正方形/長方形 12">
            <a:extLst>
              <a:ext uri="{FF2B5EF4-FFF2-40B4-BE49-F238E27FC236}">
                <a16:creationId xmlns:a16="http://schemas.microsoft.com/office/drawing/2014/main" id="{C64A5188-CAF7-58D8-BBE4-1B5305642E17}"/>
              </a:ext>
            </a:extLst>
          </p:cNvPr>
          <p:cNvSpPr/>
          <p:nvPr/>
        </p:nvSpPr>
        <p:spPr>
          <a:xfrm>
            <a:off x="312079" y="2288208"/>
            <a:ext cx="6810946" cy="4826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solidFill>
                  <a:schemeClr val="tx1"/>
                </a:solidFill>
                <a:latin typeface="Arial" panose="020B0604020202020204" pitchFamily="34" charset="0"/>
                <a:ea typeface="ＭＳ ゴシック" panose="020B0609070205080204" pitchFamily="49" charset="-128"/>
              </a:rPr>
              <a:t>Is </a:t>
            </a:r>
            <a:r>
              <a:rPr lang="en-us" sz="1050">
                <a:solidFill>
                  <a:srgbClr val="FF0000"/>
                </a:solidFill>
                <a:latin typeface="Arial" panose="020B0604020202020204" pitchFamily="34" charset="0"/>
                <a:ea typeface="ＭＳ ゴシック" panose="020B0609070205080204" pitchFamily="49" charset="-128"/>
              </a:rPr>
              <a:t>the borrower (the person who borrowed money)</a:t>
            </a:r>
            <a:r>
              <a:rPr lang="en-us" sz="1050">
                <a:solidFill>
                  <a:schemeClr val="tx1"/>
                </a:solidFill>
                <a:latin typeface="Arial" panose="020B0604020202020204" pitchFamily="34" charset="0"/>
                <a:ea typeface="ＭＳ ゴシック" panose="020B0609070205080204" pitchFamily="49" charset="-128"/>
              </a:rPr>
              <a:t> </a:t>
            </a:r>
            <a:r>
              <a:rPr lang="en-us" sz="1050">
                <a:solidFill>
                  <a:srgbClr val="FF0000"/>
                </a:solidFill>
                <a:latin typeface="Arial" panose="020B0604020202020204" pitchFamily="34" charset="0"/>
                <a:ea typeface="ＭＳ ゴシック" panose="020B0609070205080204" pitchFamily="49" charset="-128"/>
              </a:rPr>
              <a:t>exempt from “both per capita and per income” residential taxes for </a:t>
            </a:r>
            <a:r>
              <a:rPr lang="en-us" sz="1100" b="1" u="sng">
                <a:solidFill>
                  <a:schemeClr val="tx1"/>
                </a:solidFill>
                <a:latin typeface="Arial" panose="020B0604020202020204" pitchFamily="34" charset="0"/>
                <a:ea typeface="ＭＳ ゴシック" panose="020B0609070205080204" pitchFamily="49" charset="-128"/>
              </a:rPr>
              <a:t>the fiscal year 2024</a:t>
            </a:r>
            <a:r>
              <a:rPr lang="en-us" sz="1050">
                <a:solidFill>
                  <a:schemeClr val="tx1"/>
                </a:solidFill>
                <a:latin typeface="Arial" panose="020B0604020202020204" pitchFamily="34" charset="0"/>
                <a:ea typeface="ＭＳ ゴシック" panose="020B0609070205080204" pitchFamily="49" charset="-128"/>
              </a:rPr>
              <a:t>?</a:t>
            </a:r>
            <a:endParaRPr lang="en-US" altLang="ja-JP" sz="1050" dirty="0">
              <a:solidFill>
                <a:schemeClr val="tx1"/>
              </a:solidFill>
              <a:latin typeface="Arial" panose="020B0604020202020204" pitchFamily="34" charset="0"/>
              <a:ea typeface="ＭＳ ゴシック" panose="020B0609070205080204" pitchFamily="49" charset="-128"/>
            </a:endParaRPr>
          </a:p>
        </p:txBody>
      </p:sp>
      <p:sp>
        <p:nvSpPr>
          <p:cNvPr id="14" name="正方形/長方形 13">
            <a:extLst>
              <a:ext uri="{FF2B5EF4-FFF2-40B4-BE49-F238E27FC236}">
                <a16:creationId xmlns:a16="http://schemas.microsoft.com/office/drawing/2014/main" id="{EE3AB737-91B9-2A69-1DFD-AF207C5C04C9}"/>
              </a:ext>
            </a:extLst>
          </p:cNvPr>
          <p:cNvSpPr/>
          <p:nvPr/>
        </p:nvSpPr>
        <p:spPr>
          <a:xfrm>
            <a:off x="1664352" y="3888252"/>
            <a:ext cx="4534103"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solidFill>
                  <a:schemeClr val="tx1"/>
                </a:solidFill>
                <a:latin typeface="Arial" panose="020B0604020202020204" pitchFamily="34" charset="0"/>
                <a:ea typeface="ＭＳ ゴシック" panose="020B0609070205080204" pitchFamily="49" charset="-128"/>
              </a:rPr>
              <a:t>Was</a:t>
            </a:r>
            <a:r>
              <a:rPr lang="en-us" sz="1050">
                <a:solidFill>
                  <a:srgbClr val="FF0000"/>
                </a:solidFill>
                <a:latin typeface="Arial" panose="020B0604020202020204" pitchFamily="34" charset="0"/>
                <a:ea typeface="ＭＳ ゴシック" panose="020B0609070205080204" pitchFamily="49" charset="-128"/>
              </a:rPr>
              <a:t> the current head of the household the same household at the time of the borrowing</a:t>
            </a:r>
            <a:r>
              <a:rPr lang="en-us" sz="1050">
                <a:solidFill>
                  <a:schemeClr val="tx1"/>
                </a:solidFill>
                <a:latin typeface="Arial" panose="020B0604020202020204" pitchFamily="34" charset="0"/>
                <a:ea typeface="ＭＳ ゴシック" panose="020B0609070205080204" pitchFamily="49" charset="-128"/>
              </a:rPr>
              <a:t>?</a:t>
            </a:r>
          </a:p>
        </p:txBody>
      </p:sp>
      <p:sp>
        <p:nvSpPr>
          <p:cNvPr id="15" name="矢印: 下 14">
            <a:extLst>
              <a:ext uri="{FF2B5EF4-FFF2-40B4-BE49-F238E27FC236}">
                <a16:creationId xmlns:a16="http://schemas.microsoft.com/office/drawing/2014/main" id="{54E28D2D-D7F2-2DB3-8029-E79DE0A164CA}"/>
              </a:ext>
            </a:extLst>
          </p:cNvPr>
          <p:cNvSpPr/>
          <p:nvPr/>
        </p:nvSpPr>
        <p:spPr>
          <a:xfrm>
            <a:off x="2918367" y="3565739"/>
            <a:ext cx="1685109" cy="332210"/>
          </a:xfrm>
          <a:prstGeom prst="downArrow">
            <a:avLst>
              <a:gd name="adj1" fmla="val 56616"/>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Other than the borrower</a:t>
            </a:r>
          </a:p>
        </p:txBody>
      </p:sp>
      <p:sp>
        <p:nvSpPr>
          <p:cNvPr id="16" name="正方形/長方形 15">
            <a:extLst>
              <a:ext uri="{FF2B5EF4-FFF2-40B4-BE49-F238E27FC236}">
                <a16:creationId xmlns:a16="http://schemas.microsoft.com/office/drawing/2014/main" id="{7AB1BF99-6B98-D977-D725-D55537C40E91}"/>
              </a:ext>
            </a:extLst>
          </p:cNvPr>
          <p:cNvSpPr/>
          <p:nvPr/>
        </p:nvSpPr>
        <p:spPr>
          <a:xfrm>
            <a:off x="424506" y="3216982"/>
            <a:ext cx="5773949"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Who is</a:t>
            </a:r>
            <a:r>
              <a:rPr lang="en-us" sz="1050" dirty="0">
                <a:solidFill>
                  <a:srgbClr val="FF0000"/>
                </a:solidFill>
                <a:latin typeface="Arial" panose="020B0604020202020204" pitchFamily="34" charset="0"/>
                <a:ea typeface="ＭＳ ゴシック" panose="020B0609070205080204" pitchFamily="49" charset="-128"/>
              </a:rPr>
              <a:t> the head of household?</a:t>
            </a:r>
          </a:p>
        </p:txBody>
      </p:sp>
      <p:sp>
        <p:nvSpPr>
          <p:cNvPr id="17" name="矢印: 下 16">
            <a:extLst>
              <a:ext uri="{FF2B5EF4-FFF2-40B4-BE49-F238E27FC236}">
                <a16:creationId xmlns:a16="http://schemas.microsoft.com/office/drawing/2014/main" id="{CB04D746-094A-85EF-44D5-25366A9690FA}"/>
              </a:ext>
            </a:extLst>
          </p:cNvPr>
          <p:cNvSpPr/>
          <p:nvPr/>
        </p:nvSpPr>
        <p:spPr>
          <a:xfrm>
            <a:off x="1874874" y="2770850"/>
            <a:ext cx="1405405" cy="444267"/>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Non-taxable</a:t>
            </a:r>
          </a:p>
        </p:txBody>
      </p:sp>
      <p:sp>
        <p:nvSpPr>
          <p:cNvPr id="18" name="矢印: 下 17">
            <a:extLst>
              <a:ext uri="{FF2B5EF4-FFF2-40B4-BE49-F238E27FC236}">
                <a16:creationId xmlns:a16="http://schemas.microsoft.com/office/drawing/2014/main" id="{54C1C58D-623F-37A2-1B30-F1A5344109FA}"/>
              </a:ext>
            </a:extLst>
          </p:cNvPr>
          <p:cNvSpPr/>
          <p:nvPr/>
        </p:nvSpPr>
        <p:spPr>
          <a:xfrm>
            <a:off x="3979058" y="4240125"/>
            <a:ext cx="956201" cy="27076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latin typeface="Arial" panose="020B0604020202020204" pitchFamily="34" charset="0"/>
                <a:ea typeface="ＭＳ ゴシック" panose="020B0609070205080204" pitchFamily="49" charset="-128"/>
              </a:rPr>
              <a:t>Yes</a:t>
            </a:r>
          </a:p>
        </p:txBody>
      </p:sp>
      <p:sp>
        <p:nvSpPr>
          <p:cNvPr id="19" name="正方形/長方形 18">
            <a:extLst>
              <a:ext uri="{FF2B5EF4-FFF2-40B4-BE49-F238E27FC236}">
                <a16:creationId xmlns:a16="http://schemas.microsoft.com/office/drawing/2014/main" id="{96F57E04-30A3-5FE9-14AB-8A4038A8B9DB}"/>
              </a:ext>
            </a:extLst>
          </p:cNvPr>
          <p:cNvSpPr/>
          <p:nvPr/>
        </p:nvSpPr>
        <p:spPr>
          <a:xfrm>
            <a:off x="4502013" y="5434054"/>
            <a:ext cx="2747570" cy="12981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chemeClr val="tx1"/>
                </a:solidFill>
                <a:latin typeface="Arial" panose="020B0604020202020204" pitchFamily="34" charset="0"/>
                <a:ea typeface="ＭＳ ゴシック" panose="020B0609070205080204" pitchFamily="49" charset="-128"/>
              </a:rPr>
              <a:t>It is not exempt.</a:t>
            </a:r>
            <a:endParaRPr lang="en-US" altLang="ja-JP" sz="1600" b="1" u="sng" dirty="0">
              <a:solidFill>
                <a:schemeClr val="tx1"/>
              </a:solidFill>
              <a:latin typeface="Arial" panose="020B0604020202020204" pitchFamily="34" charset="0"/>
              <a:ea typeface="ＭＳ ゴシック" panose="020B0609070205080204" pitchFamily="49" charset="-128"/>
            </a:endParaRPr>
          </a:p>
          <a:p>
            <a:pPr algn="ctr" rtl="0"/>
            <a:endParaRPr lang="en-US" altLang="ja-JP" sz="600" b="1" dirty="0">
              <a:solidFill>
                <a:schemeClr val="tx1"/>
              </a:solidFill>
              <a:latin typeface="Arial" panose="020B0604020202020204" pitchFamily="34" charset="0"/>
              <a:ea typeface="ＭＳ ゴシック" panose="020B0609070205080204" pitchFamily="49" charset="-128"/>
            </a:endParaRPr>
          </a:p>
          <a:p>
            <a:pPr algn="ctr" rtl="0"/>
            <a:r>
              <a:rPr lang="en-us" sz="1050" b="1" u="sng" dirty="0">
                <a:solidFill>
                  <a:schemeClr val="tx1"/>
                </a:solidFill>
                <a:latin typeface="Arial" panose="020B0604020202020204" pitchFamily="34" charset="0"/>
                <a:ea typeface="ＭＳ ゴシック" panose="020B0609070205080204" pitchFamily="49" charset="-128"/>
              </a:rPr>
              <a:t>(1) </a:t>
            </a:r>
            <a:r>
              <a:rPr lang="en-us" sz="1050" u="sng" dirty="0">
                <a:solidFill>
                  <a:schemeClr val="tx1"/>
                </a:solidFill>
                <a:latin typeface="Arial" panose="020B0604020202020204" pitchFamily="34" charset="0"/>
                <a:ea typeface="ＭＳ ゴシック" panose="020B0609070205080204" pitchFamily="49" charset="-128"/>
              </a:rPr>
              <a:t>Please check</a:t>
            </a:r>
            <a:r>
              <a:rPr lang="en-us" sz="1050" b="1" u="sng" dirty="0">
                <a:solidFill>
                  <a:schemeClr val="tx1"/>
                </a:solidFill>
                <a:latin typeface="Arial" panose="020B0604020202020204" pitchFamily="34" charset="0"/>
                <a:ea typeface="ＭＳ ゴシック" panose="020B0609070205080204" pitchFamily="49" charset="-128"/>
              </a:rPr>
              <a:t> the notice of the remaining repayment amount</a:t>
            </a:r>
            <a:endParaRPr lang="en-US" altLang="ja-JP" sz="1050" u="sng" dirty="0">
              <a:solidFill>
                <a:schemeClr val="tx1"/>
              </a:solidFill>
              <a:latin typeface="Arial" panose="020B0604020202020204" pitchFamily="34" charset="0"/>
              <a:ea typeface="ＭＳ ゴシック" panose="020B0609070205080204" pitchFamily="49" charset="-128"/>
            </a:endParaRPr>
          </a:p>
        </p:txBody>
      </p:sp>
      <p:sp>
        <p:nvSpPr>
          <p:cNvPr id="20" name="正方形/長方形 19">
            <a:extLst>
              <a:ext uri="{FF2B5EF4-FFF2-40B4-BE49-F238E27FC236}">
                <a16:creationId xmlns:a16="http://schemas.microsoft.com/office/drawing/2014/main" id="{024D9E1A-EB83-A361-42C9-C2EE0097C4EE}"/>
              </a:ext>
            </a:extLst>
          </p:cNvPr>
          <p:cNvSpPr/>
          <p:nvPr/>
        </p:nvSpPr>
        <p:spPr>
          <a:xfrm>
            <a:off x="293150" y="5424116"/>
            <a:ext cx="4153457" cy="12961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rtl="0"/>
            <a:r>
              <a:rPr lang="en-us" sz="1400" b="1">
                <a:solidFill>
                  <a:srgbClr val="FF0000"/>
                </a:solidFill>
                <a:latin typeface="Arial" panose="020B0604020202020204" pitchFamily="34" charset="0"/>
                <a:ea typeface="ＭＳ ゴシック" panose="020B0609070205080204" pitchFamily="49" charset="-128"/>
              </a:rPr>
              <a:t>　</a:t>
            </a:r>
            <a:endParaRPr lang="en-US" altLang="ja-JP" sz="1400" b="1" dirty="0">
              <a:solidFill>
                <a:srgbClr val="FF0000"/>
              </a:solidFill>
              <a:latin typeface="Arial" panose="020B0604020202020204" pitchFamily="34" charset="0"/>
              <a:ea typeface="ＭＳ ゴシック" panose="020B0609070205080204" pitchFamily="49" charset="-128"/>
            </a:endParaRPr>
          </a:p>
        </p:txBody>
      </p:sp>
      <p:sp>
        <p:nvSpPr>
          <p:cNvPr id="21" name="正方形/長方形 20">
            <a:extLst>
              <a:ext uri="{FF2B5EF4-FFF2-40B4-BE49-F238E27FC236}">
                <a16:creationId xmlns:a16="http://schemas.microsoft.com/office/drawing/2014/main" id="{B6CC743E-5A2C-7F03-4444-B220C1C46683}"/>
              </a:ext>
            </a:extLst>
          </p:cNvPr>
          <p:cNvSpPr/>
          <p:nvPr/>
        </p:nvSpPr>
        <p:spPr>
          <a:xfrm>
            <a:off x="249166" y="5752903"/>
            <a:ext cx="4252847" cy="108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b="1" dirty="0">
                <a:solidFill>
                  <a:schemeClr val="tx1"/>
                </a:solidFill>
                <a:latin typeface="Arial" panose="020B0604020202020204" pitchFamily="34" charset="0"/>
                <a:ea typeface="ＭＳ ゴシック" panose="020B0609070205080204" pitchFamily="49" charset="-128"/>
              </a:rPr>
              <a:t>For details of the procedures, please call </a:t>
            </a:r>
            <a:r>
              <a:rPr lang="en-us" sz="1100" b="1" u="sng" dirty="0">
                <a:solidFill>
                  <a:schemeClr val="tx1"/>
                </a:solidFill>
                <a:latin typeface="Arial" panose="020B0604020202020204" pitchFamily="34" charset="0"/>
                <a:ea typeface="ＭＳ ゴシック" panose="020B0609070205080204" pitchFamily="49" charset="-128"/>
              </a:rPr>
              <a:t>the call center at </a:t>
            </a:r>
            <a:r>
              <a:rPr lang="en-us" sz="11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a:p>
            <a:pPr algn="ctr" rtl="0"/>
            <a:r>
              <a:rPr lang="en-us" sz="1050" b="1" u="sng" dirty="0">
                <a:solidFill>
                  <a:srgbClr val="FF0000"/>
                </a:solidFill>
                <a:latin typeface="Arial" panose="020B0604020202020204" pitchFamily="34" charset="0"/>
                <a:ea typeface="ＭＳ ゴシック" panose="020B0609070205080204" pitchFamily="49" charset="-128"/>
              </a:rPr>
              <a:t>We will mail you an exemption application form after checking if it is applicable</a:t>
            </a:r>
            <a:endParaRPr lang="en-US" altLang="ja-JP" sz="1050" b="1" u="sng" dirty="0">
              <a:solidFill>
                <a:srgbClr val="FF0000"/>
              </a:solidFill>
              <a:latin typeface="Arial" panose="020B0604020202020204" pitchFamily="34" charset="0"/>
              <a:ea typeface="ＭＳ ゴシック" panose="020B0609070205080204" pitchFamily="49" charset="-128"/>
            </a:endParaRPr>
          </a:p>
        </p:txBody>
      </p:sp>
      <p:sp>
        <p:nvSpPr>
          <p:cNvPr id="22" name="正方形/長方形 21">
            <a:extLst>
              <a:ext uri="{FF2B5EF4-FFF2-40B4-BE49-F238E27FC236}">
                <a16:creationId xmlns:a16="http://schemas.microsoft.com/office/drawing/2014/main" id="{14A7E216-FAC9-995B-B1D1-21D472A86509}"/>
              </a:ext>
            </a:extLst>
          </p:cNvPr>
          <p:cNvSpPr/>
          <p:nvPr/>
        </p:nvSpPr>
        <p:spPr>
          <a:xfrm>
            <a:off x="486348" y="5542671"/>
            <a:ext cx="3658827" cy="461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a:solidFill>
                  <a:srgbClr val="FF0000"/>
                </a:solidFill>
                <a:latin typeface="Arial" panose="020B0604020202020204" pitchFamily="34" charset="0"/>
                <a:ea typeface="ＭＳ ゴシック" panose="020B0609070205080204" pitchFamily="49" charset="-128"/>
              </a:rPr>
              <a:t>We will guide you through the procedure.</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23" name="正方形/長方形 22">
            <a:extLst>
              <a:ext uri="{FF2B5EF4-FFF2-40B4-BE49-F238E27FC236}">
                <a16:creationId xmlns:a16="http://schemas.microsoft.com/office/drawing/2014/main" id="{61CCB67E-557C-3C5C-6A50-60AA3EC00CB6}"/>
              </a:ext>
            </a:extLst>
          </p:cNvPr>
          <p:cNvSpPr/>
          <p:nvPr/>
        </p:nvSpPr>
        <p:spPr>
          <a:xfrm>
            <a:off x="2651800" y="4510887"/>
            <a:ext cx="3546655" cy="4941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solidFill>
                  <a:schemeClr val="tx1"/>
                </a:solidFill>
                <a:latin typeface="Arial" panose="020B0604020202020204" pitchFamily="34" charset="0"/>
                <a:ea typeface="ＭＳ ゴシック" panose="020B0609070205080204" pitchFamily="49" charset="-128"/>
              </a:rPr>
              <a:t>Is </a:t>
            </a:r>
            <a:r>
              <a:rPr lang="en-us" sz="1050">
                <a:solidFill>
                  <a:srgbClr val="FF0000"/>
                </a:solidFill>
                <a:latin typeface="Arial" panose="020B0604020202020204" pitchFamily="34" charset="0"/>
                <a:ea typeface="ＭＳ ゴシック" panose="020B0609070205080204" pitchFamily="49" charset="-128"/>
              </a:rPr>
              <a:t>the current head of household</a:t>
            </a:r>
            <a:r>
              <a:rPr lang="en-us" sz="1050">
                <a:solidFill>
                  <a:schemeClr val="tx1"/>
                </a:solidFill>
                <a:latin typeface="Arial" panose="020B0604020202020204" pitchFamily="34" charset="0"/>
                <a:ea typeface="ＭＳ ゴシック" panose="020B0609070205080204" pitchFamily="49" charset="-128"/>
              </a:rPr>
              <a:t> </a:t>
            </a:r>
            <a:r>
              <a:rPr lang="en-us" sz="1050">
                <a:solidFill>
                  <a:srgbClr val="FF0000"/>
                </a:solidFill>
                <a:latin typeface="Arial" panose="020B0604020202020204" pitchFamily="34" charset="0"/>
                <a:ea typeface="ＭＳ ゴシック" panose="020B0609070205080204" pitchFamily="49" charset="-128"/>
              </a:rPr>
              <a:t>exempt from residential taxation “with respect to both per capita and per income”</a:t>
            </a:r>
            <a:r>
              <a:rPr lang="en-us" sz="1050">
                <a:solidFill>
                  <a:schemeClr val="tx1"/>
                </a:solidFill>
                <a:latin typeface="Arial" panose="020B0604020202020204" pitchFamily="34" charset="0"/>
                <a:ea typeface="ＭＳ ゴシック" panose="020B0609070205080204" pitchFamily="49" charset="-128"/>
              </a:rPr>
              <a:t> for </a:t>
            </a:r>
            <a:r>
              <a:rPr lang="en-us" sz="1050" b="1" u="sng">
                <a:solidFill>
                  <a:schemeClr val="tx1"/>
                </a:solidFill>
                <a:latin typeface="Arial" panose="020B0604020202020204" pitchFamily="34" charset="0"/>
                <a:ea typeface="ＭＳ ゴシック" panose="020B0609070205080204" pitchFamily="49" charset="-128"/>
              </a:rPr>
              <a:t>the fiscal year 2024</a:t>
            </a:r>
            <a:r>
              <a:rPr lang="en-us" sz="1050">
                <a:solidFill>
                  <a:schemeClr val="tx1"/>
                </a:solidFill>
                <a:latin typeface="Arial" panose="020B0604020202020204" pitchFamily="34" charset="0"/>
                <a:ea typeface="ＭＳ ゴシック" panose="020B0609070205080204" pitchFamily="49" charset="-128"/>
              </a:rPr>
              <a:t>?</a:t>
            </a:r>
          </a:p>
        </p:txBody>
      </p:sp>
      <p:sp>
        <p:nvSpPr>
          <p:cNvPr id="24" name="矢印: 下 23">
            <a:extLst>
              <a:ext uri="{FF2B5EF4-FFF2-40B4-BE49-F238E27FC236}">
                <a16:creationId xmlns:a16="http://schemas.microsoft.com/office/drawing/2014/main" id="{48BA8A25-D706-95F3-DE61-DEC2E441D867}"/>
              </a:ext>
            </a:extLst>
          </p:cNvPr>
          <p:cNvSpPr/>
          <p:nvPr/>
        </p:nvSpPr>
        <p:spPr>
          <a:xfrm>
            <a:off x="424506" y="3566683"/>
            <a:ext cx="1150573" cy="1856951"/>
          </a:xfrm>
          <a:prstGeom prst="downArrow">
            <a:avLst>
              <a:gd name="adj1" fmla="val 56751"/>
              <a:gd name="adj2" fmla="val 1706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rtl="0"/>
            <a:r>
              <a:rPr lang="en-us" sz="1050">
                <a:latin typeface="Arial" panose="020B0604020202020204" pitchFamily="34" charset="0"/>
                <a:ea typeface="ＭＳ ゴシック" panose="020B0609070205080204" pitchFamily="49" charset="-128"/>
              </a:rPr>
              <a:t>The borrower him/herself</a:t>
            </a:r>
          </a:p>
        </p:txBody>
      </p:sp>
      <p:sp>
        <p:nvSpPr>
          <p:cNvPr id="25" name="矢印: 下 24">
            <a:extLst>
              <a:ext uri="{FF2B5EF4-FFF2-40B4-BE49-F238E27FC236}">
                <a16:creationId xmlns:a16="http://schemas.microsoft.com/office/drawing/2014/main" id="{C09A575F-9F4F-462F-1AB4-4CE75F480E25}"/>
              </a:ext>
            </a:extLst>
          </p:cNvPr>
          <p:cNvSpPr/>
          <p:nvPr/>
        </p:nvSpPr>
        <p:spPr>
          <a:xfrm>
            <a:off x="1668028" y="4246369"/>
            <a:ext cx="832409" cy="1176783"/>
          </a:xfrm>
          <a:prstGeom prst="downArrow">
            <a:avLst>
              <a:gd name="adj1" fmla="val 50000"/>
              <a:gd name="adj2" fmla="val 2087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a:t>
            </a:r>
          </a:p>
        </p:txBody>
      </p:sp>
      <p:sp>
        <p:nvSpPr>
          <p:cNvPr id="26" name="矢印: 下 25">
            <a:extLst>
              <a:ext uri="{FF2B5EF4-FFF2-40B4-BE49-F238E27FC236}">
                <a16:creationId xmlns:a16="http://schemas.microsoft.com/office/drawing/2014/main" id="{7AA88D95-A8AD-5DB3-E96A-D956D35313FF}"/>
              </a:ext>
            </a:extLst>
          </p:cNvPr>
          <p:cNvSpPr/>
          <p:nvPr/>
        </p:nvSpPr>
        <p:spPr>
          <a:xfrm>
            <a:off x="3006190" y="5012583"/>
            <a:ext cx="1220742" cy="40325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Non-taxable</a:t>
            </a:r>
          </a:p>
        </p:txBody>
      </p:sp>
      <p:sp>
        <p:nvSpPr>
          <p:cNvPr id="27" name="矢印: 下 26">
            <a:extLst>
              <a:ext uri="{FF2B5EF4-FFF2-40B4-BE49-F238E27FC236}">
                <a16:creationId xmlns:a16="http://schemas.microsoft.com/office/drawing/2014/main" id="{BE44C89F-9788-8D66-6F18-4F5A5682EB4B}"/>
              </a:ext>
            </a:extLst>
          </p:cNvPr>
          <p:cNvSpPr/>
          <p:nvPr/>
        </p:nvSpPr>
        <p:spPr>
          <a:xfrm>
            <a:off x="4881538" y="5014649"/>
            <a:ext cx="1102275" cy="408503"/>
          </a:xfrm>
          <a:prstGeom prst="downArrow">
            <a:avLst>
              <a:gd name="adj1" fmla="val 63141"/>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Taxable</a:t>
            </a:r>
          </a:p>
        </p:txBody>
      </p:sp>
      <p:sp>
        <p:nvSpPr>
          <p:cNvPr id="28" name="矢印: 下 27">
            <a:extLst>
              <a:ext uri="{FF2B5EF4-FFF2-40B4-BE49-F238E27FC236}">
                <a16:creationId xmlns:a16="http://schemas.microsoft.com/office/drawing/2014/main" id="{BD01FD55-5A75-B532-3FB8-B294A1B71D9D}"/>
              </a:ext>
            </a:extLst>
          </p:cNvPr>
          <p:cNvSpPr/>
          <p:nvPr/>
        </p:nvSpPr>
        <p:spPr>
          <a:xfrm>
            <a:off x="6162359" y="2772056"/>
            <a:ext cx="975952" cy="2668815"/>
          </a:xfrm>
          <a:prstGeom prst="downArrow">
            <a:avLst>
              <a:gd name="adj1" fmla="val 50000"/>
              <a:gd name="adj2" fmla="val 198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rtl="0"/>
            <a:r>
              <a:rPr lang="en-us" sz="1000" dirty="0">
                <a:latin typeface="Arial" panose="020B0604020202020204" pitchFamily="34" charset="0"/>
                <a:ea typeface="ＭＳ ゴシック" panose="020B0609070205080204" pitchFamily="49" charset="-128"/>
              </a:rPr>
              <a:t>Taxable</a:t>
            </a:r>
          </a:p>
        </p:txBody>
      </p:sp>
      <p:sp>
        <p:nvSpPr>
          <p:cNvPr id="29" name="正方形/長方形 28">
            <a:extLst>
              <a:ext uri="{FF2B5EF4-FFF2-40B4-BE49-F238E27FC236}">
                <a16:creationId xmlns:a16="http://schemas.microsoft.com/office/drawing/2014/main" id="{E5EBEDAA-FFB4-65E0-7F40-4611FFF4D15E}"/>
              </a:ext>
            </a:extLst>
          </p:cNvPr>
          <p:cNvSpPr/>
          <p:nvPr/>
        </p:nvSpPr>
        <p:spPr>
          <a:xfrm>
            <a:off x="3166017" y="2799515"/>
            <a:ext cx="3208628" cy="427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800">
                <a:solidFill>
                  <a:schemeClr val="tx1"/>
                </a:solidFill>
                <a:latin typeface="Arial" panose="020B0604020202020204" pitchFamily="34" charset="0"/>
                <a:ea typeface="ＭＳ ゴシック" panose="020B0609070205080204" pitchFamily="49" charset="-128"/>
              </a:rPr>
              <a:t>*Please check with your municipal office to determine if you yourself are tax exempt.</a:t>
            </a:r>
          </a:p>
        </p:txBody>
      </p:sp>
      <p:sp>
        <p:nvSpPr>
          <p:cNvPr id="58" name="テキスト ボックス 57">
            <a:extLst>
              <a:ext uri="{FF2B5EF4-FFF2-40B4-BE49-F238E27FC236}">
                <a16:creationId xmlns:a16="http://schemas.microsoft.com/office/drawing/2014/main" id="{10568CC6-262E-F9F2-EB71-0B92F9E5B8C5}"/>
              </a:ext>
            </a:extLst>
          </p:cNvPr>
          <p:cNvSpPr txBox="1"/>
          <p:nvPr/>
        </p:nvSpPr>
        <p:spPr>
          <a:xfrm>
            <a:off x="312079" y="1441685"/>
            <a:ext cx="6827763" cy="600164"/>
          </a:xfrm>
          <a:prstGeom prst="rect">
            <a:avLst/>
          </a:prstGeom>
          <a:noFill/>
        </p:spPr>
        <p:txBody>
          <a:bodyPr wrap="square" rtlCol="0">
            <a:spAutoFit/>
          </a:bodyPr>
          <a:lstStyle/>
          <a:p>
            <a:pPr rtl="0"/>
            <a:r>
              <a:rPr lang="en-us" sz="1100" dirty="0">
                <a:latin typeface="Arial" panose="020B0604020202020204" pitchFamily="34" charset="0"/>
                <a:ea typeface="ＭＳ ゴシック" panose="020B0609070205080204" pitchFamily="49" charset="-128"/>
              </a:rPr>
              <a:t>With respect to the </a:t>
            </a:r>
            <a:r>
              <a:rPr lang="en-us" sz="1100" b="1" u="sng" dirty="0">
                <a:solidFill>
                  <a:srgbClr val="FF0000"/>
                </a:solidFill>
                <a:latin typeface="Arial" panose="020B0604020202020204" pitchFamily="34" charset="0"/>
                <a:ea typeface="ＭＳ ゴシック" panose="020B0609070205080204" pitchFamily="49" charset="-128"/>
              </a:rPr>
              <a:t>“Comprehensive Support Fund (Relending),”</a:t>
            </a:r>
            <a:r>
              <a:rPr lang="en-us" sz="1100" dirty="0">
                <a:latin typeface="Arial" panose="020B0604020202020204" pitchFamily="34" charset="0"/>
                <a:ea typeface="ＭＳ ゴシック" panose="020B0609070205080204" pitchFamily="49" charset="-128"/>
              </a:rPr>
              <a:t> households that are </a:t>
            </a:r>
            <a:r>
              <a:rPr lang="en-us" sz="1100" b="1" u="sng" dirty="0">
                <a:solidFill>
                  <a:srgbClr val="FF0000"/>
                </a:solidFill>
                <a:latin typeface="Arial" panose="020B0604020202020204" pitchFamily="34" charset="0"/>
                <a:ea typeface="ＭＳ ゴシック" panose="020B0609070205080204" pitchFamily="49" charset="-128"/>
              </a:rPr>
              <a:t>non-taxable</a:t>
            </a:r>
            <a:r>
              <a:rPr lang="en-us" sz="1100" dirty="0">
                <a:latin typeface="Arial" panose="020B0604020202020204" pitchFamily="34" charset="0"/>
                <a:ea typeface="ＭＳ ゴシック" panose="020B0609070205080204" pitchFamily="49" charset="-128"/>
              </a:rPr>
              <a:t> for residential tax for </a:t>
            </a:r>
            <a:r>
              <a:rPr lang="en-us" sz="1100" b="1" u="sng" dirty="0">
                <a:solidFill>
                  <a:srgbClr val="FF0000"/>
                </a:solidFill>
                <a:latin typeface="Arial" panose="020B0604020202020204" pitchFamily="34" charset="0"/>
                <a:ea typeface="ＭＳ ゴシック" panose="020B0609070205080204" pitchFamily="49" charset="-128"/>
              </a:rPr>
              <a:t>the fiscal year 2024</a:t>
            </a:r>
            <a:r>
              <a:rPr lang="en-us" sz="1100" dirty="0">
                <a:latin typeface="Arial" panose="020B0604020202020204" pitchFamily="34" charset="0"/>
                <a:ea typeface="ＭＳ ゴシック" panose="020B0609070205080204" pitchFamily="49" charset="-128"/>
              </a:rPr>
              <a:t> will be </a:t>
            </a:r>
            <a:r>
              <a:rPr lang="en-us" sz="1100" b="1" u="sng" dirty="0">
                <a:solidFill>
                  <a:srgbClr val="FF0000"/>
                </a:solidFill>
                <a:latin typeface="Arial" panose="020B0604020202020204" pitchFamily="34" charset="0"/>
                <a:ea typeface="ＭＳ ゴシック" panose="020B0609070205080204" pitchFamily="49" charset="-128"/>
              </a:rPr>
              <a:t>exempted</a:t>
            </a:r>
            <a:r>
              <a:rPr lang="en-us" sz="1100" dirty="0">
                <a:latin typeface="Arial" panose="020B0604020202020204" pitchFamily="34" charset="0"/>
                <a:ea typeface="ＭＳ ゴシック" panose="020B0609070205080204" pitchFamily="49" charset="-128"/>
              </a:rPr>
              <a:t> from </a:t>
            </a:r>
            <a:r>
              <a:rPr lang="en-us" sz="1100" u="sng" dirty="0">
                <a:latin typeface="Arial" panose="020B0604020202020204" pitchFamily="34" charset="0"/>
                <a:ea typeface="ＭＳ ゴシック" panose="020B0609070205080204" pitchFamily="49" charset="-128"/>
              </a:rPr>
              <a:t>repayment of the loan (paying back the borrowed money)</a:t>
            </a:r>
            <a:r>
              <a:rPr lang="en-us" sz="1100" dirty="0">
                <a:latin typeface="Arial" panose="020B0604020202020204" pitchFamily="34" charset="0"/>
                <a:ea typeface="ＭＳ ゴシック" panose="020B0609070205080204" pitchFamily="49" charset="-128"/>
              </a:rPr>
              <a:t>.</a:t>
            </a:r>
            <a:endParaRPr lang="en-US" altLang="ja-JP" sz="1100" dirty="0">
              <a:latin typeface="Arial" panose="020B0604020202020204" pitchFamily="34" charset="0"/>
              <a:ea typeface="ＭＳ ゴシック" panose="020B0609070205080204" pitchFamily="49" charset="-128"/>
            </a:endParaRPr>
          </a:p>
        </p:txBody>
      </p:sp>
      <p:sp>
        <p:nvSpPr>
          <p:cNvPr id="59" name="テキスト ボックス 58">
            <a:extLst>
              <a:ext uri="{FF2B5EF4-FFF2-40B4-BE49-F238E27FC236}">
                <a16:creationId xmlns:a16="http://schemas.microsoft.com/office/drawing/2014/main" id="{777D4848-B437-5C95-233B-98D0FAE15D67}"/>
              </a:ext>
            </a:extLst>
          </p:cNvPr>
          <p:cNvSpPr txBox="1"/>
          <p:nvPr/>
        </p:nvSpPr>
        <p:spPr>
          <a:xfrm>
            <a:off x="192529" y="6807730"/>
            <a:ext cx="7157634" cy="769441"/>
          </a:xfrm>
          <a:prstGeom prst="rect">
            <a:avLst/>
          </a:prstGeom>
          <a:noFill/>
        </p:spPr>
        <p:txBody>
          <a:bodyPr wrap="square" rtlCol="0">
            <a:spAutoFit/>
          </a:bodyPr>
          <a:lstStyle/>
          <a:p>
            <a:pPr rtl="0"/>
            <a:r>
              <a:rPr sz="1100" dirty="0">
                <a:latin typeface="Arial" panose="020B0604020202020204" pitchFamily="34" charset="0"/>
                <a:ea typeface="ＭＳ ゴシック" panose="020B0609070205080204" pitchFamily="49" charset="-128"/>
              </a:rPr>
              <a:t>If the borrower falls under any of the following categories with respect to the Special Loans for Emergency Retail Fund Due to Impact of New Coronavirus Infectious Disease provided by our council, </a:t>
            </a:r>
            <a:r>
              <a:rPr sz="1100" u="sng" dirty="0">
                <a:solidFill>
                  <a:srgbClr val="FF0000"/>
                </a:solidFill>
                <a:latin typeface="Arial" panose="020B0604020202020204" pitchFamily="34" charset="0"/>
                <a:ea typeface="ＭＳ ゴシック" panose="020B0609070205080204" pitchFamily="49" charset="-128"/>
              </a:rPr>
              <a:t>our council will notify the borrower of a waiver decision after the application is submitted, and the borrower will be exempt from the loan repayment (paying back the borrowed money).</a:t>
            </a:r>
            <a:endParaRPr lang="en-US" altLang="ja-JP" sz="1050" u="sng" dirty="0">
              <a:solidFill>
                <a:srgbClr val="FF0000"/>
              </a:solidFill>
              <a:latin typeface="Arial" panose="020B0604020202020204" pitchFamily="34" charset="0"/>
              <a:ea typeface="ＭＳ ゴシック" panose="020B0609070205080204" pitchFamily="49" charset="-128"/>
            </a:endParaRPr>
          </a:p>
        </p:txBody>
      </p:sp>
      <p:graphicFrame>
        <p:nvGraphicFramePr>
          <p:cNvPr id="60" name="表 59">
            <a:extLst>
              <a:ext uri="{FF2B5EF4-FFF2-40B4-BE49-F238E27FC236}">
                <a16:creationId xmlns:a16="http://schemas.microsoft.com/office/drawing/2014/main" id="{041FB8E9-077B-64EF-04A2-5AFAFFC9A78A}"/>
              </a:ext>
            </a:extLst>
          </p:cNvPr>
          <p:cNvGraphicFramePr>
            <a:graphicFrameLocks noGrp="1"/>
          </p:cNvGraphicFramePr>
          <p:nvPr>
            <p:extLst>
              <p:ext uri="{D42A27DB-BD31-4B8C-83A1-F6EECF244321}">
                <p14:modId xmlns:p14="http://schemas.microsoft.com/office/powerpoint/2010/main" val="2280055765"/>
              </p:ext>
            </p:extLst>
          </p:nvPr>
        </p:nvGraphicFramePr>
        <p:xfrm>
          <a:off x="233232" y="7829433"/>
          <a:ext cx="6807200" cy="2820661"/>
        </p:xfrm>
        <a:graphic>
          <a:graphicData uri="http://schemas.openxmlformats.org/drawingml/2006/table">
            <a:tbl>
              <a:tblPr/>
              <a:tblGrid>
                <a:gridCol w="3484834">
                  <a:extLst>
                    <a:ext uri="{9D8B030D-6E8A-4147-A177-3AD203B41FA5}">
                      <a16:colId xmlns:a16="http://schemas.microsoft.com/office/drawing/2014/main" val="2254283237"/>
                    </a:ext>
                  </a:extLst>
                </a:gridCol>
                <a:gridCol w="3322366">
                  <a:extLst>
                    <a:ext uri="{9D8B030D-6E8A-4147-A177-3AD203B41FA5}">
                      <a16:colId xmlns:a16="http://schemas.microsoft.com/office/drawing/2014/main" val="3603476458"/>
                    </a:ext>
                  </a:extLst>
                </a:gridCol>
              </a:tblGrid>
              <a:tr h="256986">
                <a:tc>
                  <a:txBody>
                    <a:bodyPr/>
                    <a:lstStyle/>
                    <a:p>
                      <a:pPr algn="ctr" rtl="0" fontAlgn="ctr"/>
                      <a:r>
                        <a:rPr lang="en-us" sz="1800" b="1" i="0" u="none" strike="noStrike" dirty="0">
                          <a:solidFill>
                            <a:srgbClr val="FFFFFF"/>
                          </a:solidFill>
                          <a:effectLst/>
                          <a:latin typeface="Arial" panose="020B0604020202020204" pitchFamily="34" charset="0"/>
                          <a:ea typeface="ＭＳ ゴシック" panose="020B0609070205080204" pitchFamily="49"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en-us" sz="1800" b="1" i="0" u="none" strike="noStrike" dirty="0">
                          <a:solidFill>
                            <a:srgbClr val="FFFFFF"/>
                          </a:solidFill>
                          <a:effectLst/>
                          <a:latin typeface="Arial" panose="020B0604020202020204" pitchFamily="34" charset="0"/>
                          <a:ea typeface="ＭＳ ゴシック" panose="020B0609070205080204" pitchFamily="49" charset="-128"/>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val="2147270498"/>
                  </a:ext>
                </a:extLst>
              </a:tr>
              <a:tr h="1370590">
                <a:tc>
                  <a:txBody>
                    <a:bodyPr/>
                    <a:lstStyle/>
                    <a:p>
                      <a:pPr algn="ctr" rtl="0" fontAlgn="ctr"/>
                      <a:r>
                        <a:rPr lang="en-us" sz="2000" b="1" i="0" u="none" strike="noStrike" dirty="0">
                          <a:solidFill>
                            <a:srgbClr val="000000"/>
                          </a:solidFill>
                          <a:effectLst/>
                          <a:latin typeface="Arial" panose="020B0604020202020204" pitchFamily="34" charset="0"/>
                          <a:ea typeface="ＭＳ ゴシック" panose="020B0609070205080204" pitchFamily="49" charset="-128"/>
                        </a:rPr>
                        <a:t>In the case where you receive public livelihood assistance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effectLst/>
                          <a:latin typeface="Arial" panose="020B0604020202020204" pitchFamily="34" charset="0"/>
                          <a:ea typeface="ＭＳ ゴシック" panose="020B0609070205080204" pitchFamily="49" charset="-128"/>
                        </a:rPr>
                        <a:t>In the case where you have been issued with a</a:t>
                      </a:r>
                      <a:r>
                        <a:rPr lang="en-us" sz="1600" b="1" i="0" u="none" strike="noStrike" dirty="0">
                          <a:solidFill>
                            <a:srgbClr val="000000"/>
                          </a:solidFill>
                          <a:effectLst/>
                          <a:latin typeface="Arial" panose="020B0604020202020204" pitchFamily="34" charset="0"/>
                          <a:ea typeface="ＭＳ ゴシック" panose="020B0609070205080204" pitchFamily="49" charset="-128"/>
                        </a:rPr>
                        <a:t> Mental Health Welfare Certificate (Grade 1) or a Physical Disability Certificate (Grade 1 or 2) or a Rehabilitation Certificate (A1 or A2)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971008"/>
                  </a:ext>
                </a:extLst>
              </a:tr>
              <a:tr h="1083301">
                <a:tc gridSpan="2">
                  <a:txBody>
                    <a:bodyPr/>
                    <a:lstStyle/>
                    <a:p>
                      <a:pPr algn="l" rtl="0" fontAlgn="ctr"/>
                      <a:r>
                        <a:rPr lang="en-us" sz="1600" b="1" i="0" u="sng" strike="noStrike" dirty="0">
                          <a:solidFill>
                            <a:srgbClr val="000000"/>
                          </a:solidFill>
                          <a:effectLst/>
                          <a:latin typeface="Arial" panose="020B0604020202020204" pitchFamily="34" charset="0"/>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extLst>
                  <a:ext uri="{0D108BD9-81ED-4DB2-BD59-A6C34878D82A}">
                    <a16:rowId xmlns:a16="http://schemas.microsoft.com/office/drawing/2014/main" val="2390980633"/>
                  </a:ext>
                </a:extLst>
              </a:tr>
            </a:tbl>
          </a:graphicData>
        </a:graphic>
      </p:graphicFrame>
      <p:sp>
        <p:nvSpPr>
          <p:cNvPr id="61" name="テキスト ボックス 60">
            <a:extLst>
              <a:ext uri="{FF2B5EF4-FFF2-40B4-BE49-F238E27FC236}">
                <a16:creationId xmlns:a16="http://schemas.microsoft.com/office/drawing/2014/main" id="{3D0D988D-24E6-746F-DAFE-51A0708C07DA}"/>
              </a:ext>
            </a:extLst>
          </p:cNvPr>
          <p:cNvSpPr txBox="1"/>
          <p:nvPr/>
        </p:nvSpPr>
        <p:spPr>
          <a:xfrm>
            <a:off x="262714" y="7585754"/>
            <a:ext cx="7140729" cy="261610"/>
          </a:xfrm>
          <a:prstGeom prst="rect">
            <a:avLst/>
          </a:prstGeom>
          <a:noFill/>
        </p:spPr>
        <p:txBody>
          <a:bodyPr wrap="square" rtlCol="0">
            <a:spAutoFit/>
          </a:bodyPr>
          <a:lstStyle/>
          <a:p>
            <a:pPr rtl="0"/>
            <a:r>
              <a:rPr lang="en-us" sz="1050" b="1" dirty="0">
                <a:latin typeface="Arial" panose="020B0604020202020204" pitchFamily="34" charset="0"/>
                <a:ea typeface="ＭＳ ゴシック" panose="020B0609070205080204" pitchFamily="49" charset="-128"/>
              </a:rPr>
              <a:t>● Flowchart for checking if you are eligible for an exemption</a:t>
            </a:r>
          </a:p>
        </p:txBody>
      </p:sp>
      <p:sp>
        <p:nvSpPr>
          <p:cNvPr id="62" name="正方形/長方形 61">
            <a:extLst>
              <a:ext uri="{FF2B5EF4-FFF2-40B4-BE49-F238E27FC236}">
                <a16:creationId xmlns:a16="http://schemas.microsoft.com/office/drawing/2014/main" id="{B82611D2-5BF8-C353-99E4-6F29C1C58800}"/>
              </a:ext>
            </a:extLst>
          </p:cNvPr>
          <p:cNvSpPr/>
          <p:nvPr/>
        </p:nvSpPr>
        <p:spPr>
          <a:xfrm>
            <a:off x="2259451" y="9661453"/>
            <a:ext cx="2850512" cy="461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rgbClr val="FF0000"/>
                </a:solidFill>
                <a:latin typeface="Arial" panose="020B0604020202020204" pitchFamily="34" charset="0"/>
                <a:ea typeface="ＭＳ ゴシック" panose="020B0609070205080204" pitchFamily="49" charset="-128"/>
              </a:rPr>
              <a:t>We will guide you through the procedure.</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63" name="正方形/長方形 62">
            <a:extLst>
              <a:ext uri="{FF2B5EF4-FFF2-40B4-BE49-F238E27FC236}">
                <a16:creationId xmlns:a16="http://schemas.microsoft.com/office/drawing/2014/main" id="{825535BA-7EA1-7BB6-2531-BA9F65463BD3}"/>
              </a:ext>
            </a:extLst>
          </p:cNvPr>
          <p:cNvSpPr/>
          <p:nvPr/>
        </p:nvSpPr>
        <p:spPr>
          <a:xfrm>
            <a:off x="552348" y="10078365"/>
            <a:ext cx="6330407" cy="461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b="1" dirty="0">
                <a:solidFill>
                  <a:schemeClr val="tx1"/>
                </a:solidFill>
                <a:latin typeface="Arial" panose="020B0604020202020204" pitchFamily="34" charset="0"/>
                <a:ea typeface="ＭＳ ゴシック" panose="020B0609070205080204" pitchFamily="49" charset="-128"/>
              </a:rPr>
              <a:t>For details of the procedures, please call </a:t>
            </a:r>
            <a:r>
              <a:rPr lang="en-us" sz="1200" b="1" u="sng" dirty="0">
                <a:solidFill>
                  <a:schemeClr val="tx1"/>
                </a:solidFill>
                <a:latin typeface="Arial" panose="020B0604020202020204" pitchFamily="34" charset="0"/>
                <a:ea typeface="ＭＳ ゴシック" panose="020B0609070205080204" pitchFamily="49" charset="-128"/>
              </a:rPr>
              <a:t>the call center at </a:t>
            </a:r>
            <a:r>
              <a:rPr lang="en-us" sz="12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a:p>
            <a:pPr algn="ctr" rtl="0"/>
            <a:r>
              <a:rPr lang="en-us" sz="1100" b="1" u="sng" dirty="0">
                <a:solidFill>
                  <a:srgbClr val="FF0000"/>
                </a:solidFill>
                <a:latin typeface="Arial" panose="020B0604020202020204" pitchFamily="34" charset="0"/>
                <a:ea typeface="ＭＳ ゴシック" panose="020B0609070205080204" pitchFamily="49" charset="-128"/>
              </a:rPr>
              <a:t>We will mail you an exemption application form after checking if it is applicable</a:t>
            </a:r>
            <a:endParaRPr lang="en-US" altLang="ja-JP" sz="1100" b="1" u="sng" dirty="0">
              <a:solidFill>
                <a:srgbClr val="FF0000"/>
              </a:solidFill>
              <a:latin typeface="Arial" panose="020B0604020202020204" pitchFamily="34" charset="0"/>
              <a:ea typeface="ＭＳ ゴシック" panose="020B0609070205080204" pitchFamily="49" charset="-128"/>
            </a:endParaRPr>
          </a:p>
        </p:txBody>
      </p:sp>
    </p:spTree>
    <p:extLst>
      <p:ext uri="{BB962C8B-B14F-4D97-AF65-F5344CB8AC3E}">
        <p14:creationId xmlns:p14="http://schemas.microsoft.com/office/powerpoint/2010/main" val="9701090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1515</Words>
  <Application>Microsoft Office PowerPoint</Application>
  <PresentationFormat>ユーザー設定</PresentationFormat>
  <Paragraphs>169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Calibri Light</vt:lpstr>
      <vt:lpstr>Office テーマ</vt:lpstr>
      <vt:lpstr>PowerPoint プレゼンテーション</vt:lpstr>
      <vt:lpstr>Special Loans for Emergency Retail Fund Due to Impact of New Coronavirus Infectious Disease Special Loans Subject to Exemption from Repayment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2023-11-17T03:14:04Z</dcterms:created>
  <dcterms:modified xsi:type="dcterms:W3CDTF">2024-11-27T05:27:29Z</dcterms:modified>
</cp:coreProperties>
</file>