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4" r:id="rId5"/>
    <p:sldId id="256" r:id="rId6"/>
  </p:sldIdLst>
  <p:sldSz cx="15119350" cy="10691813"/>
  <p:notesSz cx="9926638" cy="14355763"/>
  <p:defaultTextStyle>
    <a:defPPr rtl="0"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2328DA48-692C-430F-AC95-24C2AD47ED7E}">
          <p14:sldIdLst>
            <p14:sldId id="264"/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47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5" d="100"/>
          <a:sy n="45" d="100"/>
        </p:scale>
        <p:origin x="1284" y="54"/>
      </p:cViewPr>
      <p:guideLst>
        <p:guide orient="horz" pos="3367"/>
        <p:guide pos="476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藤田美紀" userId="c0eff2b1-61c1-45ab-80a9-62c929353cb2" providerId="ADAL" clId="{7D882961-179A-4877-A248-5022EAF59488}"/>
    <pc:docChg chg="undo custSel modSld">
      <pc:chgData name="藤田美紀" userId="c0eff2b1-61c1-45ab-80a9-62c929353cb2" providerId="ADAL" clId="{7D882961-179A-4877-A248-5022EAF59488}" dt="2024-06-19T05:15:07.102" v="71" actId="20577"/>
      <pc:docMkLst>
        <pc:docMk/>
      </pc:docMkLst>
      <pc:sldChg chg="modSp mod">
        <pc:chgData name="藤田美紀" userId="c0eff2b1-61c1-45ab-80a9-62c929353cb2" providerId="ADAL" clId="{7D882961-179A-4877-A248-5022EAF59488}" dt="2024-06-19T05:15:07.102" v="71" actId="20577"/>
        <pc:sldMkLst>
          <pc:docMk/>
          <pc:sldMk cId="3139432091" sldId="263"/>
        </pc:sldMkLst>
        <pc:spChg chg="mod">
          <ac:chgData name="藤田美紀" userId="c0eff2b1-61c1-45ab-80a9-62c929353cb2" providerId="ADAL" clId="{7D882961-179A-4877-A248-5022EAF59488}" dt="2024-06-19T05:14:50.322" v="66" actId="20577"/>
          <ac:spMkLst>
            <pc:docMk/>
            <pc:sldMk cId="3139432091" sldId="263"/>
            <ac:spMk id="8" creationId="{08EEE0A7-5604-2296-B8BC-531301BEA8AD}"/>
          </ac:spMkLst>
        </pc:spChg>
        <pc:spChg chg="mod">
          <ac:chgData name="藤田美紀" userId="c0eff2b1-61c1-45ab-80a9-62c929353cb2" providerId="ADAL" clId="{7D882961-179A-4877-A248-5022EAF59488}" dt="2024-06-19T05:15:07.102" v="71" actId="20577"/>
          <ac:spMkLst>
            <pc:docMk/>
            <pc:sldMk cId="3139432091" sldId="263"/>
            <ac:spMk id="9" creationId="{DFED6B33-8908-10C6-2869-9984E05224D8}"/>
          </ac:spMkLst>
        </pc:spChg>
      </pc:sldChg>
      <pc:sldChg chg="modSp mod">
        <pc:chgData name="藤田美紀" userId="c0eff2b1-61c1-45ab-80a9-62c929353cb2" providerId="ADAL" clId="{7D882961-179A-4877-A248-5022EAF59488}" dt="2024-06-19T05:14:13.781" v="59"/>
        <pc:sldMkLst>
          <pc:docMk/>
          <pc:sldMk cId="907809540" sldId="264"/>
        </pc:sldMkLst>
        <pc:spChg chg="mod">
          <ac:chgData name="藤田美紀" userId="c0eff2b1-61c1-45ab-80a9-62c929353cb2" providerId="ADAL" clId="{7D882961-179A-4877-A248-5022EAF59488}" dt="2024-06-19T05:09:42.913" v="45" actId="3064"/>
          <ac:spMkLst>
            <pc:docMk/>
            <pc:sldMk cId="907809540" sldId="264"/>
            <ac:spMk id="4" creationId="{7ED661F5-3C5C-154B-8B9B-DFB7D39C5F96}"/>
          </ac:spMkLst>
        </pc:spChg>
        <pc:spChg chg="mod">
          <ac:chgData name="藤田美紀" userId="c0eff2b1-61c1-45ab-80a9-62c929353cb2" providerId="ADAL" clId="{7D882961-179A-4877-A248-5022EAF59488}" dt="2024-06-18T06:38:51.873" v="12" actId="20577"/>
          <ac:spMkLst>
            <pc:docMk/>
            <pc:sldMk cId="907809540" sldId="264"/>
            <ac:spMk id="64" creationId="{53B668F6-E85E-9146-5758-449E6C73A3CF}"/>
          </ac:spMkLst>
        </pc:spChg>
        <pc:spChg chg="mod">
          <ac:chgData name="藤田美紀" userId="c0eff2b1-61c1-45ab-80a9-62c929353cb2" providerId="ADAL" clId="{7D882961-179A-4877-A248-5022EAF59488}" dt="2024-06-18T06:42:33.766" v="39" actId="20577"/>
          <ac:spMkLst>
            <pc:docMk/>
            <pc:sldMk cId="907809540" sldId="264"/>
            <ac:spMk id="69" creationId="{B35D6CDB-FEAB-4517-540F-ADF57193EC48}"/>
          </ac:spMkLst>
        </pc:spChg>
        <pc:graphicFrameChg chg="mod modGraphic">
          <ac:chgData name="藤田美紀" userId="c0eff2b1-61c1-45ab-80a9-62c929353cb2" providerId="ADAL" clId="{7D882961-179A-4877-A248-5022EAF59488}" dt="2024-06-19T05:14:13.781" v="59"/>
          <ac:graphicFrameMkLst>
            <pc:docMk/>
            <pc:sldMk cId="907809540" sldId="264"/>
            <ac:graphicFrameMk id="6" creationId="{37716428-72C7-555A-E36A-0E6E04A6EA42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rtlCol="0" anchor="b"/>
          <a:lstStyle>
            <a:lvl1pPr algn="ctr"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 rtlCol="0"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pPr rtl="0"/>
            <a:r>
              <a:rPr 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7885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0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069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54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rtlCol="0" anchor="b"/>
          <a:lstStyle>
            <a:lvl1pPr>
              <a:defRPr sz="9354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 rtlCol="0"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768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176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rtlCol="0"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 rtlCol="0"/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0775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1448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2994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 rtlCol="0"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009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rtlCol="0" anchor="b"/>
          <a:lstStyle>
            <a:lvl1pPr>
              <a:defRPr sz="4989"/>
            </a:lvl1pPr>
          </a:lstStyle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rtlCol="0"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pPr rtl="0"/>
            <a:r>
              <a:rPr 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 rtlCol="0"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 rtl="0"/>
            <a:r>
              <a:rPr 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693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us"/>
              <a:t>マスター テキストの書式設定</a:t>
            </a:r>
          </a:p>
          <a:p>
            <a:pPr lvl="1" rtl="0"/>
            <a:r>
              <a:rPr lang="en-us"/>
              <a:t>第 2 レベル</a:t>
            </a:r>
          </a:p>
          <a:p>
            <a:pPr lvl="2" rtl="0"/>
            <a:r>
              <a:rPr lang="en-us"/>
              <a:t>第 3 レベル</a:t>
            </a:r>
          </a:p>
          <a:p>
            <a:pPr lvl="3" rtl="0"/>
            <a:r>
              <a:rPr lang="en-us"/>
              <a:t>第 4 レベル</a:t>
            </a:r>
          </a:p>
          <a:p>
            <a:pPr lvl="4" rtl="0"/>
            <a:r>
              <a:rPr lang="en-us"/>
              <a:t>第 5 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1771EB04-893F-46D7-B204-E4A029DA00EC}" type="datetimeFigureOut">
              <a:rPr kumimoji="1" lang="ja-JP" altLang="en-US" smtClean="0"/>
              <a:t>2025/6/18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49ED07BE-CDEE-4DAE-B8FD-21E4E055FCF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9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37716428-72C7-555A-E36A-0E6E04A6EA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788378"/>
              </p:ext>
            </p:extLst>
          </p:nvPr>
        </p:nvGraphicFramePr>
        <p:xfrm>
          <a:off x="302008" y="2082655"/>
          <a:ext cx="6968652" cy="3571984"/>
        </p:xfrm>
        <a:graphic>
          <a:graphicData uri="http://schemas.openxmlformats.org/drawingml/2006/table">
            <a:tbl>
              <a:tblPr firstRow="1" firstCol="1" bandRow="1"/>
              <a:tblGrid>
                <a:gridCol w="1343590">
                  <a:extLst>
                    <a:ext uri="{9D8B030D-6E8A-4147-A177-3AD203B41FA5}">
                      <a16:colId xmlns:a16="http://schemas.microsoft.com/office/drawing/2014/main" val="519433089"/>
                    </a:ext>
                  </a:extLst>
                </a:gridCol>
                <a:gridCol w="2066591">
                  <a:extLst>
                    <a:ext uri="{9D8B030D-6E8A-4147-A177-3AD203B41FA5}">
                      <a16:colId xmlns:a16="http://schemas.microsoft.com/office/drawing/2014/main" val="1812168098"/>
                    </a:ext>
                  </a:extLst>
                </a:gridCol>
                <a:gridCol w="1050878">
                  <a:extLst>
                    <a:ext uri="{9D8B030D-6E8A-4147-A177-3AD203B41FA5}">
                      <a16:colId xmlns:a16="http://schemas.microsoft.com/office/drawing/2014/main" val="1495956209"/>
                    </a:ext>
                  </a:extLst>
                </a:gridCol>
                <a:gridCol w="104196">
                  <a:extLst>
                    <a:ext uri="{9D8B030D-6E8A-4147-A177-3AD203B41FA5}">
                      <a16:colId xmlns:a16="http://schemas.microsoft.com/office/drawing/2014/main" val="1688112685"/>
                    </a:ext>
                  </a:extLst>
                </a:gridCol>
                <a:gridCol w="741965">
                  <a:extLst>
                    <a:ext uri="{9D8B030D-6E8A-4147-A177-3AD203B41FA5}">
                      <a16:colId xmlns:a16="http://schemas.microsoft.com/office/drawing/2014/main" val="2367408439"/>
                    </a:ext>
                  </a:extLst>
                </a:gridCol>
                <a:gridCol w="1661432">
                  <a:extLst>
                    <a:ext uri="{9D8B030D-6E8A-4147-A177-3AD203B41FA5}">
                      <a16:colId xmlns:a16="http://schemas.microsoft.com/office/drawing/2014/main" val="1139177037"/>
                    </a:ext>
                  </a:extLst>
                </a:gridCol>
              </a:tblGrid>
              <a:tr h="670446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Nombre del fondo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Código del préstamo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r>
                        <a:rPr lang="en-us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Loan Code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173867"/>
                  </a:ext>
                </a:extLst>
              </a:tr>
              <a:tr h="637954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Nombre del prestatario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2394529"/>
                  </a:ext>
                </a:extLst>
              </a:tr>
              <a:tr h="786810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Periodo de reembolso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de　　　　　　　hasta　　　　　　　</a:t>
                      </a:r>
                      <a:r>
                        <a:rPr lang="es-mx" altLang="ja-JP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veces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				</a:t>
                      </a: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solidFill>
                          <a:srgbClr val="009ED6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91549888"/>
                  </a:ext>
                </a:extLst>
              </a:tr>
              <a:tr h="676674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Cantidad del préstamo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Cantidad reembolsada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53430370"/>
                  </a:ext>
                </a:extLst>
              </a:tr>
              <a:tr h="152528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Cantidad pendiente del reembolso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Cantidad en mora de la cantidad pendiente del reembolso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161100"/>
                  </a:ext>
                </a:extLst>
              </a:tr>
            </a:tbl>
          </a:graphicData>
        </a:graphic>
      </p:graphicFrame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8AA82D70-6E17-DC3F-74E7-6FD89036DC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299939"/>
              </p:ext>
            </p:extLst>
          </p:nvPr>
        </p:nvGraphicFramePr>
        <p:xfrm>
          <a:off x="242928" y="6873171"/>
          <a:ext cx="6968655" cy="2384911"/>
        </p:xfrm>
        <a:graphic>
          <a:graphicData uri="http://schemas.openxmlformats.org/drawingml/2006/table">
            <a:tbl>
              <a:tblPr firstRow="1" firstCol="1" bandRow="1"/>
              <a:tblGrid>
                <a:gridCol w="1227217">
                  <a:extLst>
                    <a:ext uri="{9D8B030D-6E8A-4147-A177-3AD203B41FA5}">
                      <a16:colId xmlns:a16="http://schemas.microsoft.com/office/drawing/2014/main" val="442343719"/>
                    </a:ext>
                  </a:extLst>
                </a:gridCol>
                <a:gridCol w="2246577">
                  <a:extLst>
                    <a:ext uri="{9D8B030D-6E8A-4147-A177-3AD203B41FA5}">
                      <a16:colId xmlns:a16="http://schemas.microsoft.com/office/drawing/2014/main" val="372505708"/>
                    </a:ext>
                  </a:extLst>
                </a:gridCol>
                <a:gridCol w="1318184">
                  <a:extLst>
                    <a:ext uri="{9D8B030D-6E8A-4147-A177-3AD203B41FA5}">
                      <a16:colId xmlns:a16="http://schemas.microsoft.com/office/drawing/2014/main" val="849422675"/>
                    </a:ext>
                  </a:extLst>
                </a:gridCol>
                <a:gridCol w="2176677">
                  <a:extLst>
                    <a:ext uri="{9D8B030D-6E8A-4147-A177-3AD203B41FA5}">
                      <a16:colId xmlns:a16="http://schemas.microsoft.com/office/drawing/2014/main" val="3684460668"/>
                    </a:ext>
                  </a:extLst>
                </a:gridCol>
              </a:tblGrid>
              <a:tr h="501359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Nombre de la institución financiera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962075"/>
                  </a:ext>
                </a:extLst>
              </a:tr>
              <a:tr h="436728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Nombre </a:t>
                      </a: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de la </a:t>
                      </a:r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filial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3509620"/>
                  </a:ext>
                </a:extLst>
              </a:tr>
              <a:tr h="416551">
                <a:tc>
                  <a:txBody>
                    <a:bodyPr/>
                    <a:lstStyle/>
                    <a:p>
                      <a:pPr marL="0" marR="0" lvl="0" indent="0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Tipo de depósito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281508"/>
                  </a:ext>
                </a:extLst>
              </a:tr>
              <a:tr h="434340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Meiryo UI" panose="020B0604030504040204" pitchFamily="50" charset="-128"/>
                          <a:cs typeface="Arial" panose="020B0604020202020204" pitchFamily="34" charset="0"/>
                        </a:rPr>
                        <a:t>Cuentahabiente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Meiryo UI" panose="020B0604030504040204" pitchFamily="50" charset="-128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4376986"/>
                  </a:ext>
                </a:extLst>
              </a:tr>
              <a:tr h="532424"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Número de cuenta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s-mx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de la transferencia (retiro)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altLang="ja-JP" sz="105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Asegúrese de revisar el lado derecho</a:t>
                      </a:r>
                      <a:endParaRPr lang="ja-JP" alt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5027763"/>
                  </a:ext>
                </a:extLst>
              </a:tr>
            </a:tbl>
          </a:graphicData>
        </a:graphic>
      </p:graphicFrame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6F093765-CD24-A831-8B6F-ED159C66A4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328219"/>
              </p:ext>
            </p:extLst>
          </p:nvPr>
        </p:nvGraphicFramePr>
        <p:xfrm>
          <a:off x="7948478" y="6241903"/>
          <a:ext cx="6482221" cy="4137173"/>
        </p:xfrm>
        <a:graphic>
          <a:graphicData uri="http://schemas.openxmlformats.org/drawingml/2006/table">
            <a:tbl>
              <a:tblPr firstRow="1" firstCol="1" bandRow="1"/>
              <a:tblGrid>
                <a:gridCol w="6482221">
                  <a:extLst>
                    <a:ext uri="{9D8B030D-6E8A-4147-A177-3AD203B41FA5}">
                      <a16:colId xmlns:a16="http://schemas.microsoft.com/office/drawing/2014/main" val="2001551114"/>
                    </a:ext>
                  </a:extLst>
                </a:gridCol>
              </a:tblGrid>
              <a:tr h="281453">
                <a:tc>
                  <a:txBody>
                    <a:bodyPr/>
                    <a:lstStyle/>
                    <a:p>
                      <a:pPr algn="ctr" rtl="0"/>
                      <a:r>
                        <a:rPr lang="es-mx" altLang="ja-JP" sz="10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Elementos y similares a seguir rigurosamente</a:t>
                      </a:r>
                      <a:endParaRPr lang="ja-JP" alt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5602698"/>
                  </a:ext>
                </a:extLst>
              </a:tr>
              <a:tr h="3070072">
                <a:tc>
                  <a:txBody>
                    <a:bodyPr/>
                    <a:lstStyle/>
                    <a:p>
                      <a:pPr marL="174625" indent="-174625" algn="l" rtl="0"/>
                      <a:endParaRPr lang="en-us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1.	El préstamo debe pagarse antes de la fecha límite, siguiendo el plan de amortización acordado al momento de la solicitud.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2.	El prestatario deberá informarnos de inmediato en caso de que suceda cualquiera de los siguientes elementos: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En caso de cambio de dirección o similar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En caso de cambio de nombre o apellido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En caso de cualquier cambio considerable en la situación de su hogar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(4) En caso de que el prestatario haya recibido asistencia social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(5) En caso del fallecimiento del prestatario</a:t>
                      </a:r>
                      <a:endParaRPr lang="en-US" altLang="ja-JP" sz="1100" kern="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marR="0" lvl="0" indent="-185738" algn="l" defTabSz="14255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(6) En caso de haber sufrido desastres naturales, incendios u otras catástrofes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(7) Cualquier otro </a:t>
                      </a:r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elemento establecido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por el Consejo de Bienestar Social de la Prefectura de Gifu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3.	Si se aplica cualquiera de los siguientes, será posible que se deba regresar la totalidad o parte del préstamo en un solo pago.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(1) En caso de que el préstamo a pagar haya sido desviado a otros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(2) En caso de que se haya recibido el préstamo mediante falsedades en la solicitud o cualquier otro método deshonesto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(3) En caso de negligencia intencionada en el reembolso del préstamo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174625" indent="-174625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4.	Si el reembolso del préstamo no ha sido pagado para la fecha límite, se cobrarán intereses por retraso del 3,0% anual sobre el capital en mora.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87313" indent="-87313" algn="l" rtl="0"/>
                      <a:r>
                        <a:rPr lang="es-mx" altLang="ja-JP" sz="1100" kern="1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*Los intereses por retraso para los préstamos no pagados para el final de marzo de 2020 son del 5,0 %</a:t>
                      </a:r>
                      <a:endParaRPr lang="ja-JP" alt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  <a:p>
                      <a:pPr marL="360363" indent="-185738" algn="l" rtl="0"/>
                      <a:endParaRPr lang="ja-JP" sz="11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9862986"/>
                  </a:ext>
                </a:extLst>
              </a:tr>
            </a:tbl>
          </a:graphicData>
        </a:graphic>
      </p:graphicFrame>
      <p:sp>
        <p:nvSpPr>
          <p:cNvPr id="15" name="Rectangle 1">
            <a:extLst>
              <a:ext uri="{FF2B5EF4-FFF2-40B4-BE49-F238E27FC236}">
                <a16:creationId xmlns:a16="http://schemas.microsoft.com/office/drawing/2014/main" id="{DAB3047D-276C-D77D-72E4-534AC08D2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341" y="6392201"/>
            <a:ext cx="718198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〇</a:t>
            </a: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sz="14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Cuenta</a:t>
            </a:r>
            <a:r>
              <a:rPr lang="en-US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de </a:t>
            </a:r>
            <a:r>
              <a:rPr lang="en-US" sz="14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transferencia</a:t>
            </a:r>
            <a:endParaRPr kumimoji="0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24D0351-6137-7958-9D4E-C9A6482B942D}"/>
              </a:ext>
            </a:extLst>
          </p:cNvPr>
          <p:cNvSpPr txBox="1"/>
          <p:nvPr/>
        </p:nvSpPr>
        <p:spPr>
          <a:xfrm>
            <a:off x="2690143" y="9678771"/>
            <a:ext cx="334370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es-mx" altLang="ja-JP" sz="110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Consultas sobre este asunto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08EEE0A7-5604-2296-B8BC-531301BEA8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9675" y="456247"/>
            <a:ext cx="725983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20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Sobre</a:t>
            </a:r>
            <a:r>
              <a:rPr lang="en-US" altLang="ja-JP" sz="20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0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el</a:t>
            </a:r>
            <a:r>
              <a:rPr lang="en-US" altLang="ja-JP" sz="20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r>
              <a:rPr lang="en-US" altLang="ja-JP" sz="2000" b="1" i="0" u="sng" strike="noStrike" cap="none" normalizeH="0" dirty="0" err="1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reembolso</a:t>
            </a:r>
            <a:endParaRPr lang="en-US" altLang="ja-JP" sz="2000" b="1" i="0" u="sng" strike="noStrike" cap="none" normalizeH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A63EB12-EE6C-DE90-D8B7-AFF30AD1AF96}"/>
              </a:ext>
            </a:extLst>
          </p:cNvPr>
          <p:cNvSpPr txBox="1">
            <a:spLocks/>
          </p:cNvSpPr>
          <p:nvPr/>
        </p:nvSpPr>
        <p:spPr>
          <a:xfrm>
            <a:off x="242928" y="540094"/>
            <a:ext cx="7199880" cy="632525"/>
          </a:xfrm>
          <a:prstGeom prst="rect">
            <a:avLst/>
          </a:prstGeom>
          <a:solidFill>
            <a:srgbClr val="3A1D00"/>
          </a:solidFill>
        </p:spPr>
        <p:txBody>
          <a:bodyPr vert="horz" lIns="56698" tIns="28349" rIns="56698" bIns="28349" rtlCol="0" anchor="ctr" anchorCtr="1">
            <a:normAutofit/>
          </a:bodyPr>
          <a:lstStyle>
            <a:lvl1pPr algn="ctr" defTabSz="68578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mx" sz="14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Anuncio de la cantidad pendiente del reembolso, préstamos para préstamos especiales, incluyendo pequeños préstamos de emergencia y préstamos similares</a:t>
            </a:r>
            <a:endParaRPr lang="en-US" altLang="ja-JP" sz="14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5" name="表 20">
            <a:extLst>
              <a:ext uri="{FF2B5EF4-FFF2-40B4-BE49-F238E27FC236}">
                <a16:creationId xmlns:a16="http://schemas.microsoft.com/office/drawing/2014/main" id="{C98F3AF4-FB53-E492-4512-10CB2E51E5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47495"/>
              </p:ext>
            </p:extLst>
          </p:nvPr>
        </p:nvGraphicFramePr>
        <p:xfrm>
          <a:off x="295889" y="1284257"/>
          <a:ext cx="6980889" cy="51389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980889">
                  <a:extLst>
                    <a:ext uri="{9D8B030D-6E8A-4147-A177-3AD203B41FA5}">
                      <a16:colId xmlns:a16="http://schemas.microsoft.com/office/drawing/2014/main" val="3407476100"/>
                    </a:ext>
                  </a:extLst>
                </a:gridCol>
              </a:tblGrid>
              <a:tr h="510278">
                <a:tc>
                  <a:txBody>
                    <a:bodyPr/>
                    <a:lstStyle/>
                    <a:p>
                      <a:pPr algn="l" rtl="0"/>
                      <a:r>
                        <a:rPr lang="es-mx" sz="1500" b="0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Arial" panose="020B0604020202020204" pitchFamily="34" charset="0"/>
                        </a:rPr>
                        <a:t>La cantidad pendiente del reembolso mencionado en el título de este documento es la siguiente:</a:t>
                      </a:r>
                      <a:endParaRPr kumimoji="1" lang="en-US" altLang="ja-JP" sz="15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ＭＳ ゴシック" panose="020B0609070205080204" pitchFamily="49" charset="-128"/>
                        <a:cs typeface="Arial" panose="020B0604020202020204" pitchFamily="34" charset="0"/>
                      </a:endParaRPr>
                    </a:p>
                  </a:txBody>
                  <a:tcPr marL="56698" marR="56698" marT="28349" marB="28349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6359304"/>
                  </a:ext>
                </a:extLst>
              </a:tr>
            </a:tbl>
          </a:graphicData>
        </a:graphic>
      </p:graphicFrame>
      <p:sp>
        <p:nvSpPr>
          <p:cNvPr id="10" name="Rectangle 1">
            <a:extLst>
              <a:ext uri="{FF2B5EF4-FFF2-40B4-BE49-F238E27FC236}">
                <a16:creationId xmlns:a16="http://schemas.microsoft.com/office/drawing/2014/main" id="{3C0679F3-AFB9-A450-0762-C92FC34EF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889" y="1538979"/>
            <a:ext cx="7181989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</a:t>
            </a:r>
            <a:endParaRPr kumimoji="0" lang="en-US" altLang="ja-JP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○ </a:t>
            </a:r>
            <a:r>
              <a:rPr lang="es-mx" sz="14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Estado</a:t>
            </a:r>
            <a:r>
              <a:rPr lang="es-mx" sz="1100" b="1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 del préstamo/Saldo a reembolsar (cantidad pendiente del reembolso)</a:t>
            </a:r>
            <a:endParaRPr kumimoji="0" lang="ja-JP" altLang="ja-JP" sz="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2" name="Rectangle 3">
            <a:extLst>
              <a:ext uri="{FF2B5EF4-FFF2-40B4-BE49-F238E27FC236}">
                <a16:creationId xmlns:a16="http://schemas.microsoft.com/office/drawing/2014/main" id="{954F1537-1A80-E72D-1F5D-2DD68C088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40" y="5822287"/>
            <a:ext cx="725983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defTabSz="914400"/>
            <a:r>
              <a:rPr lang="es-mx" sz="105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Información al 31 de mayo de 20</a:t>
            </a:r>
            <a:r>
              <a:rPr lang="en-US" altLang="ja-JP" sz="105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25</a:t>
            </a:r>
            <a:r>
              <a:rPr lang="es-mx" sz="1050" u="sng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. </a:t>
            </a:r>
          </a:p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050" dirty="0">
                <a:ea typeface="ＭＳ ゴシック" panose="020B0609070205080204" pitchFamily="49" charset="-128"/>
                <a:cs typeface="Times New Roman" panose="02020603050405020304" pitchFamily="18" charset="0"/>
              </a:rPr>
              <a:t>Es posible que alguna parte de los datos de reembolso no este reflejada.</a:t>
            </a:r>
            <a:endParaRPr kumimoji="0" lang="ja-JP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DABC1448-D5E1-E88C-6D1E-12732BFD6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40" y="9353343"/>
            <a:ext cx="696865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>
            <a:lvl1pPr indent="1397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97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100" b="0" i="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ea typeface="ＭＳ ゴシック" panose="020B0609070205080204" pitchFamily="49" charset="-128"/>
                <a:cs typeface="Times New Roman" panose="02020603050405020304" pitchFamily="18" charset="0"/>
              </a:rPr>
              <a:t>Si no se ha registrado para la transferencia bancaria, será necesario realizar el procedimiento.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2693022-929E-750A-5CC3-1D364A2123DF}"/>
              </a:ext>
            </a:extLst>
          </p:cNvPr>
          <p:cNvSpPr txBox="1"/>
          <p:nvPr/>
        </p:nvSpPr>
        <p:spPr>
          <a:xfrm>
            <a:off x="2795024" y="9927123"/>
            <a:ext cx="437584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[Número de teléfono/Contact Number] 058-201-2100</a:t>
            </a:r>
          </a:p>
          <a:p>
            <a:pPr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[Hora de recepción/Reception Time] Días laborables de 9:00 a 17:00　　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7C7D253F-2F9A-DFBD-4A68-2355B86F1544}"/>
              </a:ext>
            </a:extLst>
          </p:cNvPr>
          <p:cNvSpPr txBox="1"/>
          <p:nvPr/>
        </p:nvSpPr>
        <p:spPr>
          <a:xfrm>
            <a:off x="7989189" y="982849"/>
            <a:ext cx="64008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es-mx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Recibiremos el reembolso del préstamo mediante transferencia bancaria (retiro de débito realizado a la cuenta registrada).</a:t>
            </a:r>
          </a:p>
          <a:p>
            <a:pPr algn="just" rtl="0"/>
            <a:r>
              <a:rPr lang="es-mx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Verifique el saldo de su cuenta para evitar cualquier caso de saldo insuficiente el día de la transferencia.</a:t>
            </a:r>
          </a:p>
        </p:txBody>
      </p:sp>
      <p:graphicFrame>
        <p:nvGraphicFramePr>
          <p:cNvPr id="26" name="表 25">
            <a:extLst>
              <a:ext uri="{FF2B5EF4-FFF2-40B4-BE49-F238E27FC236}">
                <a16:creationId xmlns:a16="http://schemas.microsoft.com/office/drawing/2014/main" id="{A97DD157-09F1-98B9-6A7E-722135347A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215033"/>
              </p:ext>
            </p:extLst>
          </p:nvPr>
        </p:nvGraphicFramePr>
        <p:xfrm>
          <a:off x="8036602" y="1741805"/>
          <a:ext cx="6495629" cy="401400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2258086">
                  <a:extLst>
                    <a:ext uri="{9D8B030D-6E8A-4147-A177-3AD203B41FA5}">
                      <a16:colId xmlns:a16="http://schemas.microsoft.com/office/drawing/2014/main" val="2248893319"/>
                    </a:ext>
                  </a:extLst>
                </a:gridCol>
                <a:gridCol w="1162962">
                  <a:extLst>
                    <a:ext uri="{9D8B030D-6E8A-4147-A177-3AD203B41FA5}">
                      <a16:colId xmlns:a16="http://schemas.microsoft.com/office/drawing/2014/main" val="905292467"/>
                    </a:ext>
                  </a:extLst>
                </a:gridCol>
                <a:gridCol w="3074581">
                  <a:extLst>
                    <a:ext uri="{9D8B030D-6E8A-4147-A177-3AD203B41FA5}">
                      <a16:colId xmlns:a16="http://schemas.microsoft.com/office/drawing/2014/main" val="727047189"/>
                    </a:ext>
                  </a:extLst>
                </a:gridCol>
              </a:tblGrid>
              <a:tr h="611224">
                <a:tc>
                  <a:txBody>
                    <a:bodyPr/>
                    <a:lstStyle/>
                    <a:p>
                      <a:pPr algn="ctr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Institución financiera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de la transferencia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s-ES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Comisión (a cargo del prestatario)</a:t>
                      </a:r>
                    </a:p>
                    <a:p>
                      <a:pPr algn="ctr" rtl="0"/>
                      <a:r>
                        <a:rPr lang="es-ES" sz="10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*Se agrega a la cantidad del reembolso cada mes.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2013971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Juroku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1755259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 Kyoritsu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0637359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Gifu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4167408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Ogakiseino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4668445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Seki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02800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Hachiman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814785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Tono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3315347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Takayama Shinkin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5997139"/>
                  </a:ext>
                </a:extLst>
              </a:tr>
              <a:tr h="320166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Banco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Japan Post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25</a:t>
                      </a:r>
                      <a:endParaRPr lang="ja-JP" sz="1050" kern="10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10 yenes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2910907"/>
                  </a:ext>
                </a:extLst>
              </a:tr>
              <a:tr h="521289">
                <a:tc>
                  <a:txBody>
                    <a:bodyPr/>
                    <a:lstStyle/>
                    <a:p>
                      <a:pPr marL="87313" indent="0" algn="l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Instituciones financieras 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no mencionadas arriba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2885" algn="just" rtl="0"/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Día 23</a:t>
                      </a:r>
                      <a:endParaRPr lang="ja-JP" sz="1050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79095" algn="l" rtl="0"/>
                      <a:r>
                        <a:rPr lang="es-mx" sz="1100" b="0" u="sng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165 yenes</a:t>
                      </a:r>
                      <a:r>
                        <a:rPr lang="es-mx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 por </a:t>
                      </a:r>
                      <a:r>
                        <a:rPr lang="es-mx" altLang="ja-JP" sz="1100" kern="100" dirty="0"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  <a:cs typeface="Times New Roman" panose="02020603050405020304" pitchFamily="18" charset="0"/>
                        </a:rPr>
                        <a:t>caso</a:t>
                      </a:r>
                      <a:endParaRPr lang="en-US" altLang="ja-JP" sz="1100" b="0" u="sng" kern="100" dirty="0"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861620"/>
                  </a:ext>
                </a:extLst>
              </a:tr>
            </a:tbl>
          </a:graphicData>
        </a:graphic>
      </p:graphicFrame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8936C56-FF70-6364-45B2-6F54F30BA9ED}"/>
              </a:ext>
            </a:extLst>
          </p:cNvPr>
          <p:cNvSpPr txBox="1"/>
          <p:nvPr/>
        </p:nvSpPr>
        <p:spPr>
          <a:xfrm>
            <a:off x="7901933" y="5845171"/>
            <a:ext cx="676496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0"/>
            <a:r>
              <a:rPr lang="es-mx" sz="1100" kern="100" dirty="0"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*Si es un día feriado para la institución financiera, la transferencia será realizada el siguiente día laboral.</a:t>
            </a:r>
            <a:endParaRPr lang="ja-JP" altLang="ja-JP" sz="1100" kern="100" dirty="0">
              <a:effectLst/>
              <a:latin typeface="Arial" panose="020B0604020202020204" pitchFamily="34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809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タイトル 1">
            <a:extLst>
              <a:ext uri="{FF2B5EF4-FFF2-40B4-BE49-F238E27FC236}">
                <a16:creationId xmlns:a16="http://schemas.microsoft.com/office/drawing/2014/main" id="{5BC35B4B-0192-46EA-99CB-91512E114F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9392" y="581060"/>
            <a:ext cx="7038083" cy="617128"/>
          </a:xfrm>
          <a:solidFill>
            <a:srgbClr val="3A1D00"/>
          </a:solidFill>
        </p:spPr>
        <p:txBody>
          <a:bodyPr rtlCol="0" anchor="ctr" anchorCtr="1">
            <a:normAutofit/>
          </a:bodyPr>
          <a:lstStyle/>
          <a:p>
            <a:pPr rtl="0"/>
            <a:r>
              <a:rPr lang="es-mx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Préstamos especiales, incluyendo pequeños préstamos de emergencia, para el impacto de las infecciones por el nuevo coronavirus.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los préstamos especiales exentos de reembolso</a:t>
            </a:r>
            <a:endParaRPr kumimoji="1" lang="ja-JP" altLang="en-US" sz="1600" b="1" dirty="0">
              <a:solidFill>
                <a:schemeClr val="bg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6DC7BAA9-9DD0-4396-89CB-6A9C3066FD4D}"/>
              </a:ext>
            </a:extLst>
          </p:cNvPr>
          <p:cNvSpPr txBox="1"/>
          <p:nvPr/>
        </p:nvSpPr>
        <p:spPr>
          <a:xfrm>
            <a:off x="322715" y="2659103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Diagrama de flujo de confirmación para saber si se tiene derecho a una exención</a:t>
            </a: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FC746170-01D5-420E-96C4-79D455ED3FDA}"/>
              </a:ext>
            </a:extLst>
          </p:cNvPr>
          <p:cNvSpPr/>
          <p:nvPr/>
        </p:nvSpPr>
        <p:spPr>
          <a:xfrm>
            <a:off x="341644" y="2962928"/>
            <a:ext cx="6810946" cy="4826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¿El prestatario (quien pidió el dinero prestado)</a:t>
            </a:r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está exento del impuesto municipal tanto la tasa per cápita como por</a:t>
            </a:r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ingresos para el </a:t>
            </a:r>
            <a:r>
              <a:rPr lang="es-mx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ejercicio 202</a:t>
            </a:r>
            <a:r>
              <a:rPr lang="en-US" altLang="ja-JP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  <a:endParaRPr lang="en-US" altLang="ja-JP" sz="1050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7EF3EEC-C40E-4B74-BF0C-94A0AE5E1420}"/>
              </a:ext>
            </a:extLst>
          </p:cNvPr>
          <p:cNvSpPr/>
          <p:nvPr/>
        </p:nvSpPr>
        <p:spPr>
          <a:xfrm>
            <a:off x="1693917" y="4562972"/>
            <a:ext cx="4534103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¿El actual cabeza de familia </a:t>
            </a:r>
            <a:r>
              <a:rPr lang="es-mx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estaba</a:t>
            </a:r>
            <a:r>
              <a:rPr lang="es-mx" sz="105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en el mismo hogar </a:t>
            </a:r>
            <a:r>
              <a:rPr lang="es-mx" sz="105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cuando se suscribió el préstamo?</a:t>
            </a:r>
          </a:p>
        </p:txBody>
      </p:sp>
      <p:sp>
        <p:nvSpPr>
          <p:cNvPr id="47" name="矢印: 下 46">
            <a:extLst>
              <a:ext uri="{FF2B5EF4-FFF2-40B4-BE49-F238E27FC236}">
                <a16:creationId xmlns:a16="http://schemas.microsoft.com/office/drawing/2014/main" id="{80454A39-34FE-41BC-95D3-A06E92271A51}"/>
              </a:ext>
            </a:extLst>
          </p:cNvPr>
          <p:cNvSpPr/>
          <p:nvPr/>
        </p:nvSpPr>
        <p:spPr>
          <a:xfrm>
            <a:off x="2947932" y="4240459"/>
            <a:ext cx="1685109" cy="332210"/>
          </a:xfrm>
          <a:prstGeom prst="downArrow">
            <a:avLst>
              <a:gd name="adj1" fmla="val 66287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Alguien aparte del prestatario</a:t>
            </a: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31ECC6B-0653-47CE-A64D-D5A26E828DA5}"/>
              </a:ext>
            </a:extLst>
          </p:cNvPr>
          <p:cNvSpPr/>
          <p:nvPr/>
        </p:nvSpPr>
        <p:spPr>
          <a:xfrm>
            <a:off x="454071" y="3891702"/>
            <a:ext cx="5773949" cy="3497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¿Quién es </a:t>
            </a:r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el cabeza de familia actual?</a:t>
            </a:r>
          </a:p>
        </p:txBody>
      </p:sp>
      <p:sp>
        <p:nvSpPr>
          <p:cNvPr id="50" name="矢印: 下 49">
            <a:extLst>
              <a:ext uri="{FF2B5EF4-FFF2-40B4-BE49-F238E27FC236}">
                <a16:creationId xmlns:a16="http://schemas.microsoft.com/office/drawing/2014/main" id="{3DEC323E-DBCE-47EB-BA9D-7DBFE43976C7}"/>
              </a:ext>
            </a:extLst>
          </p:cNvPr>
          <p:cNvSpPr/>
          <p:nvPr/>
        </p:nvSpPr>
        <p:spPr>
          <a:xfrm>
            <a:off x="1904439" y="3445570"/>
            <a:ext cx="1405405" cy="444267"/>
          </a:xfrm>
          <a:prstGeom prst="downArrow">
            <a:avLst>
              <a:gd name="adj1" fmla="val 59019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Exento de impuestos</a:t>
            </a:r>
          </a:p>
        </p:txBody>
      </p:sp>
      <p:sp>
        <p:nvSpPr>
          <p:cNvPr id="51" name="矢印: 下 50">
            <a:extLst>
              <a:ext uri="{FF2B5EF4-FFF2-40B4-BE49-F238E27FC236}">
                <a16:creationId xmlns:a16="http://schemas.microsoft.com/office/drawing/2014/main" id="{0FBC6464-B1F5-477C-A0B0-AB4FDCBFF400}"/>
              </a:ext>
            </a:extLst>
          </p:cNvPr>
          <p:cNvSpPr/>
          <p:nvPr/>
        </p:nvSpPr>
        <p:spPr>
          <a:xfrm>
            <a:off x="4008623" y="4914845"/>
            <a:ext cx="1317758" cy="270762"/>
          </a:xfrm>
          <a:prstGeom prst="downArrow">
            <a:avLst>
              <a:gd name="adj1" fmla="val 72724"/>
              <a:gd name="adj2" fmla="val 50000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En el mismo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BC0EF637-2A56-49B0-A44F-56E379D4420B}"/>
              </a:ext>
            </a:extLst>
          </p:cNvPr>
          <p:cNvSpPr/>
          <p:nvPr/>
        </p:nvSpPr>
        <p:spPr>
          <a:xfrm>
            <a:off x="4531578" y="6108774"/>
            <a:ext cx="2747570" cy="12981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6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No puede ser objetivo de la exención</a:t>
            </a:r>
            <a:endParaRPr lang="es-MX" sz="1600" b="1" u="sng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algn="ctr" rtl="0"/>
            <a:endParaRPr lang="en-US" altLang="ja-JP" sz="600" b="1" dirty="0">
              <a:solidFill>
                <a:schemeClr val="tx1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788C5F1C-8237-45B7-BB18-EA3FB3680270}"/>
              </a:ext>
            </a:extLst>
          </p:cNvPr>
          <p:cNvSpPr/>
          <p:nvPr/>
        </p:nvSpPr>
        <p:spPr>
          <a:xfrm>
            <a:off x="322715" y="6098836"/>
            <a:ext cx="4153457" cy="12961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rtl="0"/>
            <a:r>
              <a:rPr lang="es-mx" sz="1400" b="1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endParaRPr lang="en-US" altLang="ja-JP" sz="14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89413240-EFF4-48FF-AFD5-7C1B58AC8578}"/>
              </a:ext>
            </a:extLst>
          </p:cNvPr>
          <p:cNvSpPr/>
          <p:nvPr/>
        </p:nvSpPr>
        <p:spPr>
          <a:xfrm>
            <a:off x="278731" y="6379998"/>
            <a:ext cx="4252847" cy="116710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información del procedimiento, llame a nuestro </a:t>
            </a:r>
            <a:r>
              <a:rPr lang="es-mx" sz="11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centro de llamadas: </a:t>
            </a:r>
            <a:r>
              <a:rPr lang="es-mx" sz="11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8" name="正方形/長方形 57">
            <a:extLst>
              <a:ext uri="{FF2B5EF4-FFF2-40B4-BE49-F238E27FC236}">
                <a16:creationId xmlns:a16="http://schemas.microsoft.com/office/drawing/2014/main" id="{563C22E1-D7B2-4B56-BD1A-9604FA2F6E9A}"/>
              </a:ext>
            </a:extLst>
          </p:cNvPr>
          <p:cNvSpPr/>
          <p:nvPr/>
        </p:nvSpPr>
        <p:spPr>
          <a:xfrm>
            <a:off x="507947" y="6319905"/>
            <a:ext cx="3658827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Le guiaremos por el procedimiento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2" name="正方形/長方形 61">
            <a:extLst>
              <a:ext uri="{FF2B5EF4-FFF2-40B4-BE49-F238E27FC236}">
                <a16:creationId xmlns:a16="http://schemas.microsoft.com/office/drawing/2014/main" id="{1F267061-A073-4181-9FC6-F7B3EF95AAFC}"/>
              </a:ext>
            </a:extLst>
          </p:cNvPr>
          <p:cNvSpPr/>
          <p:nvPr/>
        </p:nvSpPr>
        <p:spPr>
          <a:xfrm>
            <a:off x="2681365" y="5185607"/>
            <a:ext cx="3546655" cy="4941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¿El actual cabeza de familia</a:t>
            </a:r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está </a:t>
            </a:r>
            <a:r>
              <a:rPr lang="es-mx" sz="105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exento del impuesto municipal tanto la tasa per cápita como por ingresos para el </a:t>
            </a:r>
            <a:r>
              <a:rPr lang="es-mx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ejercicio 202</a:t>
            </a:r>
            <a:r>
              <a:rPr lang="en-US" altLang="ja-JP" sz="105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es-mx" sz="105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?</a:t>
            </a:r>
          </a:p>
        </p:txBody>
      </p:sp>
      <p:sp>
        <p:nvSpPr>
          <p:cNvPr id="63" name="矢印: 下 62">
            <a:extLst>
              <a:ext uri="{FF2B5EF4-FFF2-40B4-BE49-F238E27FC236}">
                <a16:creationId xmlns:a16="http://schemas.microsoft.com/office/drawing/2014/main" id="{BA5AAE1D-3A52-4957-8812-C6A1B1D7CF9A}"/>
              </a:ext>
            </a:extLst>
          </p:cNvPr>
          <p:cNvSpPr/>
          <p:nvPr/>
        </p:nvSpPr>
        <p:spPr>
          <a:xfrm>
            <a:off x="454071" y="4241403"/>
            <a:ext cx="1150573" cy="1856951"/>
          </a:xfrm>
          <a:prstGeom prst="downArrow">
            <a:avLst>
              <a:gd name="adj1" fmla="val 56751"/>
              <a:gd name="adj2" fmla="val 17066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El </a:t>
            </a:r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prestatario</a:t>
            </a:r>
          </a:p>
          <a:p>
            <a:pPr algn="ctr" rtl="0"/>
            <a:r>
              <a:rPr lang="es-MX" sz="1050" dirty="0">
                <a:latin typeface="Arial" panose="020B0604020202020204" pitchFamily="34" charset="0"/>
                <a:ea typeface="ＭＳ ゴシック" panose="020B0609070205080204" pitchFamily="49" charset="-128"/>
              </a:rPr>
              <a:t>mismo</a:t>
            </a:r>
            <a:endParaRPr lang="es-mx" sz="105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64" name="矢印: 下 63">
            <a:extLst>
              <a:ext uri="{FF2B5EF4-FFF2-40B4-BE49-F238E27FC236}">
                <a16:creationId xmlns:a16="http://schemas.microsoft.com/office/drawing/2014/main" id="{6F159D39-7B63-4CB9-AAA8-2C4A56D483DE}"/>
              </a:ext>
            </a:extLst>
          </p:cNvPr>
          <p:cNvSpPr/>
          <p:nvPr/>
        </p:nvSpPr>
        <p:spPr>
          <a:xfrm>
            <a:off x="1697593" y="4921089"/>
            <a:ext cx="832409" cy="1176783"/>
          </a:xfrm>
          <a:prstGeom prst="downArrow">
            <a:avLst>
              <a:gd name="adj1" fmla="val 50000"/>
              <a:gd name="adj2" fmla="val 20873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Ins="0" rtlCol="0" anchor="ctr"/>
          <a:lstStyle/>
          <a:p>
            <a:pPr algn="ctr" rtl="0"/>
            <a:r>
              <a:rPr lang="es-mx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En otro</a:t>
            </a:r>
          </a:p>
        </p:txBody>
      </p:sp>
      <p:sp>
        <p:nvSpPr>
          <p:cNvPr id="65" name="矢印: 下 64">
            <a:extLst>
              <a:ext uri="{FF2B5EF4-FFF2-40B4-BE49-F238E27FC236}">
                <a16:creationId xmlns:a16="http://schemas.microsoft.com/office/drawing/2014/main" id="{9DC78207-1625-4513-BF95-6DF9B49C735F}"/>
              </a:ext>
            </a:extLst>
          </p:cNvPr>
          <p:cNvSpPr/>
          <p:nvPr/>
        </p:nvSpPr>
        <p:spPr>
          <a:xfrm>
            <a:off x="3035755" y="5687303"/>
            <a:ext cx="1220742" cy="403250"/>
          </a:xfrm>
          <a:prstGeom prst="downArrow">
            <a:avLst>
              <a:gd name="adj1" fmla="val 70766"/>
              <a:gd name="adj2" fmla="val 5000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00">
                <a:latin typeface="Arial" panose="020B0604020202020204" pitchFamily="34" charset="0"/>
                <a:ea typeface="ＭＳ ゴシック" panose="020B0609070205080204" pitchFamily="49" charset="-128"/>
              </a:rPr>
              <a:t>Exento de impuestos</a:t>
            </a:r>
          </a:p>
        </p:txBody>
      </p:sp>
      <p:sp>
        <p:nvSpPr>
          <p:cNvPr id="66" name="矢印: 下 65">
            <a:extLst>
              <a:ext uri="{FF2B5EF4-FFF2-40B4-BE49-F238E27FC236}">
                <a16:creationId xmlns:a16="http://schemas.microsoft.com/office/drawing/2014/main" id="{8156BC0A-711D-46E3-969D-BB97EE0DD187}"/>
              </a:ext>
            </a:extLst>
          </p:cNvPr>
          <p:cNvSpPr/>
          <p:nvPr/>
        </p:nvSpPr>
        <p:spPr>
          <a:xfrm>
            <a:off x="4911103" y="5689369"/>
            <a:ext cx="1102275" cy="408503"/>
          </a:xfrm>
          <a:prstGeom prst="downArrow">
            <a:avLst>
              <a:gd name="adj1" fmla="val 72997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000" dirty="0">
                <a:latin typeface="Arial" panose="020B0604020202020204" pitchFamily="34" charset="0"/>
                <a:ea typeface="ＭＳ ゴシック" panose="020B0609070205080204" pitchFamily="49" charset="-128"/>
              </a:rPr>
              <a:t>Con impuestos</a:t>
            </a:r>
          </a:p>
        </p:txBody>
      </p:sp>
      <p:sp>
        <p:nvSpPr>
          <p:cNvPr id="67" name="矢印: 下 66">
            <a:extLst>
              <a:ext uri="{FF2B5EF4-FFF2-40B4-BE49-F238E27FC236}">
                <a16:creationId xmlns:a16="http://schemas.microsoft.com/office/drawing/2014/main" id="{449FB9D3-3F9B-4703-AE48-D7E7163C4042}"/>
              </a:ext>
            </a:extLst>
          </p:cNvPr>
          <p:cNvSpPr/>
          <p:nvPr/>
        </p:nvSpPr>
        <p:spPr>
          <a:xfrm>
            <a:off x="6191924" y="3446776"/>
            <a:ext cx="975952" cy="2668815"/>
          </a:xfrm>
          <a:prstGeom prst="downArrow">
            <a:avLst>
              <a:gd name="adj1" fmla="val 50000"/>
              <a:gd name="adj2" fmla="val 19814"/>
            </a:avLst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 rtl="0"/>
            <a:r>
              <a:rPr lang="es-mx" sz="1000">
                <a:latin typeface="Arial" panose="020B0604020202020204" pitchFamily="34" charset="0"/>
                <a:ea typeface="ＭＳ ゴシック" panose="020B0609070205080204" pitchFamily="49" charset="-128"/>
              </a:rPr>
              <a:t>Con impuestos</a:t>
            </a: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9277E5B5-6474-885E-FD2C-29C6514BF5E2}"/>
              </a:ext>
            </a:extLst>
          </p:cNvPr>
          <p:cNvSpPr txBox="1">
            <a:spLocks/>
          </p:cNvSpPr>
          <p:nvPr/>
        </p:nvSpPr>
        <p:spPr>
          <a:xfrm>
            <a:off x="7862442" y="746228"/>
            <a:ext cx="7038083" cy="602031"/>
          </a:xfrm>
          <a:prstGeom prst="rect">
            <a:avLst/>
          </a:prstGeom>
          <a:solidFill>
            <a:srgbClr val="3A1D00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algn="ctr" defTabSz="142555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935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es-mx" sz="9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Préstamos especiales, incluyendo pequeños préstamos de emergencia, para el impacto de las infecciones por el nuevo coronavirus.</a:t>
            </a:r>
            <a:br>
              <a:rPr lang="en-US" altLang="ja-JP" sz="1100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</a:br>
            <a:r>
              <a:rPr lang="es-mx" sz="1600" b="1" dirty="0">
                <a:solidFill>
                  <a:schemeClr val="bg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Sobre los préstamos especiales exentos de reembolso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C946118-A3E8-CC07-AB28-6917C5B047CF}"/>
              </a:ext>
            </a:extLst>
          </p:cNvPr>
          <p:cNvSpPr txBox="1"/>
          <p:nvPr/>
        </p:nvSpPr>
        <p:spPr>
          <a:xfrm>
            <a:off x="7840204" y="1352107"/>
            <a:ext cx="7157634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En lo que respecta al Préstamo Especial incluyendo Pequeños préstamos de emergencia para infecciones por el nuevo coronavirus proporcionado por la Corporación, </a:t>
            </a:r>
            <a:r>
              <a:rPr lang="es-mx" sz="12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se </a:t>
            </a:r>
            <a:r>
              <a:rPr lang="es-mx" sz="1100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renunciará al reembolso del préstamo (devolución el dinero prestado) y la Corporación notificará al prestatario la decisión de exención después de la solicitud realizada si alguno de los siguientes casos corresponde al caso del prestatario.</a:t>
            </a:r>
            <a:endParaRPr lang="en-US" altLang="ja-JP" sz="1200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3A61FA6-1138-9B73-E14C-5E8895369273}"/>
              </a:ext>
            </a:extLst>
          </p:cNvPr>
          <p:cNvGraphicFramePr>
            <a:graphicFrameLocks noGrp="1"/>
          </p:cNvGraphicFramePr>
          <p:nvPr/>
        </p:nvGraphicFramePr>
        <p:xfrm>
          <a:off x="8033419" y="2569594"/>
          <a:ext cx="6807200" cy="4483810"/>
        </p:xfrm>
        <a:graphic>
          <a:graphicData uri="http://schemas.openxmlformats.org/drawingml/2006/table">
            <a:tbl>
              <a:tblPr/>
              <a:tblGrid>
                <a:gridCol w="3484834">
                  <a:extLst>
                    <a:ext uri="{9D8B030D-6E8A-4147-A177-3AD203B41FA5}">
                      <a16:colId xmlns:a16="http://schemas.microsoft.com/office/drawing/2014/main" val="2254283237"/>
                    </a:ext>
                  </a:extLst>
                </a:gridCol>
                <a:gridCol w="3322366">
                  <a:extLst>
                    <a:ext uri="{9D8B030D-6E8A-4147-A177-3AD203B41FA5}">
                      <a16:colId xmlns:a16="http://schemas.microsoft.com/office/drawing/2014/main" val="3603476458"/>
                    </a:ext>
                  </a:extLst>
                </a:gridCol>
              </a:tblGrid>
              <a:tr h="5027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(1)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4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(2)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270498"/>
                  </a:ext>
                </a:extLst>
              </a:tr>
              <a:tr h="25192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Está recibiendo asistencia social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n-US" altLang="zh-TW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ＭＳ ゴシック" panose="020B0609070205080204" pitchFamily="49" charset="-128"/>
                      </a:endParaRPr>
                    </a:p>
                    <a:p>
                      <a:pPr algn="ctr" rtl="0" fontAlgn="ctr"/>
                      <a:r>
                        <a:rPr lang="es-mx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Le está emitido el certificado de discapacidad mental (1º grado), el certificado de discapacidad física (1º o 2º grado), o el certificado de rehabilitación (A1 o A2)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8971008"/>
                  </a:ext>
                </a:extLst>
              </a:tr>
              <a:tr h="1461763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mx" sz="1200" b="1" i="0" u="sng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ＭＳ ゴシック" panose="020B0609070205080204" pitchFamily="49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0"/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0980633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0239D02-02AF-C148-5B13-CB04D85C1F7B}"/>
              </a:ext>
            </a:extLst>
          </p:cNvPr>
          <p:cNvSpPr txBox="1"/>
          <p:nvPr/>
        </p:nvSpPr>
        <p:spPr>
          <a:xfrm>
            <a:off x="7978621" y="2285526"/>
            <a:ext cx="714072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050" b="1" dirty="0">
                <a:latin typeface="Arial" panose="020B0604020202020204" pitchFamily="34" charset="0"/>
                <a:ea typeface="ＭＳ ゴシック" panose="020B0609070205080204" pitchFamily="49" charset="-128"/>
              </a:rPr>
              <a:t>● Diagrama de flujo de confirmación para saber si se tiene derecho a una exención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29D2AE80-8959-D55D-AFFB-8715AB8156E7}"/>
              </a:ext>
            </a:extLst>
          </p:cNvPr>
          <p:cNvSpPr/>
          <p:nvPr/>
        </p:nvSpPr>
        <p:spPr>
          <a:xfrm>
            <a:off x="9956227" y="5837026"/>
            <a:ext cx="2850512" cy="461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6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Le guiaremos por el procedimiento</a:t>
            </a:r>
            <a:endParaRPr lang="en-US" altLang="ja-JP" sz="16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86AD4BEC-1985-BD9A-020B-0B4E4D2CEEF1}"/>
              </a:ext>
            </a:extLst>
          </p:cNvPr>
          <p:cNvSpPr/>
          <p:nvPr/>
        </p:nvSpPr>
        <p:spPr>
          <a:xfrm>
            <a:off x="8167200" y="5957265"/>
            <a:ext cx="6330407" cy="10849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1100" b="1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Para información del procedimiento, llame a nuestro </a:t>
            </a:r>
            <a:r>
              <a:rPr lang="es-mx" sz="1200" b="1" u="sng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centro de llamadas: </a:t>
            </a:r>
            <a:r>
              <a:rPr lang="es-mx" sz="1200" b="1" u="sng" dirty="0">
                <a:solidFill>
                  <a:schemeClr val="tx1"/>
                </a:solidFill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058-201-2100</a:t>
            </a:r>
            <a:endParaRPr lang="en-US" altLang="ja-JP" sz="1100" b="1" dirty="0">
              <a:solidFill>
                <a:schemeClr val="tx1"/>
              </a:solidFill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261A36-9E7B-B603-CBC2-5F6519974A02}"/>
              </a:ext>
            </a:extLst>
          </p:cNvPr>
          <p:cNvSpPr txBox="1"/>
          <p:nvPr/>
        </p:nvSpPr>
        <p:spPr>
          <a:xfrm>
            <a:off x="322714" y="7616049"/>
            <a:ext cx="71407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Para la exención del impuesto municipal, tanto para la tasa per cápita como la tasa por ingresos, visite la ventanilla de su oficina municipal para adquirir los documentos mostrados a continuación y confirmar los detalles.</a:t>
            </a:r>
            <a:endParaRPr lang="ja-JP" altLang="en-US" sz="1050" b="1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A895BB-E45C-C0AD-6AAF-FC240210B1DC}"/>
              </a:ext>
            </a:extLst>
          </p:cNvPr>
          <p:cNvSpPr txBox="1"/>
          <p:nvPr/>
        </p:nvSpPr>
        <p:spPr>
          <a:xfrm>
            <a:off x="494654" y="8262255"/>
            <a:ext cx="6865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es-mx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Certificado de exención de impuestos del año fiscal 202</a:t>
            </a:r>
            <a:r>
              <a:rPr lang="en-US" altLang="ja-JP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es-mx" sz="105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es-mx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que podrá comenzar a expedirse alrededor de junio de 202</a:t>
            </a:r>
            <a:r>
              <a:rPr lang="en-US" altLang="ja-JP" sz="105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endParaRPr lang="es-mx" sz="105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862803D6-E5F4-B721-846B-784FD56BCEDB}"/>
              </a:ext>
            </a:extLst>
          </p:cNvPr>
          <p:cNvSpPr/>
          <p:nvPr/>
        </p:nvSpPr>
        <p:spPr>
          <a:xfrm>
            <a:off x="497556" y="8279872"/>
            <a:ext cx="6862912" cy="4355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kumimoji="1" lang="ja-JP" altLang="en-US" sz="140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D2A93B53-5D5A-E04F-C009-2E84DB79C5B9}"/>
              </a:ext>
            </a:extLst>
          </p:cNvPr>
          <p:cNvSpPr txBox="1"/>
          <p:nvPr/>
        </p:nvSpPr>
        <p:spPr>
          <a:xfrm>
            <a:off x="265532" y="8948982"/>
            <a:ext cx="71407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rtl="0"/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 </a:t>
            </a:r>
            <a:r>
              <a:rPr lang="es-mx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Si no ha presentado la declaración final del impuesto sobre la renta o no ha efectuado el ajuste fiscal de fin de año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es posible que no se le expida el certificado de exención de impuestos ni el certificado de declaración de impuestos a menos que presente la declaración de impuesto municipal.</a:t>
            </a:r>
          </a:p>
          <a:p>
            <a:pPr marL="180975" indent="-180975"/>
            <a:r>
              <a:rPr lang="es-mx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Para información sobre cómo presentar la declaración del impuesto municipal, </a:t>
            </a:r>
            <a:r>
              <a:rPr lang="es-mx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contacte al departamento fiscal de su municipalidad </a:t>
            </a:r>
          </a:p>
          <a:p>
            <a:pPr marL="180975" indent="-180975"/>
            <a:r>
              <a:rPr lang="ja-JP" altLang="en-US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</a:t>
            </a:r>
            <a:r>
              <a:rPr lang="es-mx" sz="1100" u="sng" dirty="0">
                <a:latin typeface="Arial" panose="020B0604020202020204" pitchFamily="34" charset="0"/>
                <a:ea typeface="ＭＳ ゴシック" panose="020B0609070205080204" pitchFamily="49" charset="-128"/>
              </a:rPr>
              <a:t>(el tipo de documento para la declaración puede diferir dependiendo de cada municipalidad)</a:t>
            </a:r>
            <a:endParaRPr lang="en-US" altLang="ja-JP" sz="1100" u="sng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822A181-D572-4593-F974-D46EA6AEAF75}"/>
              </a:ext>
            </a:extLst>
          </p:cNvPr>
          <p:cNvSpPr txBox="1"/>
          <p:nvPr/>
        </p:nvSpPr>
        <p:spPr>
          <a:xfrm>
            <a:off x="7933443" y="7323740"/>
            <a:ext cx="677366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rtl="0"/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*Nota*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　　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442913" indent="-171450" rtl="0"/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 No es una exención aplicada automáticamente, así que asegúrese de enviar la solicitud</a:t>
            </a:r>
            <a:endParaRPr lang="en-US" altLang="ja-JP" sz="1100" b="1" u="sng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442913" rtl="0"/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Para información del procedimiento de exención, llame a nuestro </a:t>
            </a:r>
            <a:r>
              <a:rPr lang="es-mx" sz="1200" b="1" u="sng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centro de llamadas: 058-201-2100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marL="442913" indent="-171450" rtl="0"/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● Los importes reembolsados antes de la determinación de la exención no tienen derecho a la misma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　　　</a:t>
            </a:r>
            <a:endParaRPr lang="en-US" altLang="ja-JP" sz="1100" b="1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1DC9743-A37F-14D6-E573-0702DDCB141E}"/>
              </a:ext>
            </a:extLst>
          </p:cNvPr>
          <p:cNvSpPr/>
          <p:nvPr/>
        </p:nvSpPr>
        <p:spPr>
          <a:xfrm>
            <a:off x="3195582" y="3474235"/>
            <a:ext cx="3208628" cy="4274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s-mx" sz="800" dirty="0">
                <a:solidFill>
                  <a:schemeClr val="tx1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*Compruebe en su oficina municipal si está exento de impuestos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A3FE12-A0B2-3D92-2CBD-6B71B198B4D6}"/>
              </a:ext>
            </a:extLst>
          </p:cNvPr>
          <p:cNvSpPr txBox="1"/>
          <p:nvPr/>
        </p:nvSpPr>
        <p:spPr>
          <a:xfrm>
            <a:off x="180572" y="1244230"/>
            <a:ext cx="704690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l</a:t>
            </a:r>
            <a:r>
              <a:rPr lang="es-mx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En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o que respecta a la </a:t>
            </a:r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“primera ronda del fondo de apoyo integral”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y la </a:t>
            </a:r>
            <a:r>
              <a:rPr lang="es-mx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“extensión del fondo de apoyo integral”</a:t>
            </a:r>
            <a:r>
              <a:rPr lang="es-mx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y la </a:t>
            </a:r>
            <a:r>
              <a:rPr lang="es-mx" altLang="ja-JP" sz="1100" b="1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“préstamo (repetido) del fondo de apoyo integral”</a:t>
            </a:r>
            <a:r>
              <a:rPr lang="es-mx" altLang="ja-JP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aunque se les haya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cobrado el impuesto municipal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en el ejercicio fiscal en el que se concede el préstamo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, los hogares que estén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exentos del impuesto de residentes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en el ejercicio fiscal 202</a:t>
            </a:r>
            <a:r>
              <a:rPr lang="en-US" altLang="ja-JP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5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están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exentos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del reembolso </a:t>
            </a:r>
            <a:r>
              <a:rPr lang="es-mx" sz="1100" b="1" u="sng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parcial</a:t>
            </a:r>
            <a:r>
              <a:rPr lang="es-mx" sz="1100" dirty="0">
                <a:latin typeface="Arial" panose="020B0604020202020204" pitchFamily="34" charset="0"/>
                <a:ea typeface="ＭＳ ゴシック" panose="020B0609070205080204" pitchFamily="49" charset="-128"/>
              </a:rPr>
              <a:t> del préstamo (devolución del dinero prestado).</a:t>
            </a:r>
            <a:endParaRPr lang="en-US" altLang="ja-JP" sz="1100" dirty="0"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es-mx" sz="1100" dirty="0">
                <a:solidFill>
                  <a:srgbClr val="FF0000"/>
                </a:solidFill>
                <a:latin typeface="Arial" panose="020B0604020202020204" pitchFamily="34" charset="0"/>
                <a:ea typeface="ＭＳ ゴシック" panose="020B0609070205080204" pitchFamily="49" charset="-128"/>
              </a:rPr>
              <a:t>*Contacte al centro de atención telefónica para obtener información sobre los pequeños préstamos de emergencia, ya que depende de cuándo se inicie el reembolso.</a:t>
            </a:r>
            <a:endParaRPr lang="en-US" altLang="ja-JP" sz="1100" dirty="0">
              <a:solidFill>
                <a:srgbClr val="FF0000"/>
              </a:solidFill>
              <a:latin typeface="Arial" panose="020B0604020202020204" pitchFamily="34" charset="0"/>
              <a:ea typeface="ＭＳ ゴシック" panose="020B0609070205080204" pitchFamily="49" charset="-128"/>
            </a:endParaRPr>
          </a:p>
          <a:p>
            <a:pPr rtl="0"/>
            <a:r>
              <a:rPr lang="es-mx" sz="1100" b="1" dirty="0">
                <a:highlight>
                  <a:srgbClr val="FFFF00"/>
                </a:highlight>
                <a:latin typeface="Arial" panose="020B0604020202020204" pitchFamily="34" charset="0"/>
                <a:ea typeface="ＭＳ ゴシック" panose="020B0609070205080204" pitchFamily="49" charset="-128"/>
              </a:rPr>
              <a:t>Verifique qué procedimientos que se aplican a usted siguiendo el diagrama de flujo.</a:t>
            </a:r>
            <a:endParaRPr lang="en-US" altLang="ja-JP" sz="1100" b="1" dirty="0">
              <a:highlight>
                <a:srgbClr val="FFFF00"/>
              </a:highlight>
              <a:latin typeface="Arial" panose="020B0604020202020204" pitchFamily="34" charset="0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7476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507357f-655a-4aa5-bc75-492b617c71e9" xsi:nil="true"/>
    <lcf76f155ced4ddcb4097134ff3c332f xmlns="b21a9f8e-dd14-4281-bd0a-0c360daf026a">
      <Terms xmlns="http://schemas.microsoft.com/office/infopath/2007/PartnerControls"/>
    </lcf76f155ced4ddcb4097134ff3c332f>
    <_Flow_SignoffStatus xmlns="b21a9f8e-dd14-4281-bd0a-0c360daf026a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490C9C681F2CC6488EB7C732BFA6C887" ma:contentTypeVersion="16" ma:contentTypeDescription="新しいドキュメントを作成します。" ma:contentTypeScope="" ma:versionID="ee66dd577201f86f58629d775d5a20b7">
  <xsd:schema xmlns:xsd="http://www.w3.org/2001/XMLSchema" xmlns:xs="http://www.w3.org/2001/XMLSchema" xmlns:p="http://schemas.microsoft.com/office/2006/metadata/properties" xmlns:ns2="0507357f-655a-4aa5-bc75-492b617c71e9" xmlns:ns3="b21a9f8e-dd14-4281-bd0a-0c360daf026a" targetNamespace="http://schemas.microsoft.com/office/2006/metadata/properties" ma:root="true" ma:fieldsID="062d65a20fc2f6a14f5392c60397d7ad" ns2:_="" ns3:_="">
    <xsd:import namespace="0507357f-655a-4aa5-bc75-492b617c71e9"/>
    <xsd:import namespace="b21a9f8e-dd14-4281-bd0a-0c360daf026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ServiceSearchProperties" minOccurs="0"/>
                <xsd:element ref="ns3:MediaServiceObjectDetectorVersions" minOccurs="0"/>
                <xsd:element ref="ns3:_Flow_Signoff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7357f-655a-4aa5-bc75-492b617c7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b9d91b9a-7423-4227-b5cc-b21a087a3b6b}" ma:internalName="TaxCatchAll" ma:showField="CatchAllData" ma:web="0507357f-655a-4aa5-bc75-492b617c71e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1a9f8e-dd14-4281-bd0a-0c360daf02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5" nillable="true" ma:taxonomy="true" ma:internalName="lcf76f155ced4ddcb4097134ff3c332f" ma:taxonomyFieldName="MediaServiceImageTags" ma:displayName="画像タグ" ma:readOnly="false" ma:fieldId="{5cf76f15-5ced-4ddc-b409-7134ff3c332f}" ma:taxonomyMulti="true" ma:sspId="3cff1539-c530-4195-8693-4b3a65c940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_Flow_SignoffStatus" ma:index="23" nillable="true" ma:displayName="承認の状態" ma:internalName="_x627f__x8a8d__x306e__x72b6__x614b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5224CC-0F09-44D7-9439-333D8C0F9B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58076AC-15F6-4B14-8A3D-BA1FA74BFABB}">
  <ds:schemaRefs>
    <ds:schemaRef ds:uri="http://purl.org/dc/terms/"/>
    <ds:schemaRef ds:uri="http://schemas.microsoft.com/office/2006/documentManagement/types"/>
    <ds:schemaRef ds:uri="http://purl.org/dc/dcmitype/"/>
    <ds:schemaRef ds:uri="9a5c0e5d-6411-4a4f-8db0-481ee759017d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f15e81a6-1a76-4d45-97f4-43ecf0765da4"/>
    <ds:schemaRef ds:uri="http://schemas.microsoft.com/office/infopath/2007/PartnerControls"/>
    <ds:schemaRef ds:uri="http://www.w3.org/XML/1998/namespace"/>
    <ds:schemaRef ds:uri="http://schemas.microsoft.com/sharepoint/v3"/>
    <ds:schemaRef ds:uri="0507357f-655a-4aa5-bc75-492b617c71e9"/>
    <ds:schemaRef ds:uri="b21a9f8e-dd14-4281-bd0a-0c360daf026a"/>
  </ds:schemaRefs>
</ds:datastoreItem>
</file>

<file path=customXml/itemProps3.xml><?xml version="1.0" encoding="utf-8"?>
<ds:datastoreItem xmlns:ds="http://schemas.openxmlformats.org/officeDocument/2006/customXml" ds:itemID="{03DB7197-B0F7-4237-8173-E136106D5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07357f-655a-4aa5-bc75-492b617c71e9"/>
    <ds:schemaRef ds:uri="b21a9f8e-dd14-4281-bd0a-0c360daf026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6165</TotalTime>
  <Words>1316</Words>
  <Application>Microsoft Office PowerPoint</Application>
  <PresentationFormat>ユーザー設定</PresentationFormat>
  <Paragraphs>131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  <vt:lpstr>Préstamos especiales, incluyendo pequeños préstamos de emergencia, para el impacto de las infecciones por el nuevo coronavirus. Sobre los préstamos especiales exentos de reembolso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218</cp:lastModifiedBy>
  <cp:revision>5</cp:revision>
  <cp:lastPrinted>2023-04-24T05:53:58Z</cp:lastPrinted>
  <dcterms:created xsi:type="dcterms:W3CDTF">2022-02-21T14:28:37Z</dcterms:created>
  <dcterms:modified xsi:type="dcterms:W3CDTF">2025-06-18T01:14:56Z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0x010100490C9C681F2CC6488EB7C732BFA6C887</vt:lpwstr>
  </property>
</Properties>
</file>