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829965"/>
              </p:ext>
            </p:extLst>
          </p:nvPr>
        </p:nvGraphicFramePr>
        <p:xfrm>
          <a:off x="302008" y="1954431"/>
          <a:ext cx="6968652" cy="3835867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95568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pondo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Code ng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pautang</a:t>
                      </a:r>
                      <a:endParaRPr lang="tl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61858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Buong pangalan ng taong umutang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81629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Panahon ng pagbabayad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Mula　　　　　　　Hanggang　　　　　　　</a:t>
                      </a:r>
                      <a:r>
                        <a:rPr lang="tl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Beses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70202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Halaga ng pautang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Halagang tapos nang bayaran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664064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Balanseng babayaran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Halagang atrasado sa pagbabayad mula sa balanseng babayaran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0693"/>
              </p:ext>
            </p:extLst>
          </p:nvPr>
        </p:nvGraphicFramePr>
        <p:xfrm>
          <a:off x="334807" y="6780512"/>
          <a:ext cx="6968655" cy="2481224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pinansyal na institusyon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branch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Uri ng deposito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530653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Pangalan ng may-ari ng bank account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Bank account number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tl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Petsa ng pag-transfer (pag-withdraw)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Mangyaring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suriin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ang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kanang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bahagi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34BEBA6A-45CB-DBB2-AAA6-4EB2FF71B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9292900"/>
            <a:ext cx="627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tl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Kailangan ang proseso kung hindi pa nagrerehistro para sa account transfer.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32851"/>
              </p:ext>
            </p:extLst>
          </p:nvPr>
        </p:nvGraphicFramePr>
        <p:xfrm>
          <a:off x="7948478" y="6465056"/>
          <a:ext cx="6482221" cy="3962963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321752">
                <a:tc>
                  <a:txBody>
                    <a:bodyPr/>
                    <a:lstStyle/>
                    <a:p>
                      <a:pPr algn="ctr" rtl="0"/>
                      <a:r>
                        <a:rPr lang="tl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Mga bagay na dapat mahigpit na sundin atbp.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641211">
                <a:tc>
                  <a:txBody>
                    <a:bodyPr/>
                    <a:lstStyle/>
                    <a:p>
                      <a:pPr marL="360363" indent="-185738" algn="l" rtl="0"/>
                      <a:endParaRPr lang="en-US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1.Ang mga pautang ay dapat bayaran sa takdang petsa alinsunod sa plano sa pagbabayad na itinatag sa oras ng aplikasyon.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2.Dapat magbigay kaagad ng notipikasyon kapag nagkaroon ng sumusunod na bagay sa taong umutang.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(1)Kapag nagkaroon ng pagbabago sa address atbp.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Kapag pinalitan ang sariling pangalan o apelyido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(3)Kapag nagkaroon ng makabuluhang pagbabago sa kalagayan ng sambahayan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(4)Kapag tumanggap ng pampublikong tulong (seikatsu hogo) ang taong umutang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(5)Kapag pumanaw ang taong umutang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Kapag nagkaroon ng isang natural na sakuna, sunog o iba pang malubhang sakuna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Iba pang </a:t>
                      </a:r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bagay na itinakda</a:t>
                      </a:r>
                      <a:r>
                        <a:rPr lang="tl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ng Gifu Prefectural Council of Social Welfare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3.Kapag naaangkop sa 1 sa mga sumusunod, maaaring ipasauli sa isang bayaran ang kabuuan o bahagi ng pautang.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Kapag ginamit ang pautang para sa ibang hindi nararapat na layunin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Kapag umutang sa pamamagitan ng kasinungalingan sa aplikasyon o iba pang maling paraan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73050" indent="-185738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Kapag sadyang nagpabaya sa pagbabayad ng pautang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 Kapag hindi binayaran ang pautang hanggang sa deadline ng pagbabayad, kokolektahin ang overdue interest na 3.0% kada taon para sa overdue principal.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tl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*Ang overdue interest para sa pautang hanggang sa katapusan ng Marso 2020 ay 5.0%.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en-US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6351837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x-none" altLang="ja-JP" sz="1400" u="sng" dirty="0">
                <a:ea typeface="Meiryo UI" panose="020B0604030504040204" pitchFamily="50" charset="-128"/>
                <a:cs typeface="Arial" panose="020B0604020202020204" pitchFamily="34" charset="0"/>
              </a:rPr>
              <a:t>Account para sa Bank Transfer 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4D0351-6137-7958-9D4E-C9A6482B942D}"/>
              </a:ext>
            </a:extLst>
          </p:cNvPr>
          <p:cNvSpPr txBox="1"/>
          <p:nvPr/>
        </p:nvSpPr>
        <p:spPr>
          <a:xfrm>
            <a:off x="3324720" y="9595911"/>
            <a:ext cx="387007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ja-JP" sz="1100" b="1" dirty="0">
                <a:ea typeface="ＭＳ ゴシック" panose="020B0609070205080204" pitchFamily="49" charset="-128"/>
              </a:rPr>
              <a:t>● </a:t>
            </a:r>
            <a:r>
              <a:rPr lang="tl" altLang="ja-JP" sz="110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sa mga katanungan tungkol sa kasong ito</a:t>
            </a:r>
            <a:endParaRPr lang="vi-vn" altLang="ja-JP" sz="1100" b="1" dirty="0">
              <a:ea typeface="ＭＳ ゴシック" panose="020B0609070205080204" pitchFamily="49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513518D5-06AF-8639-3299-67E9BE1442C3}"/>
              </a:ext>
            </a:extLst>
          </p:cNvPr>
          <p:cNvSpPr txBox="1">
            <a:spLocks/>
          </p:cNvSpPr>
          <p:nvPr/>
        </p:nvSpPr>
        <p:spPr>
          <a:xfrm>
            <a:off x="359795" y="409751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l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Abiso tungkol sa Balanseng Babayaran ukol sa Espesyal na Pautang ng Pang-Emergency na Maliit na Pondo atbp.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20">
            <a:extLst>
              <a:ext uri="{FF2B5EF4-FFF2-40B4-BE49-F238E27FC236}">
                <a16:creationId xmlns:a16="http://schemas.microsoft.com/office/drawing/2014/main" id="{4B9A3424-41B1-1087-107F-F89ED72D0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781009"/>
              </p:ext>
            </p:extLst>
          </p:nvPr>
        </p:nvGraphicFramePr>
        <p:xfrm>
          <a:off x="390320" y="1095902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tl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Nakasulat sa ibaba ang balanseng babayaran ukol sa pautang na paksa nito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C17BED96-3F62-415B-DD60-1C9157F59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008" y="1526390"/>
            <a:ext cx="71819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○</a:t>
            </a:r>
            <a:r>
              <a:rPr lang="es-mx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Katayua</a:t>
            </a:r>
            <a:r>
              <a:rPr lang="x-none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 ng </a:t>
            </a:r>
            <a:r>
              <a:rPr lang="en-US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utang at halagang babayaran</a:t>
            </a:r>
            <a:r>
              <a:rPr lang="x-none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(</a:t>
            </a:r>
            <a:r>
              <a:rPr lang="tl" altLang="ja-JP" sz="1200" b="1" u="sng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Balanseng babayaran</a:t>
            </a:r>
            <a:r>
              <a:rPr lang="x-none" altLang="ja-JP" sz="12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8EDFB77E-3772-08CB-845E-BD18B654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5912163"/>
            <a:ext cx="72598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Ito ay impormasyon sa Mayo 31, 202</a:t>
            </a:r>
            <a:r>
              <a:rPr lang="en-US" altLang="ja-JP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tl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Maaaring may bahaging hindi naipapakita sa mga datos ng pagbabayad.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C641D6C-EA7D-58A2-C394-EAFBB2DF1C0C}"/>
              </a:ext>
            </a:extLst>
          </p:cNvPr>
          <p:cNvSpPr txBox="1"/>
          <p:nvPr/>
        </p:nvSpPr>
        <p:spPr>
          <a:xfrm>
            <a:off x="3481218" y="9874021"/>
            <a:ext cx="33484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[Numero ng telepono/Contact Number] 058‐201‐2100</a:t>
            </a:r>
          </a:p>
          <a:p>
            <a:pPr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[Oras ng pagtanggap/Reception Time] Mga karaniwang araw 9:00 ~ 17:00　　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6168CB2B-BB5E-D13E-0167-9730F041C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333" y="460828"/>
            <a:ext cx="7259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Tungkol sa </a:t>
            </a:r>
            <a:r>
              <a:rPr lang="x-none" altLang="ja-JP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reimbursement</a:t>
            </a:r>
            <a:endParaRPr kumimoji="0" lang="ja-JP" alt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1EA6F37-0432-EAF5-7178-E45589D70CA3}"/>
              </a:ext>
            </a:extLst>
          </p:cNvPr>
          <p:cNvSpPr txBox="1"/>
          <p:nvPr/>
        </p:nvSpPr>
        <p:spPr>
          <a:xfrm>
            <a:off x="7938867" y="926226"/>
            <a:ext cx="6491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tl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Ipababayad ang pautang sa pamamagitan ng account transfer (pag-withdraw mula sa nakarehistrong account)</a:t>
            </a:r>
          </a:p>
          <a:p>
            <a:pPr algn="just" rtl="0"/>
            <a:r>
              <a:rPr lang="tl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Mangyaring kumpirmahin ang balanse sa account upang hindi magkulang ang balanse sa araw ng pag-transfer</a:t>
            </a: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22D59287-C385-B341-16B7-5508C7475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560251"/>
              </p:ext>
            </p:extLst>
          </p:nvPr>
        </p:nvGraphicFramePr>
        <p:xfrm>
          <a:off x="8029898" y="1865096"/>
          <a:ext cx="6400801" cy="360281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Pinansyal na institusyon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Araw ng pag-transfer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Handling fee (pasanin ng taong umutang)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 rtl="0"/>
                      <a:r>
                        <a:rPr lang="tl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*Idadagdag ito sa halagang babayaran buwan-buwan.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The Juroku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 Kyoritsu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Gifu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Ogakiseino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Seki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Hachiman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Tono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Takayama Shinkin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Japan Post Bank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Pinansyal na institusyon liban sa nakasulat sa itaas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Ika-23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tl" sz="1100" b="0" u="sng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yen</a:t>
                      </a: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sa bawat transaksyon</a:t>
                      </a:r>
                      <a:endParaRPr lang="en-US" altLang="ja-JP" sz="1100" b="0" u="sng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FD13A2-19EF-78F2-08AC-D32927A4934D}"/>
              </a:ext>
            </a:extLst>
          </p:cNvPr>
          <p:cNvSpPr txBox="1"/>
          <p:nvPr/>
        </p:nvSpPr>
        <p:spPr>
          <a:xfrm>
            <a:off x="7907766" y="5907173"/>
            <a:ext cx="67649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tl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* Kung araw na sarado ang pinansyal na institusyon, gagawin ang transfer sa susunod na business day.</a:t>
            </a:r>
            <a:endParaRPr lang="ja-JP" altLang="ja-JP" sz="1100" kern="100" dirty="0"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705" y="437664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tl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Mga special loan tulad ng emergency small amount funds dahil sa epekto ng COVID-19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Espesyal na Pautang na nasasakop sa Exemption sa Pagbabayad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>
                <a:latin typeface="Arial" panose="020B0604020202020204" pitchFamily="34" charset="0"/>
                <a:ea typeface="ＭＳ ゴシック" panose="020B0609070205080204" pitchFamily="49" charset="-128"/>
              </a:rPr>
              <a:t>●Flowchart para kumpirmahin kung naaangkop sa exemption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Nanghihiram (ang taong humiram ng pera)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ba ay 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non-taxable sa parehong “per capita rate at per income rate” ng municipal tax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para sa </a:t>
            </a:r>
            <a:r>
              <a:rPr lang="tl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56297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kasalukuyang pinuno ng sambahayan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pareho ba o magkaiba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sambahayan noong nanghiram ng pera?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47932" y="4240459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Hindi ang Nanghiram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Sino ang</a:t>
            </a:r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kasalukuyang pinuno ng sambahayan?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>
              <a:gd name="adj1" fmla="val 6546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Non-taxable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4008623" y="4914845"/>
            <a:ext cx="956201" cy="270762"/>
          </a:xfrm>
          <a:prstGeom prst="downArrow">
            <a:avLst>
              <a:gd name="adj1" fmla="val 72724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latin typeface="Arial" panose="020B0604020202020204" pitchFamily="34" charset="0"/>
                <a:ea typeface="ＭＳ ゴシック" panose="020B0609070205080204" pitchFamily="49" charset="-128"/>
              </a:rPr>
              <a:t>Pareho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10877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nasasakop sa exemption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22715" y="6098836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tl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717005"/>
            <a:ext cx="4252847" cy="615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proseso,</a:t>
            </a:r>
            <a:r>
              <a:rPr lang="tl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tumawag sa </a:t>
            </a:r>
            <a:r>
              <a:rPr lang="tl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call center </a:t>
            </a:r>
            <a:r>
              <a:rPr lang="tl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</a:p>
          <a:p>
            <a:pPr algn="ctr" rtl="0"/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70029" y="6392426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Gagabayan ka namin sa proseso.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18560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kasalukuyang pinuno ng sambahayan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ba ay 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non-taxable sa parehong “per capita rate at per income rate” ng municipal tax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fiscal year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54071" y="424140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Ang mismong nanghiram</a:t>
            </a: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697593" y="492108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Magkaiba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35755" y="5687303"/>
            <a:ext cx="1220742" cy="40325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Non-taxable</a:t>
            </a: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1103" y="5689369"/>
            <a:ext cx="1102275" cy="408503"/>
          </a:xfrm>
          <a:prstGeom prst="downArrow">
            <a:avLst>
              <a:gd name="adj1" fmla="val 6478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40204" y="479740"/>
            <a:ext cx="7038083" cy="602031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l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Mga special loan tulad ng emergency small amount funds dahil sa epekto ng COVID-19</a:t>
            </a:r>
            <a:br>
              <a:rPr lang="en-US" altLang="ja-JP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Espesyal na Pautang na nasasakop sa Exemption sa Pagbabayad</a:t>
            </a:r>
            <a:endParaRPr lang="tl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199582"/>
            <a:ext cx="715763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Tungkol sa special loan tulad ng emergency small amount funds dahil sa epekto ng COVID-19 na pinahihiram ng samahang ito, kung naaangkop ang taong umutang sa nakasulat sa ibaba, </a:t>
            </a:r>
            <a:r>
              <a:rPr lang="tl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ma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-</a:t>
            </a:r>
            <a:r>
              <a:rPr lang="tl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eexempt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siya </a:t>
            </a:r>
            <a:r>
              <a:rPr lang="tl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 pagbabayad ng pautang (pagsasauli ng hiniram na pera) sa pamamagitan ng pagtanggap ng notipikasyon sa pagpasya ng exemption mula sa samahang ito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pagkatapos ng aplikasyon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7986731" y="2566379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Tumatanggap ng public assistance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t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Naisyuhan ng Mental Health Welfare Certificate (Grade 1) o Physical Disability Certificate (Grade 1 o 2) o Rehabilitation Certificate (ryoiku techo) (A1 o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l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33443" y="2206457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●Flowchart para kumpirmahin kung naaangkop sa exemption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10049956" y="5859898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Gagabayan ka namin sa proseso.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383781" y="6258062"/>
            <a:ext cx="6330407" cy="563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alt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proseso,</a:t>
            </a:r>
            <a:r>
              <a:rPr lang="tl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tumawag sa </a:t>
            </a:r>
            <a:r>
              <a:rPr lang="tl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call center </a:t>
            </a:r>
            <a:r>
              <a:rPr lang="tl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41644" y="7678002"/>
            <a:ext cx="7140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●Mangyaring kumuha ng sumusunod na dokumento sa tanggapan ng munisipalidad, atbp. at kumpirmahin kung non-taxable sa per capita rate o income rate din ang municipal tax.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494653" y="8379944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tl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Tax exemption certificate para sa fiscal year 202</a:t>
            </a:r>
            <a:r>
              <a:rPr lang="en-US" altLang="ja-JP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na maaaring iisyu sa bandang Hunyo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endParaRPr lang="tl" sz="105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497554" y="8342448"/>
            <a:ext cx="6165795" cy="36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83383" y="8812173"/>
            <a:ext cx="71407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Kung hindi ka naghain ng final income tax return o nagsaayos ng buwis sa katapusan ng taon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maaaring hindi maihain ang tax exemption certificate maliban kung maghain ka ng deklarasyon ng municipal tax.</a:t>
            </a:r>
          </a:p>
          <a:p>
            <a:pPr marL="136525" indent="-136525"/>
            <a:r>
              <a:rPr lang="tl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Tungkol sa paraan ng pag-uulat para sa residence tax, </a:t>
            </a:r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mangyaring magtanong sa dibisyon ng pagbubuwis sa munisipalidad kung saan kayo nakatira</a:t>
            </a:r>
          </a:p>
          <a:p>
            <a:pPr marL="136800" rtl="0"/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(magkakaiba ang form ng pag-uulat ayon sa munisipalidad)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31753"/>
            <a:ext cx="677366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rtl="0"/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*Paalala*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tl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awtomatikong ma-eexempt. Kinakailangan ang aplikasyon. 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61950"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Mangyaring tumawag sa </a:t>
            </a:r>
            <a:r>
              <a:rPr lang="tl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call center 058-201-2100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tungkol sa proseso para sa exemption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●Hindi naaangkop sa exemption ang halagang binayad bago napagpasyahan ang exemption.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*Mangyaring kumpirmahin sa iyong municipal office kung ikaw ay tax-exempt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241065" y="1119829"/>
            <a:ext cx="70469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sa </a:t>
            </a:r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(unang beses)”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at </a:t>
            </a:r>
            <a:r>
              <a:rPr lang="tl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(extension),”</a:t>
            </a:r>
            <a:r>
              <a:rPr lang="tl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at </a:t>
            </a:r>
            <a:r>
              <a:rPr lang="tl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(muling pag-uutang)”</a:t>
            </a:r>
            <a:r>
              <a:rPr lang="tl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mga sambahayan, kung saan ang municipal tax para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ng pagdesisyon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ay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ngunit ang municipal tax para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ay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taxable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ay magkakaroon ng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exemption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bahagi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ng kanilang pagbabayad (pagbabalik ng perang inutang) sa pautang.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90488" indent="-90488" rtl="0"/>
            <a:r>
              <a:rPr lang="tl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Tungkol sa emergency small amount funds, nag-iiba-iba ang petsa ng pagsisimula ng pagbabayad, kaya mangyaring makipag-ugnayan sa call center.</a:t>
            </a:r>
            <a:endParaRPr lang="en-US" altLang="ja-JP" sz="11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tl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Mangyaring sundin ang flowchart sa ibaba upang makita kung aling proseso ang naaangkop sa iyo.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customXml/itemProps3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6205</TotalTime>
  <Words>1180</Words>
  <Application>Microsoft Office PowerPoint</Application>
  <PresentationFormat>ユーザー設定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Mga special loan tulad ng emergency small amount funds dahil sa epekto ng COVID-19 Tungkol sa Espesyal na Pautang na nasasakop sa Exemption sa Pagbabayad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8</cp:revision>
  <cp:lastPrinted>2023-04-24T05:53:58Z</cp:lastPrinted>
  <dcterms:created xsi:type="dcterms:W3CDTF">2022-02-21T14:28:37Z</dcterms:created>
  <dcterms:modified xsi:type="dcterms:W3CDTF">2025-06-18T01:16:14Z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