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64" r:id="rId5"/>
    <p:sldId id="256" r:id="rId6"/>
  </p:sldIdLst>
  <p:sldSz cx="15119350" cy="10691813"/>
  <p:notesSz cx="9926638" cy="14355763"/>
  <p:defaultTextStyle>
    <a:defPPr rtl="0"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 userDrawn="1">
          <p15:clr>
            <a:srgbClr val="A4A3A4"/>
          </p15:clr>
        </p15:guide>
        <p15:guide id="2" pos="47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5" d="100"/>
          <a:sy n="45" d="100"/>
        </p:scale>
        <p:origin x="1284" y="54"/>
      </p:cViewPr>
      <p:guideLst>
        <p:guide orient="horz" pos="3367"/>
        <p:guide pos="47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藤田美紀" userId="c0eff2b1-61c1-45ab-80a9-62c929353cb2" providerId="ADAL" clId="{7D882961-179A-4877-A248-5022EAF59488}"/>
    <pc:docChg chg="undo custSel modSld">
      <pc:chgData name="藤田美紀" userId="c0eff2b1-61c1-45ab-80a9-62c929353cb2" providerId="ADAL" clId="{7D882961-179A-4877-A248-5022EAF59488}" dt="2024-06-19T05:15:07.102" v="71" actId="20577"/>
      <pc:docMkLst>
        <pc:docMk/>
      </pc:docMkLst>
      <pc:sldChg chg="modSp mod">
        <pc:chgData name="藤田美紀" userId="c0eff2b1-61c1-45ab-80a9-62c929353cb2" providerId="ADAL" clId="{7D882961-179A-4877-A248-5022EAF59488}" dt="2024-06-19T05:15:07.102" v="71" actId="20577"/>
        <pc:sldMkLst>
          <pc:docMk/>
          <pc:sldMk cId="3139432091" sldId="263"/>
        </pc:sldMkLst>
        <pc:spChg chg="mod">
          <ac:chgData name="藤田美紀" userId="c0eff2b1-61c1-45ab-80a9-62c929353cb2" providerId="ADAL" clId="{7D882961-179A-4877-A248-5022EAF59488}" dt="2024-06-19T05:14:50.322" v="66" actId="20577"/>
          <ac:spMkLst>
            <pc:docMk/>
            <pc:sldMk cId="3139432091" sldId="263"/>
            <ac:spMk id="8" creationId="{08EEE0A7-5604-2296-B8BC-531301BEA8AD}"/>
          </ac:spMkLst>
        </pc:spChg>
        <pc:spChg chg="mod">
          <ac:chgData name="藤田美紀" userId="c0eff2b1-61c1-45ab-80a9-62c929353cb2" providerId="ADAL" clId="{7D882961-179A-4877-A248-5022EAF59488}" dt="2024-06-19T05:15:07.102" v="71" actId="20577"/>
          <ac:spMkLst>
            <pc:docMk/>
            <pc:sldMk cId="3139432091" sldId="263"/>
            <ac:spMk id="9" creationId="{DFED6B33-8908-10C6-2869-9984E05224D8}"/>
          </ac:spMkLst>
        </pc:spChg>
      </pc:sldChg>
      <pc:sldChg chg="modSp mod">
        <pc:chgData name="藤田美紀" userId="c0eff2b1-61c1-45ab-80a9-62c929353cb2" providerId="ADAL" clId="{7D882961-179A-4877-A248-5022EAF59488}" dt="2024-06-19T05:14:13.781" v="59"/>
        <pc:sldMkLst>
          <pc:docMk/>
          <pc:sldMk cId="907809540" sldId="264"/>
        </pc:sldMkLst>
        <pc:spChg chg="mod">
          <ac:chgData name="藤田美紀" userId="c0eff2b1-61c1-45ab-80a9-62c929353cb2" providerId="ADAL" clId="{7D882961-179A-4877-A248-5022EAF59488}" dt="2024-06-19T05:09:42.913" v="45" actId="3064"/>
          <ac:spMkLst>
            <pc:docMk/>
            <pc:sldMk cId="907809540" sldId="264"/>
            <ac:spMk id="4" creationId="{7ED661F5-3C5C-154B-8B9B-DFB7D39C5F96}"/>
          </ac:spMkLst>
        </pc:spChg>
        <pc:spChg chg="mod">
          <ac:chgData name="藤田美紀" userId="c0eff2b1-61c1-45ab-80a9-62c929353cb2" providerId="ADAL" clId="{7D882961-179A-4877-A248-5022EAF59488}" dt="2024-06-18T06:38:51.873" v="12" actId="20577"/>
          <ac:spMkLst>
            <pc:docMk/>
            <pc:sldMk cId="907809540" sldId="264"/>
            <ac:spMk id="64" creationId="{53B668F6-E85E-9146-5758-449E6C73A3CF}"/>
          </ac:spMkLst>
        </pc:spChg>
        <pc:spChg chg="mod">
          <ac:chgData name="藤田美紀" userId="c0eff2b1-61c1-45ab-80a9-62c929353cb2" providerId="ADAL" clId="{7D882961-179A-4877-A248-5022EAF59488}" dt="2024-06-18T06:42:33.766" v="39" actId="20577"/>
          <ac:spMkLst>
            <pc:docMk/>
            <pc:sldMk cId="907809540" sldId="264"/>
            <ac:spMk id="69" creationId="{B35D6CDB-FEAB-4517-540F-ADF57193EC48}"/>
          </ac:spMkLst>
        </pc:spChg>
        <pc:graphicFrameChg chg="mod modGraphic">
          <ac:chgData name="藤田美紀" userId="c0eff2b1-61c1-45ab-80a9-62c929353cb2" providerId="ADAL" clId="{7D882961-179A-4877-A248-5022EAF59488}" dt="2024-06-19T05:14:13.781" v="59"/>
          <ac:graphicFrameMkLst>
            <pc:docMk/>
            <pc:sldMk cId="907809540" sldId="264"/>
            <ac:graphicFrameMk id="6" creationId="{37716428-72C7-555A-E36A-0E6E04A6EA42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rtlCol="0" anchor="b"/>
          <a:lstStyle>
            <a:lvl1pPr algn="ctr">
              <a:defRPr sz="9354"/>
            </a:lvl1pPr>
          </a:lstStyle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 rtlCol="0"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pPr rtl="0"/>
            <a:r>
              <a:rPr 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885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05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069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54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rtlCol="0" anchor="b"/>
          <a:lstStyle>
            <a:lvl1pPr>
              <a:defRPr sz="9354"/>
            </a:lvl1pPr>
          </a:lstStyle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 rtlCol="0"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0768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176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rtlCol="0"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rtlCol="0"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775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448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299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rtlCol="0" anchor="b"/>
          <a:lstStyle>
            <a:lvl1pPr>
              <a:defRPr sz="4989"/>
            </a:lvl1pPr>
          </a:lstStyle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 rtlCol="0"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 rtlCol="0"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5009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rtlCol="0" anchor="b"/>
          <a:lstStyle>
            <a:lvl1pPr>
              <a:defRPr sz="4989"/>
            </a:lvl1pPr>
          </a:lstStyle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rtlCol="0"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pPr rtl="0"/>
            <a:r>
              <a:rPr 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 rtlCol="0"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693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0970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37716428-72C7-555A-E36A-0E6E04A6EA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872379"/>
              </p:ext>
            </p:extLst>
          </p:nvPr>
        </p:nvGraphicFramePr>
        <p:xfrm>
          <a:off x="302008" y="2082654"/>
          <a:ext cx="6968652" cy="3539811"/>
        </p:xfrm>
        <a:graphic>
          <a:graphicData uri="http://schemas.openxmlformats.org/drawingml/2006/table">
            <a:tbl>
              <a:tblPr firstRow="1" firstCol="1" bandRow="1"/>
              <a:tblGrid>
                <a:gridCol w="1343590">
                  <a:extLst>
                    <a:ext uri="{9D8B030D-6E8A-4147-A177-3AD203B41FA5}">
                      <a16:colId xmlns:a16="http://schemas.microsoft.com/office/drawing/2014/main" val="519433089"/>
                    </a:ext>
                  </a:extLst>
                </a:gridCol>
                <a:gridCol w="2066591">
                  <a:extLst>
                    <a:ext uri="{9D8B030D-6E8A-4147-A177-3AD203B41FA5}">
                      <a16:colId xmlns:a16="http://schemas.microsoft.com/office/drawing/2014/main" val="1812168098"/>
                    </a:ext>
                  </a:extLst>
                </a:gridCol>
                <a:gridCol w="1050878">
                  <a:extLst>
                    <a:ext uri="{9D8B030D-6E8A-4147-A177-3AD203B41FA5}">
                      <a16:colId xmlns:a16="http://schemas.microsoft.com/office/drawing/2014/main" val="1495956209"/>
                    </a:ext>
                  </a:extLst>
                </a:gridCol>
                <a:gridCol w="104196">
                  <a:extLst>
                    <a:ext uri="{9D8B030D-6E8A-4147-A177-3AD203B41FA5}">
                      <a16:colId xmlns:a16="http://schemas.microsoft.com/office/drawing/2014/main" val="1688112685"/>
                    </a:ext>
                  </a:extLst>
                </a:gridCol>
                <a:gridCol w="741965">
                  <a:extLst>
                    <a:ext uri="{9D8B030D-6E8A-4147-A177-3AD203B41FA5}">
                      <a16:colId xmlns:a16="http://schemas.microsoft.com/office/drawing/2014/main" val="2367408439"/>
                    </a:ext>
                  </a:extLst>
                </a:gridCol>
                <a:gridCol w="1661432">
                  <a:extLst>
                    <a:ext uri="{9D8B030D-6E8A-4147-A177-3AD203B41FA5}">
                      <a16:colId xmlns:a16="http://schemas.microsoft.com/office/drawing/2014/main" val="1139177037"/>
                    </a:ext>
                  </a:extLst>
                </a:gridCol>
              </a:tblGrid>
              <a:tr h="695568">
                <a:tc>
                  <a:txBody>
                    <a:bodyPr/>
                    <a:lstStyle/>
                    <a:p>
                      <a:pPr algn="l" rtl="0"/>
                      <a:r>
                        <a:rPr lang="vi-vn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Tên gọi khoản vay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/>
                      <a:r>
                        <a:rPr lang="vi-vn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Mã khoản </a:t>
                      </a:r>
                      <a:r>
                        <a:rPr lang="vi-VN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vay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r>
                        <a:rPr lang="en-us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Loan Code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5173867"/>
                  </a:ext>
                </a:extLst>
              </a:tr>
              <a:tr h="661858">
                <a:tc>
                  <a:txBody>
                    <a:bodyPr/>
                    <a:lstStyle/>
                    <a:p>
                      <a:pPr algn="l" rtl="0"/>
                      <a:r>
                        <a:rPr lang="vi-vn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Họ tên người vay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solidFill>
                          <a:srgbClr val="009ED6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0"/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solidFill>
                          <a:srgbClr val="009ED6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2394529"/>
                  </a:ext>
                </a:extLst>
              </a:tr>
              <a:tr h="816292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Thời gian hoàn trả</a:t>
                      </a:r>
                      <a:endParaRPr lang="ja-JP" altLang="ja-JP" sz="10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Hoàn </a:t>
                      </a:r>
                      <a:r>
                        <a:rPr lang="en-US" altLang="ja-JP" sz="1050" kern="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trả</a:t>
                      </a:r>
                      <a:r>
                        <a:rPr lang="en-US" altLang="ja-JP" sz="105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050" kern="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altLang="ja-JP" sz="105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vi-vn" altLang="ja-JP" sz="105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lần</a:t>
                      </a:r>
                      <a:r>
                        <a:rPr lang="en-US" altLang="ja-JP" sz="105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vi-vn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vi-vn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ừ          </a:t>
                      </a:r>
                      <a:r>
                        <a:rPr lang="en-US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vi-vn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 đến</a:t>
                      </a:r>
                      <a:endParaRPr lang="ja-JP" altLang="ja-JP" sz="1050" kern="100" dirty="0">
                        <a:solidFill>
                          <a:srgbClr val="009ED6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0"/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solidFill>
                          <a:srgbClr val="009ED6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1549888"/>
                  </a:ext>
                </a:extLst>
              </a:tr>
              <a:tr h="702029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Số tiền</a:t>
                      </a:r>
                      <a:r>
                        <a:rPr lang="en-US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vay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Số tiền đã hoàn trả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53430370"/>
                  </a:ext>
                </a:extLst>
              </a:tr>
              <a:tr h="664064">
                <a:tc>
                  <a:txBody>
                    <a:bodyPr/>
                    <a:lstStyle/>
                    <a:p>
                      <a:pPr algn="l" rtl="0"/>
                      <a:r>
                        <a:rPr lang="vi-vn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Số tiền </a:t>
                      </a:r>
                      <a:r>
                        <a:rPr lang="vi-VN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còn lại</a:t>
                      </a:r>
                      <a:r>
                        <a:rPr lang="en-US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phải trả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/>
                      <a:r>
                        <a:rPr lang="en-US" altLang="ja-JP" sz="1050" kern="100" dirty="0" err="1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vi-vn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thanh toán chậm trễ trong số tiền hoàn trả còn lại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5161100"/>
                  </a:ext>
                </a:extLst>
              </a:tr>
            </a:tbl>
          </a:graphicData>
        </a:graphic>
      </p:graphicFrame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8AA82D70-6E17-DC3F-74E7-6FD89036DC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657052"/>
              </p:ext>
            </p:extLst>
          </p:nvPr>
        </p:nvGraphicFramePr>
        <p:xfrm>
          <a:off x="242927" y="6782724"/>
          <a:ext cx="6968655" cy="2384911"/>
        </p:xfrm>
        <a:graphic>
          <a:graphicData uri="http://schemas.openxmlformats.org/drawingml/2006/table">
            <a:tbl>
              <a:tblPr firstRow="1" firstCol="1" bandRow="1"/>
              <a:tblGrid>
                <a:gridCol w="1227217">
                  <a:extLst>
                    <a:ext uri="{9D8B030D-6E8A-4147-A177-3AD203B41FA5}">
                      <a16:colId xmlns:a16="http://schemas.microsoft.com/office/drawing/2014/main" val="442343719"/>
                    </a:ext>
                  </a:extLst>
                </a:gridCol>
                <a:gridCol w="2246577">
                  <a:extLst>
                    <a:ext uri="{9D8B030D-6E8A-4147-A177-3AD203B41FA5}">
                      <a16:colId xmlns:a16="http://schemas.microsoft.com/office/drawing/2014/main" val="372505708"/>
                    </a:ext>
                  </a:extLst>
                </a:gridCol>
                <a:gridCol w="1318184">
                  <a:extLst>
                    <a:ext uri="{9D8B030D-6E8A-4147-A177-3AD203B41FA5}">
                      <a16:colId xmlns:a16="http://schemas.microsoft.com/office/drawing/2014/main" val="849422675"/>
                    </a:ext>
                  </a:extLst>
                </a:gridCol>
                <a:gridCol w="2176677">
                  <a:extLst>
                    <a:ext uri="{9D8B030D-6E8A-4147-A177-3AD203B41FA5}">
                      <a16:colId xmlns:a16="http://schemas.microsoft.com/office/drawing/2014/main" val="3684460668"/>
                    </a:ext>
                  </a:extLst>
                </a:gridCol>
              </a:tblGrid>
              <a:tr h="501359">
                <a:tc>
                  <a:txBody>
                    <a:bodyPr/>
                    <a:lstStyle/>
                    <a:p>
                      <a:pPr algn="l" rtl="0"/>
                      <a:r>
                        <a:rPr lang="vi-vn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Tên tổ chức tài chính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962075"/>
                  </a:ext>
                </a:extLst>
              </a:tr>
              <a:tr h="436728">
                <a:tc>
                  <a:txBody>
                    <a:bodyPr/>
                    <a:lstStyle/>
                    <a:p>
                      <a:pPr algn="l" rtl="0"/>
                      <a:r>
                        <a:rPr lang="vi-vn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Tên chi nhánh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509620"/>
                  </a:ext>
                </a:extLst>
              </a:tr>
              <a:tr h="416551">
                <a:tc>
                  <a:txBody>
                    <a:bodyPr/>
                    <a:lstStyle/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l" rtl="0"/>
                      <a:r>
                        <a:rPr lang="vi-vn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Loại tiền gửi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l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3281508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l" rtl="0"/>
                      <a:r>
                        <a:rPr lang="vi-vn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Người đứng tên tài khoản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4376986"/>
                  </a:ext>
                </a:extLst>
              </a:tr>
              <a:tr h="532424">
                <a:tc>
                  <a:txBody>
                    <a:bodyPr/>
                    <a:lstStyle/>
                    <a:p>
                      <a:pPr algn="l" rtl="0"/>
                      <a:r>
                        <a:rPr lang="vi-vn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Số tài khoản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vi-vn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Ngày chuyển khoản (rút tiền)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kern="100" dirty="0" err="1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Vui</a:t>
                      </a:r>
                      <a:r>
                        <a:rPr lang="en-US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050" kern="100" dirty="0" err="1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lòng</a:t>
                      </a:r>
                      <a:r>
                        <a:rPr lang="en-US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050" kern="100" dirty="0" err="1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050" kern="100" dirty="0" err="1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050" kern="100" dirty="0" err="1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phía</a:t>
                      </a:r>
                      <a:r>
                        <a:rPr lang="en-US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050" kern="100" dirty="0" err="1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bên</a:t>
                      </a:r>
                      <a:r>
                        <a:rPr lang="en-US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050" kern="100" dirty="0" err="1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phải</a:t>
                      </a:r>
                      <a:r>
                        <a:rPr lang="en-US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.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5027763"/>
                  </a:ext>
                </a:extLst>
              </a:tr>
            </a:tbl>
          </a:graphicData>
        </a:graphic>
      </p:graphicFrame>
      <p:sp>
        <p:nvSpPr>
          <p:cNvPr id="9" name="Rectangle 3">
            <a:extLst>
              <a:ext uri="{FF2B5EF4-FFF2-40B4-BE49-F238E27FC236}">
                <a16:creationId xmlns:a16="http://schemas.microsoft.com/office/drawing/2014/main" id="{34BEBA6A-45CB-DBB2-AAA6-4EB2FF71B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220" y="9387927"/>
            <a:ext cx="627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indent="139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/>
            <a:r>
              <a:rPr lang="vi-vn" altLang="ja-JP" sz="110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Nếu quý vị chưa đăng ký chuyển khoản thì cần làm thủ tục</a:t>
            </a:r>
            <a:r>
              <a:rPr lang="en-US" altLang="ja-JP" sz="110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1100" dirty="0" err="1">
                <a:ea typeface="ＭＳ ゴシック" panose="020B0609070205080204" pitchFamily="49" charset="-128"/>
                <a:cs typeface="Times New Roman" panose="02020603050405020304" pitchFamily="18" charset="0"/>
              </a:rPr>
              <a:t>đăng</a:t>
            </a:r>
            <a:r>
              <a:rPr lang="en-US" altLang="ja-JP" sz="110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1100" dirty="0" err="1">
                <a:ea typeface="ＭＳ ゴシック" panose="020B0609070205080204" pitchFamily="49" charset="-128"/>
                <a:cs typeface="Times New Roman" panose="02020603050405020304" pitchFamily="18" charset="0"/>
              </a:rPr>
              <a:t>ký</a:t>
            </a:r>
            <a:r>
              <a:rPr lang="vi-vn" altLang="ja-JP" sz="110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6F093765-CD24-A831-8B6F-ED159C66A4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384613"/>
              </p:ext>
            </p:extLst>
          </p:nvPr>
        </p:nvGraphicFramePr>
        <p:xfrm>
          <a:off x="7948478" y="6465056"/>
          <a:ext cx="6482221" cy="3665533"/>
        </p:xfrm>
        <a:graphic>
          <a:graphicData uri="http://schemas.openxmlformats.org/drawingml/2006/table">
            <a:tbl>
              <a:tblPr firstRow="1" firstCol="1" bandRow="1"/>
              <a:tblGrid>
                <a:gridCol w="6482221">
                  <a:extLst>
                    <a:ext uri="{9D8B030D-6E8A-4147-A177-3AD203B41FA5}">
                      <a16:colId xmlns:a16="http://schemas.microsoft.com/office/drawing/2014/main" val="2001551114"/>
                    </a:ext>
                  </a:extLst>
                </a:gridCol>
              </a:tblGrid>
              <a:tr h="297603">
                <a:tc>
                  <a:txBody>
                    <a:bodyPr/>
                    <a:lstStyle/>
                    <a:p>
                      <a:pPr algn="ctr" rtl="0"/>
                      <a:r>
                        <a:rPr lang="vi-vn" altLang="ja-JP" sz="10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Các điều mục cần tuân thủ</a:t>
                      </a:r>
                      <a:r>
                        <a:rPr lang="en-US" altLang="ja-JP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vi-vn" altLang="ja-JP" sz="10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v.v</a:t>
                      </a:r>
                      <a:r>
                        <a:rPr lang="en-US" altLang="ja-JP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..</a:t>
                      </a:r>
                      <a:r>
                        <a:rPr lang="vi-vn" altLang="ja-JP" sz="10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.</a:t>
                      </a:r>
                      <a:endParaRPr lang="ja-JP" altLang="ja-JP" sz="10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5602698"/>
                  </a:ext>
                </a:extLst>
              </a:tr>
              <a:tr h="3367930">
                <a:tc>
                  <a:txBody>
                    <a:bodyPr/>
                    <a:lstStyle/>
                    <a:p>
                      <a:pPr marL="174625" indent="-174625" algn="l" rtl="0"/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174625" indent="-174625" algn="l" rtl="0"/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khoản</a:t>
                      </a: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t</a:t>
                      </a:r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iền cho vay thì quý vị phải trả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tiền</a:t>
                      </a:r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đúng kỳ hạn theo kế hoạch hoàn trả khi nộp đơn.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174625" indent="-174625" algn="l" rtl="0"/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Khi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phía</a:t>
                      </a: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người vay phát sinh các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sau đây,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phải thông báo ngay lập tức.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(1) Khi có thay đổi về địa chỉ</a:t>
                      </a: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v.v</a:t>
                      </a:r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…</a:t>
                      </a:r>
                      <a:endParaRPr lang="en-US" altLang="ja-JP" sz="11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(2) Khi đổi tên, đổi họ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(3) Khi có thay đổi đáng kể trong tình trạng của hộ gia đình</a:t>
                      </a:r>
                      <a:endParaRPr lang="en-US" altLang="ja-JP" sz="11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(4) Khi người vay nhận trợ cấp bảo hộ đời sống</a:t>
                      </a:r>
                      <a:endParaRPr lang="en-US" altLang="ja-JP" sz="11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(5) Khi người vay tử vong</a:t>
                      </a:r>
                      <a:endParaRPr lang="en-US" altLang="ja-JP" sz="11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marR="0" lvl="0" indent="-185738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(6) Khi bị thiệt hại nghiêm trọng </a:t>
                      </a: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do </a:t>
                      </a:r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thiên tai, hỏa hoạn</a:t>
                      </a: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v.v</a:t>
                      </a:r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…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vi-vn" altLang="ja-JP" sz="110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(7) </a:t>
                      </a:r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Các điều mục</a:t>
                      </a:r>
                      <a:r>
                        <a:rPr lang="vi-vn" altLang="ja-JP" sz="110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khác do Hội đồng Phúc lợi Xã hội tỉnh Gifu quy định</a:t>
                      </a:r>
                      <a:endParaRPr lang="en-US" altLang="ja-JP" sz="1100" kern="100" dirty="0">
                        <a:effectLst/>
                        <a:latin typeface="+mn-lt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106363" indent="-106363" algn="l" rtl="0"/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Trường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tương</a:t>
                      </a: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ứng</a:t>
                      </a:r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với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điều kiện sau,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thì</a:t>
                      </a: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có thể phải trả lại toàn bộ hoặc một phần số tiền vay trong một lần.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(1) Khi sử dụng số tiền vay vào việc khác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(2) Khi vay bằng cách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khai</a:t>
                      </a: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báo</a:t>
                      </a:r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gian lận hoặc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bất chính khác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(3) Khi cố ý sao nhãng việc hoàn trả số tiền vay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106363" indent="-106363" algn="l" rtl="0"/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4.Khi không hoàn trả số tiền vay đúng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kỳ</a:t>
                      </a: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hạn</a:t>
                      </a: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, chúng tôi sẽ truy thu lãi tức chậm thanh toán là 3,0% / năm đối với số tiền gốc chậm thanh toán.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87313" indent="-87313" algn="l" rtl="0"/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* Lãi tức chậm thanh toán đối với tiền vay đến cuối tháng 3 năm 2020 là 5,0%.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endParaRPr lang="vi-vn" altLang="ja-JP" sz="1100" kern="100" dirty="0">
                        <a:effectLst/>
                        <a:latin typeface="+mn-lt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862986"/>
                  </a:ext>
                </a:extLst>
              </a:tr>
            </a:tbl>
          </a:graphicData>
        </a:graphic>
      </p:graphicFrame>
      <p:sp>
        <p:nvSpPr>
          <p:cNvPr id="14" name="Rectangle 3">
            <a:extLst>
              <a:ext uri="{FF2B5EF4-FFF2-40B4-BE49-F238E27FC236}">
                <a16:creationId xmlns:a16="http://schemas.microsoft.com/office/drawing/2014/main" id="{17EA4124-B75E-3EBD-B561-18CCA44D4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742" y="5754337"/>
            <a:ext cx="5643203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indent="139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indent="0" defTabSz="914400"/>
            <a:r>
              <a:rPr lang="vi-vn" altLang="ja-JP" sz="110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Đây là </a:t>
            </a:r>
            <a:r>
              <a:rPr lang="en-US" altLang="ja-JP" sz="1100" dirty="0" err="1">
                <a:ea typeface="ＭＳ ゴシック" panose="020B0609070205080204" pitchFamily="49" charset="-128"/>
                <a:cs typeface="Times New Roman" panose="02020603050405020304" pitchFamily="18" charset="0"/>
              </a:rPr>
              <a:t>thông</a:t>
            </a:r>
            <a:r>
              <a:rPr lang="en-US" altLang="ja-JP" sz="110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 tin </a:t>
            </a:r>
            <a:r>
              <a:rPr lang="en-US" altLang="ja-JP" sz="1100" dirty="0" err="1">
                <a:ea typeface="ＭＳ ゴシック" panose="020B0609070205080204" pitchFamily="49" charset="-128"/>
                <a:cs typeface="Times New Roman" panose="02020603050405020304" pitchFamily="18" charset="0"/>
              </a:rPr>
              <a:t>tại</a:t>
            </a:r>
            <a:r>
              <a:rPr lang="vi-vn" altLang="ja-JP" sz="110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 thời điểm ngày 31 tháng 5 năm 202</a:t>
            </a:r>
            <a:r>
              <a:rPr lang="en-US" altLang="ja-JP" sz="110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5</a:t>
            </a:r>
            <a:r>
              <a:rPr lang="vi-vn" altLang="ja-JP" sz="110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. </a:t>
            </a:r>
            <a:endParaRPr lang="en-US" altLang="ja-JP" sz="1100" dirty="0"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lvl="0" indent="0" defTabSz="914400"/>
            <a:r>
              <a:rPr lang="vi-VN" altLang="ja-JP" sz="110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Có một số trường hợp dữ liệu hoàn trả chưa được phản ánhhết trong tài liệu này</a:t>
            </a:r>
            <a:r>
              <a:rPr lang="vi-vn" altLang="ja-JP" sz="110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.</a:t>
            </a:r>
            <a:endParaRPr lang="ja-JP" altLang="en-US" sz="1100" dirty="0"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5" name="Rectangle 1">
            <a:extLst>
              <a:ext uri="{FF2B5EF4-FFF2-40B4-BE49-F238E27FC236}">
                <a16:creationId xmlns:a16="http://schemas.microsoft.com/office/drawing/2014/main" id="{DAB3047D-276C-D77D-72E4-534AC08D27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220" y="6351837"/>
            <a:ext cx="718198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○ </a:t>
            </a:r>
            <a:r>
              <a:rPr lang="vi-vn" altLang="ja-JP" sz="1400" u="sng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Tài khoản chuyển khoản</a:t>
            </a:r>
            <a:endParaRPr kumimoji="0" lang="ja-JP" altLang="ja-JP" sz="14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24D0351-6137-7958-9D4E-C9A6482B942D}"/>
              </a:ext>
            </a:extLst>
          </p:cNvPr>
          <p:cNvSpPr txBox="1"/>
          <p:nvPr/>
        </p:nvSpPr>
        <p:spPr>
          <a:xfrm>
            <a:off x="2695063" y="9739024"/>
            <a:ext cx="334370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altLang="ja-JP" sz="1100" b="1" dirty="0">
                <a:ea typeface="ＭＳ ゴシック" panose="020B0609070205080204" pitchFamily="49" charset="-128"/>
              </a:rPr>
              <a:t>● </a:t>
            </a:r>
            <a:r>
              <a:rPr lang="vi-vn" altLang="ja-JP" sz="1100" b="1" dirty="0">
                <a:ea typeface="Meiryo UI" panose="020B0604030504040204" pitchFamily="50" charset="-128"/>
              </a:rPr>
              <a:t>Địa chỉ liên hệ về nội dung này</a:t>
            </a:r>
            <a:endParaRPr lang="vi-vn" altLang="ja-JP" sz="1100" b="1" dirty="0">
              <a:ea typeface="ＭＳ ゴシック" panose="020B0609070205080204" pitchFamily="49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48E74AD7-F80A-B6DB-4633-BD4056752137}"/>
              </a:ext>
            </a:extLst>
          </p:cNvPr>
          <p:cNvSpPr txBox="1">
            <a:spLocks/>
          </p:cNvSpPr>
          <p:nvPr/>
        </p:nvSpPr>
        <p:spPr>
          <a:xfrm>
            <a:off x="242928" y="466757"/>
            <a:ext cx="7199880" cy="632525"/>
          </a:xfrm>
          <a:prstGeom prst="rect">
            <a:avLst/>
          </a:prstGeom>
          <a:solidFill>
            <a:srgbClr val="3A1D00"/>
          </a:solidFill>
        </p:spPr>
        <p:txBody>
          <a:bodyPr vert="horz" lIns="56698" tIns="28349" rIns="56698" bIns="28349" rtlCol="0" anchor="ctr" anchorCtr="1">
            <a:normAutofit/>
          </a:bodyPr>
          <a:lstStyle>
            <a:lvl1pPr algn="ctr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vi-vn" sz="1400" b="1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Thông báo số tiền hoàn trả còn lại của số tiền vay từ các khoản cho vay đặc biệt như quỹ nhỏ khẩn cấp</a:t>
            </a:r>
            <a:r>
              <a:rPr lang="en-US" sz="1400" b="1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,</a:t>
            </a:r>
            <a:r>
              <a:rPr lang="vi-vn" sz="1400" b="1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v.v</a:t>
            </a:r>
            <a:r>
              <a:rPr lang="vi-VN" sz="1400" b="1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…</a:t>
            </a:r>
            <a:endParaRPr lang="en-US" altLang="ja-JP" sz="1400" b="1" dirty="0">
              <a:solidFill>
                <a:schemeClr val="bg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graphicFrame>
        <p:nvGraphicFramePr>
          <p:cNvPr id="5" name="表 20">
            <a:extLst>
              <a:ext uri="{FF2B5EF4-FFF2-40B4-BE49-F238E27FC236}">
                <a16:creationId xmlns:a16="http://schemas.microsoft.com/office/drawing/2014/main" id="{85A3A812-4D76-87BA-CE2B-8C02E40246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652304"/>
              </p:ext>
            </p:extLst>
          </p:nvPr>
        </p:nvGraphicFramePr>
        <p:xfrm>
          <a:off x="289771" y="1155432"/>
          <a:ext cx="6980889" cy="51027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980889">
                  <a:extLst>
                    <a:ext uri="{9D8B030D-6E8A-4147-A177-3AD203B41FA5}">
                      <a16:colId xmlns:a16="http://schemas.microsoft.com/office/drawing/2014/main" val="3407476100"/>
                    </a:ext>
                  </a:extLst>
                </a:gridCol>
              </a:tblGrid>
              <a:tr h="510278">
                <a:tc>
                  <a:txBody>
                    <a:bodyPr/>
                    <a:lstStyle/>
                    <a:p>
                      <a:pPr algn="l" rtl="0"/>
                      <a:r>
                        <a:rPr lang="vi-vn" sz="1500" b="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Số tiền hoàn trả còn lại của </a:t>
                      </a:r>
                      <a:r>
                        <a:rPr lang="en-US" sz="1500" b="0" u="none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của</a:t>
                      </a:r>
                      <a:r>
                        <a:rPr lang="en-US" sz="1500" b="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b="0" u="none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1500" b="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b="0" u="none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khoản</a:t>
                      </a:r>
                      <a:r>
                        <a:rPr lang="en-US" sz="1500" b="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b="0" u="none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vay</a:t>
                      </a:r>
                      <a:r>
                        <a:rPr lang="en-US" sz="1500" b="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vi-vn" sz="1500" b="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ghi trên như sau.</a:t>
                      </a:r>
                      <a:endParaRPr kumimoji="1" lang="en-US" altLang="ja-JP" sz="1500" b="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ゴシック" panose="020B0609070205080204" pitchFamily="49" charset="-128"/>
                        <a:cs typeface="Arial" panose="020B0604020202020204" pitchFamily="34" charset="0"/>
                      </a:endParaRPr>
                    </a:p>
                  </a:txBody>
                  <a:tcPr marL="56698" marR="56698" marT="28349" marB="2834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6359304"/>
                  </a:ext>
                </a:extLst>
              </a:tr>
            </a:tbl>
          </a:graphicData>
        </a:graphic>
      </p:graphicFrame>
      <p:sp>
        <p:nvSpPr>
          <p:cNvPr id="10" name="Rectangle 1">
            <a:extLst>
              <a:ext uri="{FF2B5EF4-FFF2-40B4-BE49-F238E27FC236}">
                <a16:creationId xmlns:a16="http://schemas.microsoft.com/office/drawing/2014/main" id="{5611738B-8406-6398-C844-BB00FB6021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008" y="1665710"/>
            <a:ext cx="7181989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vi-vn" sz="11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○ Tình trạng cho vay / Số tiền phải hoàn trả (Số tiền hoàn trả còn lại)</a:t>
            </a:r>
            <a:endParaRPr kumimoji="0" lang="ja-JP" altLang="ja-JP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07EF9B2-3291-5F05-A25E-94DF24DA25E9}"/>
              </a:ext>
            </a:extLst>
          </p:cNvPr>
          <p:cNvSpPr txBox="1"/>
          <p:nvPr/>
        </p:nvSpPr>
        <p:spPr>
          <a:xfrm>
            <a:off x="2860281" y="9985427"/>
            <a:ext cx="37048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vi-vn" sz="1050" dirty="0">
                <a:latin typeface="Arial" panose="020B0604020202020204" pitchFamily="34" charset="0"/>
                <a:ea typeface="ＭＳ ゴシック" panose="020B0609070205080204" pitchFamily="49" charset="-128"/>
              </a:rPr>
              <a:t>[Số điện thoại] 058‐201‐2100</a:t>
            </a:r>
          </a:p>
          <a:p>
            <a:pPr rtl="0"/>
            <a:r>
              <a:rPr lang="vi-vn" sz="1050" dirty="0">
                <a:latin typeface="Arial" panose="020B0604020202020204" pitchFamily="34" charset="0"/>
                <a:ea typeface="ＭＳ ゴシック" panose="020B0609070205080204" pitchFamily="49" charset="-128"/>
              </a:rPr>
              <a:t>[Thời gian tiếp nhận] Các ngày trong tuần</a:t>
            </a:r>
            <a:r>
              <a:rPr lang="en-US" sz="105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050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từ</a:t>
            </a:r>
            <a:r>
              <a:rPr lang="vi-vn" sz="1050" dirty="0">
                <a:latin typeface="Arial" panose="020B0604020202020204" pitchFamily="34" charset="0"/>
                <a:ea typeface="ＭＳ ゴシック" panose="020B0609070205080204" pitchFamily="49" charset="-128"/>
              </a:rPr>
              <a:t> 9:00 ~ 17:00　　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74FEFEA3-F738-BC5E-71F7-5C15BF0189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9189" y="466757"/>
            <a:ext cx="725983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indent="139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397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vi-vn" sz="16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Về việc hoàn trả</a:t>
            </a:r>
            <a:endParaRPr kumimoji="0" lang="ja-JP" altLang="en-US" sz="16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C8F981E-7DD8-9A86-AD50-5CFF01AAE973}"/>
              </a:ext>
            </a:extLst>
          </p:cNvPr>
          <p:cNvSpPr txBox="1"/>
          <p:nvPr/>
        </p:nvSpPr>
        <p:spPr>
          <a:xfrm>
            <a:off x="7907769" y="1135598"/>
            <a:ext cx="67649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/>
            <a:r>
              <a:rPr lang="vi-vn" sz="1100" kern="100" dirty="0"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Số tiền vay phải được hoàn trả bằng cách chuyển khoản (</a:t>
            </a:r>
            <a:r>
              <a:rPr lang="en-US" sz="1100" kern="100" dirty="0" err="1"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Trừ</a:t>
            </a:r>
            <a:r>
              <a:rPr lang="en-US" sz="1100" kern="100" dirty="0"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sz="1100" kern="100" dirty="0" err="1"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tiền</a:t>
            </a:r>
            <a:r>
              <a:rPr lang="vi-vn" sz="1100" kern="100" dirty="0"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từ tài khoản đã đăng ký).</a:t>
            </a:r>
          </a:p>
          <a:p>
            <a:pPr algn="just" rtl="0"/>
            <a:r>
              <a:rPr lang="vi-vn" sz="1100" kern="100" dirty="0"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Vui lòng kiểm tra số dư để số dư không bị thiếu vào ngày chuyển khoản.</a:t>
            </a:r>
          </a:p>
        </p:txBody>
      </p:sp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04DF8240-082E-7A16-F16E-CC5C0BF983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62296"/>
              </p:ext>
            </p:extLst>
          </p:nvPr>
        </p:nvGraphicFramePr>
        <p:xfrm>
          <a:off x="7948478" y="1627953"/>
          <a:ext cx="6400801" cy="379020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225121">
                  <a:extLst>
                    <a:ext uri="{9D8B030D-6E8A-4147-A177-3AD203B41FA5}">
                      <a16:colId xmlns:a16="http://schemas.microsoft.com/office/drawing/2014/main" val="2248893319"/>
                    </a:ext>
                  </a:extLst>
                </a:gridCol>
                <a:gridCol w="1145984">
                  <a:extLst>
                    <a:ext uri="{9D8B030D-6E8A-4147-A177-3AD203B41FA5}">
                      <a16:colId xmlns:a16="http://schemas.microsoft.com/office/drawing/2014/main" val="905292467"/>
                    </a:ext>
                  </a:extLst>
                </a:gridCol>
                <a:gridCol w="3029696">
                  <a:extLst>
                    <a:ext uri="{9D8B030D-6E8A-4147-A177-3AD203B41FA5}">
                      <a16:colId xmlns:a16="http://schemas.microsoft.com/office/drawing/2014/main" val="727047189"/>
                    </a:ext>
                  </a:extLst>
                </a:gridCol>
              </a:tblGrid>
              <a:tr h="571817">
                <a:tc>
                  <a:txBody>
                    <a:bodyPr/>
                    <a:lstStyle/>
                    <a:p>
                      <a:pPr algn="ctr" rtl="0"/>
                      <a:r>
                        <a:rPr lang="vi-vn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Tổ chức tài chính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vi-vn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Ngày </a:t>
                      </a:r>
                      <a:br>
                        <a:rPr lang="en-US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</a:br>
                      <a:r>
                        <a:rPr lang="vi-vn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chuyển khoản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vi-vn" altLang="ja-JP" sz="110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Phí dịch vụ (Người vay trả)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ctr" rtl="0"/>
                      <a:r>
                        <a:rPr lang="vi-vn" sz="10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* </a:t>
                      </a:r>
                      <a:r>
                        <a:rPr lang="vi-vn" altLang="ja-JP" sz="100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Đ</a:t>
                      </a:r>
                      <a:r>
                        <a:rPr lang="vi-vn" altLang="ja-JP" sz="1000" kern="100" baseline="0" dirty="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ược</a:t>
                      </a:r>
                      <a:r>
                        <a:rPr lang="vi-vn" sz="10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tính vào số tiền hoàn trả hằng tháng.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2013971"/>
                  </a:ext>
                </a:extLst>
              </a:tr>
              <a:tr h="299524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vi-vn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Ngân hàng Juroku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vi-vn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Ngày 25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vi-vn" altLang="ja-JP" sz="110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 lần 10 yên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1755259"/>
                  </a:ext>
                </a:extLst>
              </a:tr>
              <a:tr h="299524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vi-vn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Ngân hàng Ogaki Kyoritsu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vi-vn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Ngày 25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vi-vn" altLang="ja-JP" sz="110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 lần 10 yên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0637359"/>
                  </a:ext>
                </a:extLst>
              </a:tr>
              <a:tr h="299524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vi-vn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Ngân hàng Gifu Shinkin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vi-vn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Ngày 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vi-vn" altLang="ja-JP" sz="110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 lần 10 yên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4167408"/>
                  </a:ext>
                </a:extLst>
              </a:tr>
              <a:tr h="299524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vi-vn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Ngân hàng Ogaki Seino Shinkin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vi-vn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Ngày 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vi-vn" altLang="ja-JP" sz="110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 lần 10 yên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668445"/>
                  </a:ext>
                </a:extLst>
              </a:tr>
              <a:tr h="299524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vi-vn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Ngân hàng Seki Shinkin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vi-vn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Ngày 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vi-vn" altLang="ja-JP" sz="110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 lần 10 yên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002800"/>
                  </a:ext>
                </a:extLst>
              </a:tr>
              <a:tr h="299524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vi-vn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Ngân hàng Hachiman Shinkin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vi-vn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Ngày 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vi-vn" altLang="ja-JP" sz="110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 lần 10 yên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3814785"/>
                  </a:ext>
                </a:extLst>
              </a:tr>
              <a:tr h="299524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vi-vn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Ngân hàng Tono Shinkin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vi-vn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Ngày 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vi-vn" altLang="ja-JP" sz="110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 lần 10 yên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3315347"/>
                  </a:ext>
                </a:extLst>
              </a:tr>
              <a:tr h="299524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vi-vn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Ngân hàng Takayama Shinkin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vi-vn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Ngày 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vi-vn" altLang="ja-JP" sz="110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 lần 10 yên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5997139"/>
                  </a:ext>
                </a:extLst>
              </a:tr>
              <a:tr h="378278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vi-vn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Ngân hàng Yucho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vi-vn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Ngày 25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vi-vn" altLang="ja-JP" sz="110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 lần 10 yên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2910907"/>
                  </a:ext>
                </a:extLst>
              </a:tr>
              <a:tr h="443921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vi-vn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Tổ chức tài chính </a:t>
                      </a:r>
                      <a:r>
                        <a:rPr lang="en-US" sz="1100" kern="100" dirty="0" err="1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khác</a:t>
                      </a:r>
                      <a:r>
                        <a:rPr lang="en-US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ngoài các tổ chức trên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vi-vn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Ngày 23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altLang="ja-JP" sz="110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 lần </a:t>
                      </a:r>
                      <a:r>
                        <a:rPr lang="vi-vn" altLang="ja-JP" sz="1100" b="0" u="sng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165 yên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2861620"/>
                  </a:ext>
                </a:extLst>
              </a:tr>
            </a:tbl>
          </a:graphicData>
        </a:graphic>
      </p:graphicFrame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0D04F431-D7BE-6957-4FA3-56E87AA1C9A9}"/>
              </a:ext>
            </a:extLst>
          </p:cNvPr>
          <p:cNvSpPr txBox="1"/>
          <p:nvPr/>
        </p:nvSpPr>
        <p:spPr>
          <a:xfrm>
            <a:off x="7907768" y="5843312"/>
            <a:ext cx="67649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/>
            <a:r>
              <a:rPr lang="vi-vn" sz="1100" kern="100" dirty="0"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* Nếu rơi vào ngày nghỉ của tổ chức tài chính thì sẽ chuyển khoản vào ngày làm việc tiếp theo.</a:t>
            </a:r>
            <a:endParaRPr lang="ja-JP" altLang="ja-JP" sz="1100" kern="100" dirty="0">
              <a:effectLst/>
              <a:latin typeface="Arial" panose="020B0604020202020204" pitchFamily="34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809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タイトル 1">
            <a:extLst>
              <a:ext uri="{FF2B5EF4-FFF2-40B4-BE49-F238E27FC236}">
                <a16:creationId xmlns:a16="http://schemas.microsoft.com/office/drawing/2014/main" id="{5BC35B4B-0192-46EA-99CB-91512E114F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392" y="748903"/>
            <a:ext cx="7038083" cy="617128"/>
          </a:xfrm>
          <a:solidFill>
            <a:srgbClr val="3A1D00"/>
          </a:solidFill>
        </p:spPr>
        <p:txBody>
          <a:bodyPr rtlCol="0" anchor="ctr" anchorCtr="1">
            <a:normAutofit/>
          </a:bodyPr>
          <a:lstStyle/>
          <a:p>
            <a:pPr rtl="0"/>
            <a:r>
              <a:rPr lang="vi-vn" sz="105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Các khoản cho vay đặc biệt như quỹ nhỏ khẩn cấp</a:t>
            </a:r>
            <a:r>
              <a:rPr lang="en-US" sz="105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,</a:t>
            </a:r>
            <a:r>
              <a:rPr lang="vi-vn" sz="105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v.v</a:t>
            </a:r>
            <a:r>
              <a:rPr lang="en-US" sz="105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..</a:t>
            </a:r>
            <a:r>
              <a:rPr lang="vi-vn" sz="105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. do ảnh hưởng của </a:t>
            </a:r>
            <a:r>
              <a:rPr lang="en-US" sz="105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dịch </a:t>
            </a:r>
            <a:r>
              <a:rPr lang="vi-vn" sz="105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COVID-19.</a:t>
            </a:r>
            <a:br>
              <a:rPr lang="en-US" altLang="ja-JP" sz="110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</a:br>
            <a:r>
              <a:rPr lang="vi-vn" sz="1600" b="1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Về các khoản cho vay đặc biệt thuộc đối tượng miễn hoàn trả</a:t>
            </a:r>
            <a:endParaRPr kumimoji="1" lang="ja-JP" altLang="en-US" sz="1600" b="1" dirty="0">
              <a:solidFill>
                <a:schemeClr val="bg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DC7BAA9-9DD0-4396-89CB-6A9C3066FD4D}"/>
              </a:ext>
            </a:extLst>
          </p:cNvPr>
          <p:cNvSpPr txBox="1"/>
          <p:nvPr/>
        </p:nvSpPr>
        <p:spPr>
          <a:xfrm>
            <a:off x="322715" y="2659103"/>
            <a:ext cx="71407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vi-vn" sz="1050" b="1" dirty="0">
                <a:latin typeface="Arial" panose="020B0604020202020204" pitchFamily="34" charset="0"/>
                <a:ea typeface="ＭＳ ゴシック" panose="020B0609070205080204" pitchFamily="49" charset="-128"/>
              </a:rPr>
              <a:t>● </a:t>
            </a:r>
            <a:r>
              <a:rPr lang="vi-VN" sz="1050" b="1" dirty="0">
                <a:latin typeface="Arial" panose="020B0604020202020204" pitchFamily="34" charset="0"/>
                <a:ea typeface="ＭＳ ゴシック" panose="020B0609070205080204" pitchFamily="49" charset="-128"/>
              </a:rPr>
              <a:t>Sơ đồ quy trình kiểm tra xem có thuộc đối tượng được miễn hoàn trả hay không</a:t>
            </a:r>
            <a:endParaRPr lang="vi-vn" sz="1050" b="1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FC746170-01D5-420E-96C4-79D455ED3FDA}"/>
              </a:ext>
            </a:extLst>
          </p:cNvPr>
          <p:cNvSpPr/>
          <p:nvPr/>
        </p:nvSpPr>
        <p:spPr>
          <a:xfrm>
            <a:off x="341644" y="2962928"/>
            <a:ext cx="6810946" cy="482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vi-vn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Người vay (người vay tiền)</a:t>
            </a:r>
            <a:r>
              <a:rPr lang="vi-vn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có </a:t>
            </a:r>
            <a:r>
              <a:rPr lang="vi-vn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được miễn thuế cư trú “cả tỉ lệ bình quân đầu người và tỉ lệ thu nhập” </a:t>
            </a:r>
            <a:r>
              <a:rPr lang="vi-vn" sz="11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năm tài khóa 202</a:t>
            </a:r>
            <a:r>
              <a:rPr lang="en-US" altLang="ja-JP" sz="11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5</a:t>
            </a:r>
            <a:r>
              <a:rPr lang="vi-vn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không?</a:t>
            </a:r>
            <a:endParaRPr lang="en-US" altLang="ja-JP" sz="1050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47EF3EEC-C40E-4B74-BF0C-94A0AE5E1420}"/>
              </a:ext>
            </a:extLst>
          </p:cNvPr>
          <p:cNvSpPr/>
          <p:nvPr/>
        </p:nvSpPr>
        <p:spPr>
          <a:xfrm>
            <a:off x="1693917" y="4562972"/>
            <a:ext cx="4534103" cy="3497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vi-vn" sz="105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Chủ hộ hiện tại </a:t>
            </a:r>
            <a:r>
              <a:rPr lang="vi-vn" sz="105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có</a:t>
            </a:r>
            <a:r>
              <a:rPr lang="vi-vn" sz="105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cùng một hộ gia đình như khi vay</a:t>
            </a:r>
            <a:r>
              <a:rPr lang="vi-vn" sz="105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không?</a:t>
            </a:r>
          </a:p>
        </p:txBody>
      </p:sp>
      <p:sp>
        <p:nvSpPr>
          <p:cNvPr id="47" name="矢印: 下 46">
            <a:extLst>
              <a:ext uri="{FF2B5EF4-FFF2-40B4-BE49-F238E27FC236}">
                <a16:creationId xmlns:a16="http://schemas.microsoft.com/office/drawing/2014/main" id="{80454A39-34FE-41BC-95D3-A06E92271A51}"/>
              </a:ext>
            </a:extLst>
          </p:cNvPr>
          <p:cNvSpPr/>
          <p:nvPr/>
        </p:nvSpPr>
        <p:spPr>
          <a:xfrm>
            <a:off x="2947932" y="4240459"/>
            <a:ext cx="1685109" cy="332210"/>
          </a:xfrm>
          <a:prstGeom prst="downArrow">
            <a:avLst>
              <a:gd name="adj1" fmla="val 56616"/>
              <a:gd name="adj2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ctr" rtl="0"/>
            <a:r>
              <a:rPr lang="vi-vn" sz="1000">
                <a:latin typeface="Arial" panose="020B0604020202020204" pitchFamily="34" charset="0"/>
                <a:ea typeface="ＭＳ ゴシック" panose="020B0609070205080204" pitchFamily="49" charset="-128"/>
              </a:rPr>
              <a:t>Không phải là người vay</a:t>
            </a: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631ECC6B-0653-47CE-A64D-D5A26E828DA5}"/>
              </a:ext>
            </a:extLst>
          </p:cNvPr>
          <p:cNvSpPr/>
          <p:nvPr/>
        </p:nvSpPr>
        <p:spPr>
          <a:xfrm>
            <a:off x="454071" y="3891702"/>
            <a:ext cx="5773949" cy="3497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vi-vn" sz="105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Chủ hộ hiện tại</a:t>
            </a:r>
            <a:r>
              <a:rPr lang="vi-vn" sz="105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là ai</a:t>
            </a:r>
          </a:p>
        </p:txBody>
      </p:sp>
      <p:sp>
        <p:nvSpPr>
          <p:cNvPr id="50" name="矢印: 下 49">
            <a:extLst>
              <a:ext uri="{FF2B5EF4-FFF2-40B4-BE49-F238E27FC236}">
                <a16:creationId xmlns:a16="http://schemas.microsoft.com/office/drawing/2014/main" id="{3DEC323E-DBCE-47EB-BA9D-7DBFE43976C7}"/>
              </a:ext>
            </a:extLst>
          </p:cNvPr>
          <p:cNvSpPr/>
          <p:nvPr/>
        </p:nvSpPr>
        <p:spPr>
          <a:xfrm>
            <a:off x="1904439" y="3445570"/>
            <a:ext cx="1405405" cy="444267"/>
          </a:xfrm>
          <a:prstGeom prst="downArrow">
            <a:avLst>
              <a:gd name="adj1" fmla="val 56442"/>
              <a:gd name="adj2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1000">
                <a:latin typeface="Arial" panose="020B0604020202020204" pitchFamily="34" charset="0"/>
                <a:ea typeface="ＭＳ ゴシック" panose="020B0609070205080204" pitchFamily="49" charset="-128"/>
              </a:rPr>
              <a:t>Có được m</a:t>
            </a:r>
            <a:r>
              <a:rPr lang="vi-vn" sz="1000">
                <a:latin typeface="Arial" panose="020B0604020202020204" pitchFamily="34" charset="0"/>
                <a:ea typeface="ＭＳ ゴシック" panose="020B0609070205080204" pitchFamily="49" charset="-128"/>
              </a:rPr>
              <a:t>iễn </a:t>
            </a:r>
            <a:r>
              <a:rPr lang="vi-vn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thuế</a:t>
            </a:r>
          </a:p>
        </p:txBody>
      </p:sp>
      <p:sp>
        <p:nvSpPr>
          <p:cNvPr id="51" name="矢印: 下 50">
            <a:extLst>
              <a:ext uri="{FF2B5EF4-FFF2-40B4-BE49-F238E27FC236}">
                <a16:creationId xmlns:a16="http://schemas.microsoft.com/office/drawing/2014/main" id="{0FBC6464-B1F5-477C-A0B0-AB4FDCBFF400}"/>
              </a:ext>
            </a:extLst>
          </p:cNvPr>
          <p:cNvSpPr/>
          <p:nvPr/>
        </p:nvSpPr>
        <p:spPr>
          <a:xfrm>
            <a:off x="4008623" y="4914845"/>
            <a:ext cx="956201" cy="270762"/>
          </a:xfrm>
          <a:prstGeom prst="downArrow">
            <a:avLst>
              <a:gd name="adj1" fmla="val 70830"/>
              <a:gd name="adj2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vi-vn" sz="1050" dirty="0">
                <a:latin typeface="Arial" panose="020B0604020202020204" pitchFamily="34" charset="0"/>
                <a:ea typeface="ＭＳ ゴシック" panose="020B0609070205080204" pitchFamily="49" charset="-128"/>
              </a:rPr>
              <a:t>Cùng</a:t>
            </a: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BC0EF637-2A56-49B0-A44F-56E379D4420B}"/>
              </a:ext>
            </a:extLst>
          </p:cNvPr>
          <p:cNvSpPr/>
          <p:nvPr/>
        </p:nvSpPr>
        <p:spPr>
          <a:xfrm>
            <a:off x="4531578" y="6108774"/>
            <a:ext cx="2747570" cy="12981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vi-vn" sz="16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Không thuộc đối tượng </a:t>
            </a:r>
            <a:r>
              <a:rPr lang="en-US" sz="1600" b="1" u="sng" dirty="0" err="1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được</a:t>
            </a:r>
            <a:r>
              <a:rPr lang="en-US" sz="16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vi-vn" sz="16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miễn</a:t>
            </a:r>
            <a:r>
              <a:rPr lang="ja-JP" altLang="en-US" sz="16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altLang="ja-JP" sz="1600" b="1" u="sng" dirty="0" err="1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hoàn</a:t>
            </a:r>
            <a:r>
              <a:rPr lang="en-US" altLang="ja-JP" sz="16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altLang="ja-JP" sz="1600" b="1" u="sng" dirty="0" err="1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trả</a:t>
            </a:r>
            <a:endParaRPr lang="en-US" altLang="ja-JP" sz="1600" b="1" u="sng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algn="ctr" rtl="0"/>
            <a:endParaRPr lang="en-US" altLang="ja-JP" sz="600" b="1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788C5F1C-8237-45B7-BB18-EA3FB3680270}"/>
              </a:ext>
            </a:extLst>
          </p:cNvPr>
          <p:cNvSpPr/>
          <p:nvPr/>
        </p:nvSpPr>
        <p:spPr>
          <a:xfrm>
            <a:off x="322715" y="6098836"/>
            <a:ext cx="4153457" cy="12961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rtl="0"/>
            <a:r>
              <a:rPr lang="vi-vn" sz="1400" b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　</a:t>
            </a:r>
            <a:endParaRPr lang="en-US" altLang="ja-JP" sz="1400" b="1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89413240-EFF4-48FF-AFD5-7C1B58AC8578}"/>
              </a:ext>
            </a:extLst>
          </p:cNvPr>
          <p:cNvSpPr/>
          <p:nvPr/>
        </p:nvSpPr>
        <p:spPr>
          <a:xfrm>
            <a:off x="278731" y="6427623"/>
            <a:ext cx="4252847" cy="10849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vi-vn" sz="1100" b="1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Vui lòng gọi điện đến </a:t>
            </a:r>
            <a:r>
              <a:rPr lang="vi-vn" sz="11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T</a:t>
            </a:r>
            <a:r>
              <a:rPr lang="en-US" sz="11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ổ</a:t>
            </a:r>
            <a:r>
              <a:rPr lang="vi-vn" sz="11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ng đài </a:t>
            </a:r>
            <a:r>
              <a:rPr lang="vi-vn" sz="1100" b="1" u="sng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058-201-2100</a:t>
            </a:r>
            <a:r>
              <a:rPr lang="vi-vn" sz="11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vi-vn" sz="12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để biết thêm chi tiết về thủ tục.</a:t>
            </a:r>
            <a:endParaRPr lang="en-US" altLang="ja-JP" sz="1100" b="1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563C22E1-D7B2-4B56-BD1A-9604FA2F6E9A}"/>
              </a:ext>
            </a:extLst>
          </p:cNvPr>
          <p:cNvSpPr/>
          <p:nvPr/>
        </p:nvSpPr>
        <p:spPr>
          <a:xfrm>
            <a:off x="597670" y="6355009"/>
            <a:ext cx="3658827" cy="3689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vi-vn" sz="16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Chúng tôi sẽ hướng dẫn thủ tục.</a:t>
            </a:r>
            <a:endParaRPr lang="en-US" altLang="ja-JP" sz="1600" b="1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1F267061-A073-4181-9FC6-F7B3EF95AAFC}"/>
              </a:ext>
            </a:extLst>
          </p:cNvPr>
          <p:cNvSpPr/>
          <p:nvPr/>
        </p:nvSpPr>
        <p:spPr>
          <a:xfrm>
            <a:off x="2681365" y="5185607"/>
            <a:ext cx="3546655" cy="4941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vi-vn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Chủ hộ hiện tại </a:t>
            </a:r>
            <a:r>
              <a:rPr lang="vi-vn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có </a:t>
            </a:r>
            <a:r>
              <a:rPr lang="vi-vn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được miễn thuế cư trú “cả tỉ lệ bình quân đầu người và tỉ lệ thu nhập”</a:t>
            </a:r>
            <a:r>
              <a:rPr lang="vi-vn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vi-vn" sz="105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năm tài khóa 202</a:t>
            </a:r>
            <a:r>
              <a:rPr lang="en-US" altLang="ja-JP" sz="105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5</a:t>
            </a:r>
            <a:r>
              <a:rPr lang="vi-vn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không?</a:t>
            </a:r>
          </a:p>
        </p:txBody>
      </p:sp>
      <p:sp>
        <p:nvSpPr>
          <p:cNvPr id="63" name="矢印: 下 62">
            <a:extLst>
              <a:ext uri="{FF2B5EF4-FFF2-40B4-BE49-F238E27FC236}">
                <a16:creationId xmlns:a16="http://schemas.microsoft.com/office/drawing/2014/main" id="{BA5AAE1D-3A52-4957-8812-C6A1B1D7CF9A}"/>
              </a:ext>
            </a:extLst>
          </p:cNvPr>
          <p:cNvSpPr/>
          <p:nvPr/>
        </p:nvSpPr>
        <p:spPr>
          <a:xfrm>
            <a:off x="454071" y="4241403"/>
            <a:ext cx="1150573" cy="1856951"/>
          </a:xfrm>
          <a:prstGeom prst="downArrow">
            <a:avLst>
              <a:gd name="adj1" fmla="val 56751"/>
              <a:gd name="adj2" fmla="val 1706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 rtl="0"/>
            <a:r>
              <a:rPr lang="vi-vn" sz="1050">
                <a:latin typeface="Arial" panose="020B0604020202020204" pitchFamily="34" charset="0"/>
                <a:ea typeface="ＭＳ ゴシック" panose="020B0609070205080204" pitchFamily="49" charset="-128"/>
              </a:rPr>
              <a:t>Là người vay</a:t>
            </a:r>
          </a:p>
        </p:txBody>
      </p:sp>
      <p:sp>
        <p:nvSpPr>
          <p:cNvPr id="64" name="矢印: 下 63">
            <a:extLst>
              <a:ext uri="{FF2B5EF4-FFF2-40B4-BE49-F238E27FC236}">
                <a16:creationId xmlns:a16="http://schemas.microsoft.com/office/drawing/2014/main" id="{6F159D39-7B63-4CB9-AAA8-2C4A56D483DE}"/>
              </a:ext>
            </a:extLst>
          </p:cNvPr>
          <p:cNvSpPr/>
          <p:nvPr/>
        </p:nvSpPr>
        <p:spPr>
          <a:xfrm>
            <a:off x="1697593" y="4921089"/>
            <a:ext cx="832409" cy="1176783"/>
          </a:xfrm>
          <a:prstGeom prst="downArrow">
            <a:avLst>
              <a:gd name="adj1" fmla="val 50000"/>
              <a:gd name="adj2" fmla="val 20873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 rtl="0"/>
            <a:r>
              <a:rPr lang="en-US" sz="1000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Không</a:t>
            </a:r>
            <a:r>
              <a:rPr lang="en-US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000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cùng</a:t>
            </a:r>
            <a:r>
              <a:rPr lang="en-US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br>
              <a:rPr lang="en-US" sz="1000" dirty="0">
                <a:latin typeface="Arial" panose="020B0604020202020204" pitchFamily="34" charset="0"/>
                <a:ea typeface="ＭＳ ゴシック" panose="020B0609070205080204" pitchFamily="49" charset="-128"/>
              </a:rPr>
            </a:br>
            <a:r>
              <a:rPr lang="en-US" sz="1000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hộ</a:t>
            </a:r>
            <a:r>
              <a:rPr lang="en-US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000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gia</a:t>
            </a:r>
            <a:r>
              <a:rPr lang="en-US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000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đình</a:t>
            </a:r>
            <a:endParaRPr lang="vi-vn" sz="10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65" name="矢印: 下 64">
            <a:extLst>
              <a:ext uri="{FF2B5EF4-FFF2-40B4-BE49-F238E27FC236}">
                <a16:creationId xmlns:a16="http://schemas.microsoft.com/office/drawing/2014/main" id="{9DC78207-1625-4513-BF95-6DF9B49C735F}"/>
              </a:ext>
            </a:extLst>
          </p:cNvPr>
          <p:cNvSpPr/>
          <p:nvPr/>
        </p:nvSpPr>
        <p:spPr>
          <a:xfrm>
            <a:off x="3035755" y="5687303"/>
            <a:ext cx="1220742" cy="403250"/>
          </a:xfrm>
          <a:prstGeom prst="downArrow">
            <a:avLst>
              <a:gd name="adj1" fmla="val 63349"/>
              <a:gd name="adj2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1000">
                <a:latin typeface="Arial" panose="020B0604020202020204" pitchFamily="34" charset="0"/>
                <a:ea typeface="ＭＳ ゴシック" panose="020B0609070205080204" pitchFamily="49" charset="-128"/>
              </a:rPr>
              <a:t>Có được</a:t>
            </a:r>
            <a:endParaRPr lang="vi-vn" sz="10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66" name="矢印: 下 65">
            <a:extLst>
              <a:ext uri="{FF2B5EF4-FFF2-40B4-BE49-F238E27FC236}">
                <a16:creationId xmlns:a16="http://schemas.microsoft.com/office/drawing/2014/main" id="{8156BC0A-711D-46E3-969D-BB97EE0DD187}"/>
              </a:ext>
            </a:extLst>
          </p:cNvPr>
          <p:cNvSpPr/>
          <p:nvPr/>
        </p:nvSpPr>
        <p:spPr>
          <a:xfrm>
            <a:off x="4911103" y="5689369"/>
            <a:ext cx="1102275" cy="408503"/>
          </a:xfrm>
          <a:prstGeom prst="downArrow">
            <a:avLst>
              <a:gd name="adj1" fmla="val 63142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1000">
                <a:latin typeface="Arial" panose="020B0604020202020204" pitchFamily="34" charset="0"/>
                <a:ea typeface="ＭＳ ゴシック" panose="020B0609070205080204" pitchFamily="49" charset="-128"/>
              </a:rPr>
              <a:t>Phải </a:t>
            </a:r>
            <a:br>
              <a:rPr lang="en-US" sz="1000">
                <a:latin typeface="Arial" panose="020B0604020202020204" pitchFamily="34" charset="0"/>
                <a:ea typeface="ＭＳ ゴシック" panose="020B0609070205080204" pitchFamily="49" charset="-128"/>
              </a:rPr>
            </a:br>
            <a:r>
              <a:rPr lang="en-US" sz="1000">
                <a:latin typeface="Arial" panose="020B0604020202020204" pitchFamily="34" charset="0"/>
                <a:ea typeface="ＭＳ ゴシック" panose="020B0609070205080204" pitchFamily="49" charset="-128"/>
              </a:rPr>
              <a:t>n</a:t>
            </a:r>
            <a:r>
              <a:rPr lang="vi-vn" sz="1000">
                <a:latin typeface="Arial" panose="020B0604020202020204" pitchFamily="34" charset="0"/>
                <a:ea typeface="ＭＳ ゴシック" panose="020B0609070205080204" pitchFamily="49" charset="-128"/>
              </a:rPr>
              <a:t>ộp </a:t>
            </a:r>
            <a:r>
              <a:rPr lang="vi-vn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thuế</a:t>
            </a:r>
          </a:p>
        </p:txBody>
      </p:sp>
      <p:sp>
        <p:nvSpPr>
          <p:cNvPr id="67" name="矢印: 下 66">
            <a:extLst>
              <a:ext uri="{FF2B5EF4-FFF2-40B4-BE49-F238E27FC236}">
                <a16:creationId xmlns:a16="http://schemas.microsoft.com/office/drawing/2014/main" id="{449FB9D3-3F9B-4703-AE48-D7E7163C4042}"/>
              </a:ext>
            </a:extLst>
          </p:cNvPr>
          <p:cNvSpPr/>
          <p:nvPr/>
        </p:nvSpPr>
        <p:spPr>
          <a:xfrm>
            <a:off x="6191924" y="3446776"/>
            <a:ext cx="975952" cy="2668815"/>
          </a:xfrm>
          <a:prstGeom prst="downArrow">
            <a:avLst>
              <a:gd name="adj1" fmla="val 50000"/>
              <a:gd name="adj2" fmla="val 19814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 rtl="0"/>
            <a:r>
              <a:rPr lang="vi-vn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Nộp thuế</a:t>
            </a: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9277E5B5-6474-885E-FD2C-29C6514BF5E2}"/>
              </a:ext>
            </a:extLst>
          </p:cNvPr>
          <p:cNvSpPr txBox="1">
            <a:spLocks/>
          </p:cNvSpPr>
          <p:nvPr/>
        </p:nvSpPr>
        <p:spPr>
          <a:xfrm>
            <a:off x="7862442" y="746228"/>
            <a:ext cx="7038083" cy="602031"/>
          </a:xfrm>
          <a:prstGeom prst="rect">
            <a:avLst/>
          </a:prstGeom>
          <a:solidFill>
            <a:srgbClr val="3A1D00"/>
          </a:solidFill>
        </p:spPr>
        <p:txBody>
          <a:bodyPr vert="horz" lIns="91440" tIns="45720" rIns="91440" bIns="45720" rtlCol="0" anchor="ctr" anchorCtr="1">
            <a:normAutofit/>
          </a:bodyPr>
          <a:lstStyle>
            <a:lvl1pPr algn="ctr" defTabSz="14255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935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vi-vn" sz="80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Các khoản cho vay đặc biệt như quỹ nhỏ khẩn cấp</a:t>
            </a: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,</a:t>
            </a:r>
            <a:r>
              <a:rPr lang="vi-vn" sz="80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v.v</a:t>
            </a: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..</a:t>
            </a:r>
            <a:r>
              <a:rPr lang="vi-vn" sz="80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. do ảnh hưởng của COVID-19.</a:t>
            </a:r>
            <a:br>
              <a:rPr lang="en-US" altLang="ja-JP" sz="105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</a:br>
            <a:r>
              <a:rPr lang="vi-vn" sz="1400" b="1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Về các khoản cho vay đặc biệt thuộc đối tượng miễn hoàn trả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C946118-A3E8-CC07-AB28-6917C5B047CF}"/>
              </a:ext>
            </a:extLst>
          </p:cNvPr>
          <p:cNvSpPr txBox="1"/>
          <p:nvPr/>
        </p:nvSpPr>
        <p:spPr>
          <a:xfrm>
            <a:off x="7840204" y="1352107"/>
            <a:ext cx="715763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Đối với các khoản cho vay đặc biệt như quỹ nhỏ khẩn cấp</a:t>
            </a:r>
            <a:r>
              <a:rPr lang="en-US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,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v.v</a:t>
            </a:r>
            <a:r>
              <a:rPr lang="en-US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..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. do ảnh hưởng của COVID-19 mà Hội đồng</a:t>
            </a:r>
            <a:r>
              <a:rPr lang="en-US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đã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cho vay, nếu người vay tương ứng với các trường hợp sau</a:t>
            </a:r>
            <a:r>
              <a:rPr lang="en-US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thì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sẽ được </a:t>
            </a:r>
            <a:r>
              <a:rPr lang="vi-vn" sz="1100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miễn </a:t>
            </a:r>
            <a:r>
              <a:rPr lang="vi-vn" sz="1200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hoàn trả số tiền đã vay (trả lại tiền đã vay)</a:t>
            </a:r>
            <a:r>
              <a:rPr lang="vi-vn" sz="12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sau khi nộp đơn </a:t>
            </a:r>
            <a:r>
              <a:rPr lang="vi-vn" sz="1200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và được Hội đồng thông báo quyết định miễn.</a:t>
            </a:r>
            <a:endParaRPr lang="en-US" altLang="ja-JP" sz="1200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83A61FA6-1138-9B73-E14C-5E8895369273}"/>
              </a:ext>
            </a:extLst>
          </p:cNvPr>
          <p:cNvGraphicFramePr>
            <a:graphicFrameLocks noGrp="1"/>
          </p:cNvGraphicFramePr>
          <p:nvPr/>
        </p:nvGraphicFramePr>
        <p:xfrm>
          <a:off x="8033419" y="2569594"/>
          <a:ext cx="6807200" cy="4483810"/>
        </p:xfrm>
        <a:graphic>
          <a:graphicData uri="http://schemas.openxmlformats.org/drawingml/2006/table">
            <a:tbl>
              <a:tblPr/>
              <a:tblGrid>
                <a:gridCol w="3484834">
                  <a:extLst>
                    <a:ext uri="{9D8B030D-6E8A-4147-A177-3AD203B41FA5}">
                      <a16:colId xmlns:a16="http://schemas.microsoft.com/office/drawing/2014/main" val="2254283237"/>
                    </a:ext>
                  </a:extLst>
                </a:gridCol>
                <a:gridCol w="3322366">
                  <a:extLst>
                    <a:ext uri="{9D8B030D-6E8A-4147-A177-3AD203B41FA5}">
                      <a16:colId xmlns:a16="http://schemas.microsoft.com/office/drawing/2014/main" val="3603476458"/>
                    </a:ext>
                  </a:extLst>
                </a:gridCol>
              </a:tblGrid>
              <a:tr h="50278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(1)</a:t>
                      </a:r>
                      <a:endParaRPr lang="vi-vn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(2)</a:t>
                      </a:r>
                      <a:endParaRPr lang="vi-vn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270498"/>
                  </a:ext>
                </a:extLst>
              </a:tr>
              <a:tr h="2519263">
                <a:tc>
                  <a:txBody>
                    <a:bodyPr/>
                    <a:lstStyle/>
                    <a:p>
                      <a:pPr algn="ctr" rtl="0" fontAlgn="ctr"/>
                      <a:r>
                        <a:rPr lang="vi-v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Đang nhận trợ cấp bảo hộ đời sống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altLang="zh-TW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</a:endParaRPr>
                    </a:p>
                    <a:p>
                      <a:pPr algn="ctr" rtl="0" fontAlgn="ctr"/>
                      <a:r>
                        <a:rPr lang="vi-v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Đang được cấp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:</a:t>
                      </a:r>
                      <a:r>
                        <a:rPr lang="vi-v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</a:endParaRPr>
                    </a:p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S</a:t>
                      </a:r>
                      <a:r>
                        <a:rPr lang="vi-v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ổ tay phúc lợi bảo vệ sức khỏe tâm thần (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H</a:t>
                      </a:r>
                      <a:r>
                        <a:rPr lang="vi-v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ạng 1)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</a:endParaRPr>
                    </a:p>
                    <a:p>
                      <a:pPr algn="ctr" rtl="0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lang="vi-v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hoặc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</a:endParaRPr>
                    </a:p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S</a:t>
                      </a:r>
                      <a:r>
                        <a:rPr lang="vi-v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ổ tay người khuyết tật thể chất (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H</a:t>
                      </a:r>
                      <a:r>
                        <a:rPr lang="vi-v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ạng 1 hoặc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H</a:t>
                      </a:r>
                      <a:r>
                        <a:rPr lang="vi-v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ạng 2)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</a:endParaRPr>
                    </a:p>
                    <a:p>
                      <a:pPr algn="ctr" rtl="0" fontAlgn="ctr"/>
                      <a:r>
                        <a:rPr lang="vi-v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 hoặc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</a:endParaRPr>
                    </a:p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S</a:t>
                      </a:r>
                      <a:r>
                        <a:rPr lang="vi-v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ổ tay trẻ chậm phát triển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</a:endParaRPr>
                    </a:p>
                    <a:p>
                      <a:pPr algn="ctr" rtl="0" fontAlgn="ctr"/>
                      <a:r>
                        <a:rPr lang="vi-v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 (A1 hoặc A2)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971008"/>
                  </a:ext>
                </a:extLst>
              </a:tr>
              <a:tr h="1461763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vi-vn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980633"/>
                  </a:ext>
                </a:extLst>
              </a:tr>
            </a:tbl>
          </a:graphicData>
        </a:graphic>
      </p:graphicFrame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0239D02-02AF-C148-5B13-CB04D85C1F7B}"/>
              </a:ext>
            </a:extLst>
          </p:cNvPr>
          <p:cNvSpPr txBox="1"/>
          <p:nvPr/>
        </p:nvSpPr>
        <p:spPr>
          <a:xfrm>
            <a:off x="7978621" y="2285526"/>
            <a:ext cx="71407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vi-vn" sz="1050" b="1" dirty="0">
                <a:latin typeface="Arial" panose="020B0604020202020204" pitchFamily="34" charset="0"/>
                <a:ea typeface="ＭＳ ゴシック" panose="020B0609070205080204" pitchFamily="49" charset="-128"/>
              </a:rPr>
              <a:t>● </a:t>
            </a:r>
            <a:r>
              <a:rPr lang="vi-VN" sz="1050" b="1" dirty="0">
                <a:latin typeface="Arial" panose="020B0604020202020204" pitchFamily="34" charset="0"/>
                <a:ea typeface="ＭＳ ゴシック" panose="020B0609070205080204" pitchFamily="49" charset="-128"/>
              </a:rPr>
              <a:t>Sơ đồ quy trình kiểm tra xem có thuộc đối tượng được miễn hoàn trả không</a:t>
            </a:r>
            <a:endParaRPr lang="vi-vn" sz="1050" b="1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29D2AE80-8959-D55D-AFFB-8715AB8156E7}"/>
              </a:ext>
            </a:extLst>
          </p:cNvPr>
          <p:cNvSpPr/>
          <p:nvPr/>
        </p:nvSpPr>
        <p:spPr>
          <a:xfrm>
            <a:off x="9319837" y="5866899"/>
            <a:ext cx="3929810" cy="4619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vi-vn" sz="16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Chúng tôi sẽ hướng dẫn thủ tục.</a:t>
            </a:r>
            <a:endParaRPr lang="en-US" altLang="ja-JP" sz="1600" b="1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86AD4BEC-1985-BD9A-020B-0B4E4D2CEEF1}"/>
              </a:ext>
            </a:extLst>
          </p:cNvPr>
          <p:cNvSpPr/>
          <p:nvPr/>
        </p:nvSpPr>
        <p:spPr>
          <a:xfrm>
            <a:off x="8410236" y="5939752"/>
            <a:ext cx="6330407" cy="10849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vi-vn" sz="1100" b="1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Vui lòng gọi điện đến </a:t>
            </a:r>
            <a:r>
              <a:rPr lang="vi-vn" sz="12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Tổng đài </a:t>
            </a:r>
            <a:r>
              <a:rPr lang="vi-vn" sz="1200" b="1" u="sng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058-201-2100</a:t>
            </a:r>
            <a:r>
              <a:rPr lang="vi-vn" sz="12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để biết thêm chi tiết về thủ tục.</a:t>
            </a:r>
            <a:endParaRPr lang="en-US" altLang="ja-JP" sz="1100" b="1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8261A36-9E7B-B603-CBC2-5F6519974A02}"/>
              </a:ext>
            </a:extLst>
          </p:cNvPr>
          <p:cNvSpPr txBox="1"/>
          <p:nvPr/>
        </p:nvSpPr>
        <p:spPr>
          <a:xfrm>
            <a:off x="322714" y="7632161"/>
            <a:ext cx="71407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rtl="0"/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● Vui lòng lấy các giấy tờ sau đây tại quầy hành chính</a:t>
            </a:r>
            <a:r>
              <a:rPr lang="en-US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,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v.v</a:t>
            </a:r>
            <a:r>
              <a:rPr lang="en-US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..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. của địa phương để kiểm tra xem có được miễn thuế cư trú cả tỉ lệ bình quân đầu người và tỉ lệ thu nhập không.</a:t>
            </a:r>
            <a:endParaRPr lang="ja-JP" altLang="en-US" sz="1050" b="1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A895BB-E45C-C0AD-6AAF-FC240210B1DC}"/>
              </a:ext>
            </a:extLst>
          </p:cNvPr>
          <p:cNvSpPr txBox="1"/>
          <p:nvPr/>
        </p:nvSpPr>
        <p:spPr>
          <a:xfrm>
            <a:off x="540247" y="8260309"/>
            <a:ext cx="71407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vi-vn" sz="1050" b="1" dirty="0">
                <a:latin typeface="Arial" panose="020B0604020202020204" pitchFamily="34" charset="0"/>
                <a:ea typeface="ＭＳ ゴシック" panose="020B0609070205080204" pitchFamily="49" charset="-128"/>
              </a:rPr>
              <a:t>　</a:t>
            </a:r>
            <a:r>
              <a:rPr lang="vi-vn" sz="105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Giấy chứng nhận miễn thuế năm tài khóa 202</a:t>
            </a:r>
            <a:r>
              <a:rPr lang="en-US" altLang="ja-JP" sz="105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5</a:t>
            </a:r>
            <a:r>
              <a:rPr lang="vi-vn" sz="105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có thể được cấp vào khoảng tháng 6 năm 202</a:t>
            </a:r>
            <a:r>
              <a:rPr lang="en-US" sz="105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5</a:t>
            </a:r>
            <a:r>
              <a:rPr lang="vi-vn" sz="105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.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62803D6-E5F4-B721-846B-784FD56BCEDB}"/>
              </a:ext>
            </a:extLst>
          </p:cNvPr>
          <p:cNvSpPr/>
          <p:nvPr/>
        </p:nvSpPr>
        <p:spPr>
          <a:xfrm>
            <a:off x="571786" y="8210424"/>
            <a:ext cx="6437399" cy="3613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400"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2A93B53-5D5A-E04F-C009-2E84DB79C5B9}"/>
              </a:ext>
            </a:extLst>
          </p:cNvPr>
          <p:cNvSpPr txBox="1"/>
          <p:nvPr/>
        </p:nvSpPr>
        <p:spPr>
          <a:xfrm>
            <a:off x="283383" y="8812173"/>
            <a:ext cx="71407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rtl="0"/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● </a:t>
            </a:r>
            <a:r>
              <a:rPr lang="en-US" sz="1100" u="sng" dirty="0">
                <a:latin typeface="Arial" panose="020B0604020202020204" pitchFamily="34" charset="0"/>
                <a:ea typeface="ＭＳ ゴシック" panose="020B0609070205080204" pitchFamily="49" charset="-128"/>
              </a:rPr>
              <a:t>Trường </a:t>
            </a:r>
            <a:r>
              <a:rPr lang="en-US" sz="1100" u="sng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hợp</a:t>
            </a:r>
            <a:r>
              <a:rPr lang="vi-vn" sz="1100" u="sng" dirty="0">
                <a:latin typeface="Arial" panose="020B0604020202020204" pitchFamily="34" charset="0"/>
                <a:ea typeface="ＭＳ ゴシック" panose="020B0609070205080204" pitchFamily="49" charset="-128"/>
              </a:rPr>
              <a:t> chưa khai thuế hoặc điều chỉnh thuế cuối năm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,</a:t>
            </a:r>
            <a:r>
              <a:rPr lang="en-US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nếu</a:t>
            </a:r>
            <a:r>
              <a:rPr lang="en-US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quý</a:t>
            </a:r>
            <a:r>
              <a:rPr lang="en-US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vị</a:t>
            </a:r>
            <a:r>
              <a:rPr lang="en-US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không</a:t>
            </a:r>
            <a:r>
              <a:rPr lang="en-US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khai</a:t>
            </a:r>
            <a:r>
              <a:rPr lang="en-US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thuế</a:t>
            </a:r>
            <a:r>
              <a:rPr lang="en-US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cư</a:t>
            </a:r>
            <a:r>
              <a:rPr lang="en-US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trú</a:t>
            </a:r>
            <a:r>
              <a:rPr lang="en-US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thì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có </a:t>
            </a:r>
            <a:r>
              <a:rPr lang="en-US" sz="1100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thể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không được cấp giấy chứng nhận nộp thuế và giấy chứng nhận miễn thuế.</a:t>
            </a:r>
            <a:endParaRPr lang="en-US" sz="11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marL="180975" indent="-180975"/>
            <a:r>
              <a:rPr lang="vi-vn" altLang="ja-JP" sz="1100" dirty="0">
                <a:ea typeface="ＭＳ ゴシック" panose="020B0609070205080204" pitchFamily="49" charset="-128"/>
              </a:rPr>
              <a:t>●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Vui lòng liên hệ với Phòng Thuế vụ của địa phương nơi mình sinh sống</a:t>
            </a:r>
            <a:r>
              <a:rPr lang="vi-vn" sz="1100" u="sng" dirty="0">
                <a:latin typeface="Arial" panose="020B0604020202020204" pitchFamily="34" charset="0"/>
                <a:ea typeface="ＭＳ ゴシック" panose="020B0609070205080204" pitchFamily="49" charset="-128"/>
              </a:rPr>
              <a:t> để biết về cách khai thuế cư trú</a:t>
            </a:r>
            <a:endParaRPr lang="en-US" sz="1100" u="sng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marL="180975" indent="-180975"/>
            <a:r>
              <a:rPr lang="en-US" altLang="ja-JP" sz="1100" u="sng" dirty="0">
                <a:latin typeface="Arial" panose="020B0604020202020204" pitchFamily="34" charset="0"/>
                <a:ea typeface="ＭＳ ゴシック" panose="020B0609070205080204" pitchFamily="49" charset="-128"/>
              </a:rPr>
              <a:t>   </a:t>
            </a:r>
            <a:r>
              <a:rPr lang="vi-vn" altLang="ja-JP" sz="1100" u="sng" dirty="0">
                <a:ea typeface="ＭＳ ゴシック" panose="020B0609070205080204" pitchFamily="49" charset="-128"/>
              </a:rPr>
              <a:t>(Mẫu giấy khai thuế </a:t>
            </a:r>
            <a:r>
              <a:rPr lang="en-US" altLang="ja-JP" sz="1100" u="sng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sẽ</a:t>
            </a:r>
            <a:r>
              <a:rPr lang="en-US" altLang="ja-JP" sz="1100" u="sng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vi-vn" altLang="ja-JP" sz="1100" u="sng" dirty="0">
                <a:ea typeface="ＭＳ ゴシック" panose="020B0609070205080204" pitchFamily="49" charset="-128"/>
              </a:rPr>
              <a:t>khác nhau tùy</a:t>
            </a:r>
            <a:r>
              <a:rPr lang="en-US" altLang="ja-JP" sz="1100" u="sng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altLang="ja-JP" sz="1100" u="sng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từng</a:t>
            </a:r>
            <a:r>
              <a:rPr lang="vi-vn" altLang="ja-JP" sz="1100" u="sng" dirty="0">
                <a:ea typeface="ＭＳ ゴシック" panose="020B0609070205080204" pitchFamily="49" charset="-128"/>
              </a:rPr>
              <a:t> địa phương).</a:t>
            </a:r>
            <a:endParaRPr lang="en-US" altLang="ja-JP" sz="1100" u="sng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822A181-D572-4593-F974-D46EA6AEAF75}"/>
              </a:ext>
            </a:extLst>
          </p:cNvPr>
          <p:cNvSpPr txBox="1"/>
          <p:nvPr/>
        </p:nvSpPr>
        <p:spPr>
          <a:xfrm>
            <a:off x="7933443" y="7323740"/>
            <a:ext cx="696708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488" rtl="0"/>
            <a:r>
              <a:rPr lang="en-US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*</a:t>
            </a:r>
            <a:r>
              <a:rPr lang="vi-vn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Chú ý</a:t>
            </a:r>
            <a:r>
              <a:rPr lang="en-US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*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　　</a:t>
            </a:r>
            <a:endParaRPr lang="en-US" altLang="ja-JP" sz="11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marL="180975" rtl="0"/>
            <a:r>
              <a:rPr lang="vi-vn" sz="110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●</a:t>
            </a:r>
            <a:r>
              <a:rPr lang="vi-vn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Không có trường hợp tự động được miễn mà bắt buộc phải làm đơn xin.</a:t>
            </a:r>
            <a:endParaRPr lang="en-US" altLang="ja-JP" sz="1100" b="1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marL="271463" rtl="0"/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Vui lòng gọi điện đến </a:t>
            </a:r>
            <a:r>
              <a:rPr lang="vi-vn" sz="1200" b="1" u="sng" dirty="0"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Tổng đài 058-201-2100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để biết thêm chi tiết về thủ tục miễn.</a:t>
            </a:r>
            <a:endParaRPr lang="en-US" altLang="ja-JP" sz="11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rtl="0"/>
            <a:endParaRPr lang="en-US" altLang="ja-JP" sz="11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marL="400050" indent="-219075" rtl="0"/>
            <a:r>
              <a:rPr lang="vi-vn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● Số tiền quý vị đã hoàn trả </a:t>
            </a:r>
            <a:r>
              <a:rPr lang="en-US" sz="1100" b="1" dirty="0" err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trước</a:t>
            </a:r>
            <a:r>
              <a:rPr lang="en-US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b="1" dirty="0" err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khi</a:t>
            </a:r>
            <a:r>
              <a:rPr lang="en-US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b="1" dirty="0" err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có</a:t>
            </a:r>
            <a:r>
              <a:rPr lang="en-US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b="1" dirty="0" err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quyết</a:t>
            </a:r>
            <a:r>
              <a:rPr lang="en-US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b="1" dirty="0" err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định</a:t>
            </a:r>
            <a:r>
              <a:rPr lang="en-US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b="1" dirty="0" err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được</a:t>
            </a:r>
            <a:r>
              <a:rPr lang="vi-vn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miễn</a:t>
            </a:r>
            <a:r>
              <a:rPr lang="en-US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b="1" dirty="0" err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hoàn</a:t>
            </a:r>
            <a:r>
              <a:rPr lang="en-US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b="1" dirty="0" err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trả</a:t>
            </a:r>
            <a:r>
              <a:rPr lang="vi-vn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sẽ không </a:t>
            </a:r>
            <a:r>
              <a:rPr lang="en-US" sz="1100" b="1" dirty="0" err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được</a:t>
            </a:r>
            <a:r>
              <a:rPr lang="en-US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b="1" dirty="0" err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tính</a:t>
            </a:r>
            <a:r>
              <a:rPr lang="en-US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b="1" dirty="0" err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vào</a:t>
            </a:r>
            <a:r>
              <a:rPr lang="en-US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b="1" dirty="0" err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phần</a:t>
            </a:r>
            <a:r>
              <a:rPr lang="en-US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b="1" dirty="0" err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được</a:t>
            </a:r>
            <a:r>
              <a:rPr lang="vi-vn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miễn</a:t>
            </a:r>
            <a:r>
              <a:rPr lang="en-US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b="1" dirty="0" err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trừ</a:t>
            </a:r>
            <a:r>
              <a:rPr lang="vi-vn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.</a:t>
            </a:r>
            <a:endParaRPr lang="en-US" altLang="ja-JP" sz="1100" b="1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rtl="0"/>
            <a:r>
              <a:rPr lang="vi-vn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　　　</a:t>
            </a:r>
            <a:endParaRPr lang="en-US" altLang="ja-JP" sz="1100" b="1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11DC9743-A37F-14D6-E573-0702DDCB141E}"/>
              </a:ext>
            </a:extLst>
          </p:cNvPr>
          <p:cNvSpPr/>
          <p:nvPr/>
        </p:nvSpPr>
        <p:spPr>
          <a:xfrm>
            <a:off x="3195582" y="3474235"/>
            <a:ext cx="3208628" cy="4274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vi-vn" sz="8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* Vui lòng liên hệ với </a:t>
            </a:r>
            <a:r>
              <a:rPr lang="en-US" sz="8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Ủ</a:t>
            </a:r>
            <a:r>
              <a:rPr lang="vi-vn" sz="8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y ban địa phương để xác nhận xem quý vị có được miễn thuế hay không.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4A3FE12-A0B2-3D92-2CBD-6B71B198B4D6}"/>
              </a:ext>
            </a:extLst>
          </p:cNvPr>
          <p:cNvSpPr txBox="1"/>
          <p:nvPr/>
        </p:nvSpPr>
        <p:spPr>
          <a:xfrm>
            <a:off x="180572" y="1461219"/>
            <a:ext cx="704690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100" b="1" dirty="0">
                <a:latin typeface="Arial" panose="020B0604020202020204" pitchFamily="34" charset="0"/>
                <a:ea typeface="ＭＳ ゴシック" panose="020B0609070205080204" pitchFamily="49" charset="-128"/>
              </a:rPr>
              <a:t>Hộ gia đình được miễn thuế cư trú </a:t>
            </a:r>
            <a:r>
              <a:rPr lang="vi-vn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năm tài khóa 202</a:t>
            </a:r>
            <a:r>
              <a:rPr lang="en-US" altLang="ja-JP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5</a:t>
            </a:r>
            <a:r>
              <a:rPr lang="vi-vn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sẽ được </a:t>
            </a:r>
            <a:r>
              <a:rPr lang="vi-vn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miễn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hoàn trả </a:t>
            </a:r>
            <a:r>
              <a:rPr lang="vi-vn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một phần 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tiền vay (trả lại tiền đã vay) đối với “</a:t>
            </a:r>
            <a:r>
              <a:rPr lang="vi-vn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Lần </a:t>
            </a:r>
            <a:r>
              <a:rPr lang="en-US" sz="1100" b="1" dirty="0" err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vay</a:t>
            </a:r>
            <a:r>
              <a:rPr lang="en-US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vi-vn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đầu tiên của Quỹ hỗ trợ tổng hợp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”, “</a:t>
            </a:r>
            <a:r>
              <a:rPr lang="vi-vn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Gia hạn của Quỹ hỗ trợ tổng hợp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” </a:t>
            </a:r>
            <a:r>
              <a:rPr lang="vi-vn" altLang="ja-JP" sz="1100" dirty="0">
                <a:ea typeface="ＭＳ ゴシック" panose="020B0609070205080204" pitchFamily="49" charset="-128"/>
              </a:rPr>
              <a:t>,</a:t>
            </a:r>
            <a:r>
              <a:rPr lang="vi-VN" altLang="ja-JP" sz="1100" dirty="0">
                <a:ea typeface="ＭＳ ゴシック" panose="020B0609070205080204" pitchFamily="49" charset="-128"/>
              </a:rPr>
              <a:t> </a:t>
            </a:r>
            <a:r>
              <a:rPr lang="vi-vn" altLang="ja-JP" sz="1100" b="1" dirty="0">
                <a:solidFill>
                  <a:srgbClr val="FF0000"/>
                </a:solidFill>
                <a:ea typeface="ＭＳ ゴシック" panose="020B0609070205080204" pitchFamily="49" charset="-128"/>
              </a:rPr>
              <a:t>Quỹ hỗ trợ tổng hợp (</a:t>
            </a:r>
            <a:r>
              <a:rPr lang="en-US" altLang="ja-JP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</a:t>
            </a:r>
            <a:r>
              <a:rPr lang="vi-vn" altLang="ja-JP" sz="1100" b="1" dirty="0">
                <a:solidFill>
                  <a:srgbClr val="FF0000"/>
                </a:solidFill>
                <a:ea typeface="ＭＳ ゴシック" panose="020B0609070205080204" pitchFamily="49" charset="-128"/>
              </a:rPr>
              <a:t>ho vay </a:t>
            </a:r>
            <a:r>
              <a:rPr lang="en-US" altLang="ja-JP" sz="1100" b="1" dirty="0" err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tiếp</a:t>
            </a:r>
            <a:r>
              <a:rPr lang="vi-vn" altLang="ja-JP" sz="1100" b="1" dirty="0">
                <a:solidFill>
                  <a:srgbClr val="FF0000"/>
                </a:solidFill>
                <a:ea typeface="ＭＳ ゴシック" panose="020B0609070205080204" pitchFamily="49" charset="-128"/>
              </a:rPr>
              <a:t>)</a:t>
            </a:r>
            <a:r>
              <a:rPr lang="vi-vn" altLang="ja-JP" sz="1100" dirty="0">
                <a:ea typeface="ＭＳ ゴシック" panose="020B0609070205080204" pitchFamily="49" charset="-128"/>
              </a:rPr>
              <a:t>, 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dù phải </a:t>
            </a:r>
            <a:r>
              <a:rPr lang="vi-vn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nộp thuế 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cư trú của </a:t>
            </a:r>
            <a:r>
              <a:rPr lang="vi-vn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năm tài khóa được </a:t>
            </a:r>
            <a:r>
              <a:rPr lang="en-US" sz="1100" b="1" dirty="0" err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quyết</a:t>
            </a:r>
            <a:r>
              <a:rPr lang="vi-vn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định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.</a:t>
            </a:r>
            <a:endParaRPr lang="en-US" altLang="ja-JP" sz="11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rtl="0"/>
            <a:r>
              <a:rPr lang="vi-vn" sz="1100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* Quỹ nhỏ khẩn cấp </a:t>
            </a:r>
            <a:r>
              <a:rPr lang="en-US" sz="1100" u="sng" dirty="0" err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sẽ</a:t>
            </a:r>
            <a:r>
              <a:rPr lang="en-US" sz="1100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vi-vn" sz="1100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khác nhau tùy thời gian bắt đầu hoàn trả nên vui lòng liên hệ với tổng đài.</a:t>
            </a:r>
            <a:endParaRPr lang="en-US" altLang="ja-JP" sz="1100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rtl="0"/>
            <a:r>
              <a:rPr lang="vi-vn" sz="1100" b="1" dirty="0"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Vui lòng kiểm tra thủ tục tương ứng </a:t>
            </a:r>
            <a:r>
              <a:rPr lang="en-US" sz="1100" b="1" dirty="0" err="1"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trường</a:t>
            </a:r>
            <a:r>
              <a:rPr lang="en-US" sz="1100" b="1" dirty="0"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b="1" dirty="0" err="1"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hợp</a:t>
            </a:r>
            <a:r>
              <a:rPr lang="en-US" sz="1100" b="1" dirty="0"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b="1" dirty="0" err="1"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của</a:t>
            </a:r>
            <a:r>
              <a:rPr lang="en-US" sz="1100" b="1" dirty="0"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b="1" dirty="0" err="1"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quý</a:t>
            </a:r>
            <a:r>
              <a:rPr lang="en-US" sz="1100" b="1" dirty="0"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b="1" dirty="0" err="1"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vị</a:t>
            </a:r>
            <a:r>
              <a:rPr lang="vi-vn" sz="1100" b="1" dirty="0"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 theo sơ đồ sau đây.</a:t>
            </a:r>
            <a:endParaRPr lang="en-US" altLang="ja-JP" sz="1100" b="1" dirty="0">
              <a:highlight>
                <a:srgbClr val="FFFF00"/>
              </a:highlight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476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90C9C681F2CC6488EB7C732BFA6C887" ma:contentTypeVersion="16" ma:contentTypeDescription="新しいドキュメントを作成します。" ma:contentTypeScope="" ma:versionID="ee66dd577201f86f58629d775d5a20b7">
  <xsd:schema xmlns:xsd="http://www.w3.org/2001/XMLSchema" xmlns:xs="http://www.w3.org/2001/XMLSchema" xmlns:p="http://schemas.microsoft.com/office/2006/metadata/properties" xmlns:ns2="0507357f-655a-4aa5-bc75-492b617c71e9" xmlns:ns3="b21a9f8e-dd14-4281-bd0a-0c360daf026a" targetNamespace="http://schemas.microsoft.com/office/2006/metadata/properties" ma:root="true" ma:fieldsID="062d65a20fc2f6a14f5392c60397d7ad" ns2:_="" ns3:_="">
    <xsd:import namespace="0507357f-655a-4aa5-bc75-492b617c71e9"/>
    <xsd:import namespace="b21a9f8e-dd14-4281-bd0a-0c360daf026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SearchProperties" minOccurs="0"/>
                <xsd:element ref="ns3:MediaServiceObjectDetectorVersions" minOccurs="0"/>
                <xsd:element ref="ns3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07357f-655a-4aa5-bc75-492b617c71e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b9d91b9a-7423-4227-b5cc-b21a087a3b6b}" ma:internalName="TaxCatchAll" ma:showField="CatchAllData" ma:web="0507357f-655a-4aa5-bc75-492b617c71e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1a9f8e-dd14-4281-bd0a-0c360daf02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画像タグ" ma:readOnly="false" ma:fieldId="{5cf76f15-5ced-4ddc-b409-7134ff3c332f}" ma:taxonomyMulti="true" ma:sspId="3cff1539-c530-4195-8693-4b3a65c940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_Flow_SignoffStatus" ma:index="23" nillable="true" ma:displayName="承認の状態" ma:internalName="_x627f__x8a8d__x306e__x72b6__x614b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507357f-655a-4aa5-bc75-492b617c71e9" xsi:nil="true"/>
    <lcf76f155ced4ddcb4097134ff3c332f xmlns="b21a9f8e-dd14-4281-bd0a-0c360daf026a">
      <Terms xmlns="http://schemas.microsoft.com/office/infopath/2007/PartnerControls"/>
    </lcf76f155ced4ddcb4097134ff3c332f>
    <_Flow_SignoffStatus xmlns="b21a9f8e-dd14-4281-bd0a-0c360daf026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3DB7197-B0F7-4237-8173-E136106D55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07357f-655a-4aa5-bc75-492b617c71e9"/>
    <ds:schemaRef ds:uri="b21a9f8e-dd14-4281-bd0a-0c360daf026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58076AC-15F6-4B14-8A3D-BA1FA74BFABB}">
  <ds:schemaRefs>
    <ds:schemaRef ds:uri="http://purl.org/dc/terms/"/>
    <ds:schemaRef ds:uri="http://schemas.microsoft.com/office/2006/documentManagement/types"/>
    <ds:schemaRef ds:uri="http://purl.org/dc/dcmitype/"/>
    <ds:schemaRef ds:uri="9a5c0e5d-6411-4a4f-8db0-481ee759017d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f15e81a6-1a76-4d45-97f4-43ecf0765da4"/>
    <ds:schemaRef ds:uri="http://schemas.microsoft.com/office/infopath/2007/PartnerControls"/>
    <ds:schemaRef ds:uri="http://www.w3.org/XML/1998/namespace"/>
    <ds:schemaRef ds:uri="http://schemas.microsoft.com/sharepoint/v3"/>
    <ds:schemaRef ds:uri="0507357f-655a-4aa5-bc75-492b617c71e9"/>
    <ds:schemaRef ds:uri="b21a9f8e-dd14-4281-bd0a-0c360daf026a"/>
  </ds:schemaRefs>
</ds:datastoreItem>
</file>

<file path=customXml/itemProps3.xml><?xml version="1.0" encoding="utf-8"?>
<ds:datastoreItem xmlns:ds="http://schemas.openxmlformats.org/officeDocument/2006/customXml" ds:itemID="{235224CC-0F09-44D7-9439-333D8C0F9B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6149</TotalTime>
  <Words>1507</Words>
  <Application>Microsoft Office PowerPoint</Application>
  <PresentationFormat>ユーザー設定</PresentationFormat>
  <Paragraphs>134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ＭＳ ゴシック</vt:lpstr>
      <vt:lpstr>Arial</vt:lpstr>
      <vt:lpstr>Calibri</vt:lpstr>
      <vt:lpstr>Calibri Light</vt:lpstr>
      <vt:lpstr>Office テーマ</vt:lpstr>
      <vt:lpstr>PowerPoint プレゼンテーション</vt:lpstr>
      <vt:lpstr>Các khoản cho vay đặc biệt như quỹ nhỏ khẩn cấp, v.v... do ảnh hưởng của dịch COVID-19. Về các khoản cho vay đặc biệt thuộc đối tượng miễn hoàn trả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218</cp:lastModifiedBy>
  <cp:revision>7</cp:revision>
  <cp:lastPrinted>2023-04-24T05:53:58Z</cp:lastPrinted>
  <dcterms:created xsi:type="dcterms:W3CDTF">2022-02-21T14:28:37Z</dcterms:created>
  <dcterms:modified xsi:type="dcterms:W3CDTF">2025-06-18T01:17:41Z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0x010100490C9C681F2CC6488EB7C732BFA6C887</vt:lpwstr>
  </property>
</Properties>
</file>