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56" r:id="rId6"/>
  </p:sldIdLst>
  <p:sldSz cx="15119350" cy="10691813"/>
  <p:notesSz cx="9926638" cy="1435576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84" y="54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田美紀" userId="c0eff2b1-61c1-45ab-80a9-62c929353cb2" providerId="ADAL" clId="{7D882961-179A-4877-A248-5022EAF59488}"/>
    <pc:docChg chg="undo custSel modSld">
      <pc:chgData name="藤田美紀" userId="c0eff2b1-61c1-45ab-80a9-62c929353cb2" providerId="ADAL" clId="{7D882961-179A-4877-A248-5022EAF59488}" dt="2024-06-19T05:15:07.102" v="71" actId="20577"/>
      <pc:docMkLst>
        <pc:docMk/>
      </pc:docMkLst>
      <pc:sldChg chg="modSp mod">
        <pc:chgData name="藤田美紀" userId="c0eff2b1-61c1-45ab-80a9-62c929353cb2" providerId="ADAL" clId="{7D882961-179A-4877-A248-5022EAF59488}" dt="2024-06-19T05:15:07.102" v="71" actId="20577"/>
        <pc:sldMkLst>
          <pc:docMk/>
          <pc:sldMk cId="3139432091" sldId="263"/>
        </pc:sldMkLst>
        <pc:spChg chg="mod">
          <ac:chgData name="藤田美紀" userId="c0eff2b1-61c1-45ab-80a9-62c929353cb2" providerId="ADAL" clId="{7D882961-179A-4877-A248-5022EAF59488}" dt="2024-06-19T05:14:50.322" v="66" actId="20577"/>
          <ac:spMkLst>
            <pc:docMk/>
            <pc:sldMk cId="3139432091" sldId="263"/>
            <ac:spMk id="8" creationId="{08EEE0A7-5604-2296-B8BC-531301BEA8AD}"/>
          </ac:spMkLst>
        </pc:spChg>
        <pc:spChg chg="mod">
          <ac:chgData name="藤田美紀" userId="c0eff2b1-61c1-45ab-80a9-62c929353cb2" providerId="ADAL" clId="{7D882961-179A-4877-A248-5022EAF59488}" dt="2024-06-19T05:15:07.102" v="71" actId="20577"/>
          <ac:spMkLst>
            <pc:docMk/>
            <pc:sldMk cId="3139432091" sldId="263"/>
            <ac:spMk id="9" creationId="{DFED6B33-8908-10C6-2869-9984E05224D8}"/>
          </ac:spMkLst>
        </pc:spChg>
      </pc:sldChg>
      <pc:sldChg chg="modSp mod">
        <pc:chgData name="藤田美紀" userId="c0eff2b1-61c1-45ab-80a9-62c929353cb2" providerId="ADAL" clId="{7D882961-179A-4877-A248-5022EAF59488}" dt="2024-06-19T05:14:13.781" v="59"/>
        <pc:sldMkLst>
          <pc:docMk/>
          <pc:sldMk cId="907809540" sldId="264"/>
        </pc:sldMkLst>
        <pc:spChg chg="mod">
          <ac:chgData name="藤田美紀" userId="c0eff2b1-61c1-45ab-80a9-62c929353cb2" providerId="ADAL" clId="{7D882961-179A-4877-A248-5022EAF59488}" dt="2024-06-19T05:09:42.913" v="45" actId="3064"/>
          <ac:spMkLst>
            <pc:docMk/>
            <pc:sldMk cId="907809540" sldId="264"/>
            <ac:spMk id="4" creationId="{7ED661F5-3C5C-154B-8B9B-DFB7D39C5F96}"/>
          </ac:spMkLst>
        </pc:spChg>
        <pc:spChg chg="mod">
          <ac:chgData name="藤田美紀" userId="c0eff2b1-61c1-45ab-80a9-62c929353cb2" providerId="ADAL" clId="{7D882961-179A-4877-A248-5022EAF59488}" dt="2024-06-18T06:38:51.873" v="12" actId="20577"/>
          <ac:spMkLst>
            <pc:docMk/>
            <pc:sldMk cId="907809540" sldId="264"/>
            <ac:spMk id="64" creationId="{53B668F6-E85E-9146-5758-449E6C73A3CF}"/>
          </ac:spMkLst>
        </pc:spChg>
        <pc:spChg chg="mod">
          <ac:chgData name="藤田美紀" userId="c0eff2b1-61c1-45ab-80a9-62c929353cb2" providerId="ADAL" clId="{7D882961-179A-4877-A248-5022EAF59488}" dt="2024-06-18T06:42:33.766" v="39" actId="20577"/>
          <ac:spMkLst>
            <pc:docMk/>
            <pc:sldMk cId="907809540" sldId="264"/>
            <ac:spMk id="69" creationId="{B35D6CDB-FEAB-4517-540F-ADF57193EC48}"/>
          </ac:spMkLst>
        </pc:spChg>
        <pc:graphicFrameChg chg="mod modGraphic">
          <ac:chgData name="藤田美紀" userId="c0eff2b1-61c1-45ab-80a9-62c929353cb2" providerId="ADAL" clId="{7D882961-179A-4877-A248-5022EAF59488}" dt="2024-06-19T05:14:13.781" v="59"/>
          <ac:graphicFrameMkLst>
            <pc:docMk/>
            <pc:sldMk cId="907809540" sldId="264"/>
            <ac:graphicFrameMk id="6" creationId="{37716428-72C7-555A-E36A-0E6E04A6EA4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7716428-72C7-555A-E36A-0E6E04A6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872379"/>
              </p:ext>
            </p:extLst>
          </p:nvPr>
        </p:nvGraphicFramePr>
        <p:xfrm>
          <a:off x="302008" y="2082654"/>
          <a:ext cx="6968652" cy="3539811"/>
        </p:xfrm>
        <a:graphic>
          <a:graphicData uri="http://schemas.openxmlformats.org/drawingml/2006/table">
            <a:tbl>
              <a:tblPr firstRow="1" firstCol="1" bandRow="1"/>
              <a:tblGrid>
                <a:gridCol w="1343590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066591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1495956209"/>
                    </a:ext>
                  </a:extLst>
                </a:gridCol>
                <a:gridCol w="104196">
                  <a:extLst>
                    <a:ext uri="{9D8B030D-6E8A-4147-A177-3AD203B41FA5}">
                      <a16:colId xmlns:a16="http://schemas.microsoft.com/office/drawing/2014/main" val="1688112685"/>
                    </a:ext>
                  </a:extLst>
                </a:gridCol>
                <a:gridCol w="741965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  <a:gridCol w="1661432">
                  <a:extLst>
                    <a:ext uri="{9D8B030D-6E8A-4147-A177-3AD203B41FA5}">
                      <a16:colId xmlns:a16="http://schemas.microsoft.com/office/drawing/2014/main" val="1139177037"/>
                    </a:ext>
                  </a:extLst>
                </a:gridCol>
              </a:tblGrid>
              <a:tr h="695568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Tên gọi khoản vay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Mã khoản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Loan Code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661858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Họ tên người vay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81629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Thời gian hoàn trả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Hoàn </a:t>
                      </a:r>
                      <a:r>
                        <a:rPr lang="en-US" altLang="ja-JP" sz="1050" kern="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vi-vn" altLang="ja-JP" sz="105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ừ          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 đến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549888"/>
                  </a:ext>
                </a:extLst>
              </a:tr>
              <a:tr h="70202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Số tiền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vay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Số tiền đã hoàn trả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30370"/>
                  </a:ext>
                </a:extLst>
              </a:tr>
              <a:tr h="664064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Số tiền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còn lại</a:t>
                      </a:r>
                      <a:r>
                        <a:rPr lang="en-US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phải trả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thanh toán chậm trễ trong số tiền hoàn trả còn lại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6110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AA82D70-6E17-DC3F-74E7-6FD89036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657052"/>
              </p:ext>
            </p:extLst>
          </p:nvPr>
        </p:nvGraphicFramePr>
        <p:xfrm>
          <a:off x="242927" y="6782724"/>
          <a:ext cx="6968655" cy="2384911"/>
        </p:xfrm>
        <a:graphic>
          <a:graphicData uri="http://schemas.openxmlformats.org/drawingml/2006/table">
            <a:tbl>
              <a:tblPr firstRow="1" firstCol="1" bandRow="1"/>
              <a:tblGrid>
                <a:gridCol w="122721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24657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501359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Tên tổ chức tài chính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Tên chi nhánh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416551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Loại tiền gửi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8150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Người đứng tên tài khoản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76986"/>
                  </a:ext>
                </a:extLst>
              </a:tr>
              <a:tr h="532424"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Số tài khoản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vi-vn" altLang="ja-JP" sz="105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chuyển khoản (rút tiền)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34BEBA6A-45CB-DBB2-AAA6-4EB2FF71B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9387927"/>
            <a:ext cx="627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Nếu quý vị chưa đăng ký chuyển khoản thì cần làm thủ tục</a:t>
            </a:r>
            <a:r>
              <a:rPr lang="en-US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100" dirty="0" err="1">
                <a:ea typeface="ＭＳ ゴシック" panose="020B0609070205080204" pitchFamily="49" charset="-128"/>
                <a:cs typeface="Times New Roman" panose="02020603050405020304" pitchFamily="18" charset="0"/>
              </a:rPr>
              <a:t>đăng</a:t>
            </a:r>
            <a:r>
              <a:rPr lang="en-US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100" dirty="0" err="1">
                <a:ea typeface="ＭＳ ゴシック" panose="020B0609070205080204" pitchFamily="49" charset="-128"/>
                <a:cs typeface="Times New Roman" panose="02020603050405020304" pitchFamily="18" charset="0"/>
              </a:rPr>
              <a:t>ký</a:t>
            </a:r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F093765-CD24-A831-8B6F-ED159C66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84613"/>
              </p:ext>
            </p:extLst>
          </p:nvPr>
        </p:nvGraphicFramePr>
        <p:xfrm>
          <a:off x="7948478" y="6465056"/>
          <a:ext cx="6482221" cy="3665533"/>
        </p:xfrm>
        <a:graphic>
          <a:graphicData uri="http://schemas.openxmlformats.org/drawingml/2006/table">
            <a:tbl>
              <a:tblPr firstRow="1" firstCol="1" bandRow="1"/>
              <a:tblGrid>
                <a:gridCol w="6482221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</a:tblGrid>
              <a:tr h="297603">
                <a:tc>
                  <a:txBody>
                    <a:bodyPr/>
                    <a:lstStyle/>
                    <a:p>
                      <a:pPr algn="ctr" rtl="0"/>
                      <a:r>
                        <a:rPr lang="vi-vn" altLang="ja-JP" sz="1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Các điều mục cần tuân thủ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altLang="ja-JP" sz="1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v.v</a:t>
                      </a:r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..</a:t>
                      </a:r>
                      <a:r>
                        <a:rPr lang="vi-vn" altLang="ja-JP" sz="1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3367930">
                <a:tc>
                  <a:txBody>
                    <a:bodyPr/>
                    <a:lstStyle/>
                    <a:p>
                      <a:pPr marL="174625" indent="-174625" algn="l" rtl="0"/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khoản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iền cho vay thì quý vị phải trả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đúng kỳ hạn theo kế hoạch hoàn trả khi nộp đơn.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Khi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người vay phát sinh các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sau đây,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phải thông báo ngay lập tức.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Khi có thay đổi về địa chỉ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v.v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Khi đổi tên, đổi họ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Khi có thay đổi đáng kể trong tình trạng của hộ gia đình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(4) Khi người vay nhận trợ cấp bảo hộ đời sống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(5) Khi người vay tử vong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marR="0" lvl="0" indent="-185738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(6) Khi bị thiệt hại nghiêm trọng 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do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thiên tai, hỏa hoạn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v.v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…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(7)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Các điều mục</a:t>
                      </a:r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khác do Hội đồng Phúc lợi Xã hội tỉnh Gifu quy định</a:t>
                      </a:r>
                      <a:endParaRPr lang="en-US" altLang="ja-JP" sz="1100" kern="100" dirty="0">
                        <a:effectLst/>
                        <a:latin typeface="+mn-lt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06363" indent="-106363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Trường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với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điều kiện sau,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có thể phải trả lại toàn bộ hoặc một phần số tiền vay trong một lần.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Khi sử dụng số tiền vay vào việc khác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Khi vay bằng cách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gian lận hoặc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bất chính khác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Khi cố ý sao nhãng việc hoàn trả số tiền vay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06363" indent="-106363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4.Khi không hoàn trả số tiền vay đúng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kỳ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hạn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, chúng tôi sẽ truy thu lãi tức chậm thanh toán là 3,0% / năm đối với số tiền gốc chậm thanh toán.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vi-vn" altLang="ja-JP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 Lãi tức chậm thanh toán đối với tiền vay đến cuối tháng 3 năm 2020 là 5,0%.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endParaRPr lang="vi-vn" altLang="ja-JP" sz="1100" kern="100" dirty="0">
                        <a:effectLst/>
                        <a:latin typeface="+mn-lt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14" name="Rectangle 3">
            <a:extLst>
              <a:ext uri="{FF2B5EF4-FFF2-40B4-BE49-F238E27FC236}">
                <a16:creationId xmlns:a16="http://schemas.microsoft.com/office/drawing/2014/main" id="{17EA4124-B75E-3EBD-B561-18CCA44D4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2" y="5754337"/>
            <a:ext cx="564320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indent="0" defTabSz="914400"/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Đây là </a:t>
            </a:r>
            <a:r>
              <a:rPr lang="en-US" altLang="ja-JP" sz="1100" dirty="0" err="1">
                <a:ea typeface="ＭＳ ゴシック" panose="020B0609070205080204" pitchFamily="49" charset="-128"/>
                <a:cs typeface="Times New Roman" panose="02020603050405020304" pitchFamily="18" charset="0"/>
              </a:rPr>
              <a:t>thông</a:t>
            </a:r>
            <a:r>
              <a:rPr lang="en-US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 tin </a:t>
            </a:r>
            <a:r>
              <a:rPr lang="en-US" altLang="ja-JP" sz="1100" dirty="0" err="1">
                <a:ea typeface="ＭＳ ゴシック" panose="020B0609070205080204" pitchFamily="49" charset="-128"/>
                <a:cs typeface="Times New Roman" panose="02020603050405020304" pitchFamily="18" charset="0"/>
              </a:rPr>
              <a:t>tại</a:t>
            </a:r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 thời điểm ngày 31 tháng 5 năm 202</a:t>
            </a:r>
            <a:r>
              <a:rPr lang="en-US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 </a:t>
            </a:r>
            <a:endParaRPr lang="en-US" altLang="ja-JP" sz="1100" dirty="0"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0" indent="0" defTabSz="914400"/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Có một số trường hợp dữ liệu hoàn trả chưa được phản ánhhết trong tài liệu này</a:t>
            </a:r>
            <a:r>
              <a:rPr lang="vi-vn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</a:t>
            </a:r>
            <a:endParaRPr lang="ja-JP" altLang="en-US" sz="1100" dirty="0"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DAB3047D-276C-D77D-72E4-534AC08D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20" y="6351837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</a:t>
            </a:r>
            <a:r>
              <a:rPr lang="vi-vn" altLang="ja-JP" sz="14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Tài khoản chuyển khoản</a:t>
            </a:r>
            <a:endParaRPr kumimoji="0" lang="ja-JP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4D0351-6137-7958-9D4E-C9A6482B942D}"/>
              </a:ext>
            </a:extLst>
          </p:cNvPr>
          <p:cNvSpPr txBox="1"/>
          <p:nvPr/>
        </p:nvSpPr>
        <p:spPr>
          <a:xfrm>
            <a:off x="2695063" y="9739024"/>
            <a:ext cx="33437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ja-JP" sz="1100" b="1" dirty="0">
                <a:ea typeface="ＭＳ ゴシック" panose="020B0609070205080204" pitchFamily="49" charset="-128"/>
              </a:rPr>
              <a:t>● </a:t>
            </a:r>
            <a:r>
              <a:rPr lang="vi-vn" altLang="ja-JP" sz="1100" b="1" dirty="0">
                <a:ea typeface="Meiryo UI" panose="020B0604030504040204" pitchFamily="50" charset="-128"/>
              </a:rPr>
              <a:t>Địa chỉ liên hệ về nội dung này</a:t>
            </a:r>
            <a:endParaRPr lang="vi-vn" altLang="ja-JP" sz="1100" b="1" dirty="0">
              <a:ea typeface="ＭＳ ゴシック" panose="020B0609070205080204" pitchFamily="49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8E74AD7-F80A-B6DB-4633-BD4056752137}"/>
              </a:ext>
            </a:extLst>
          </p:cNvPr>
          <p:cNvSpPr txBox="1">
            <a:spLocks/>
          </p:cNvSpPr>
          <p:nvPr/>
        </p:nvSpPr>
        <p:spPr>
          <a:xfrm>
            <a:off x="242928" y="466757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Nhắc nhở hoàn trả quá hạn</a:t>
            </a: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cho vay đặc biệt như quỹ nhỏ khẩn cấp</a:t>
            </a: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vi-VN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…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20">
            <a:extLst>
              <a:ext uri="{FF2B5EF4-FFF2-40B4-BE49-F238E27FC236}">
                <a16:creationId xmlns:a16="http://schemas.microsoft.com/office/drawing/2014/main" id="{85A3A812-4D76-87BA-CE2B-8C02E4024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652304"/>
              </p:ext>
            </p:extLst>
          </p:nvPr>
        </p:nvGraphicFramePr>
        <p:xfrm>
          <a:off x="289771" y="1155432"/>
          <a:ext cx="6980889" cy="5102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vi-vn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Số tiền hoàn trả còn lại của 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khoản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vay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ghi trên như sau.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5611738B-8406-6398-C844-BB00FB60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008" y="1665710"/>
            <a:ext cx="7181989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Tình trạng cho vay / Số tiền phải hoàn trả (Số tiền hoàn trả còn lại)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07EF9B2-3291-5F05-A25E-94DF24DA25E9}"/>
              </a:ext>
            </a:extLst>
          </p:cNvPr>
          <p:cNvSpPr txBox="1"/>
          <p:nvPr/>
        </p:nvSpPr>
        <p:spPr>
          <a:xfrm>
            <a:off x="2860281" y="9985427"/>
            <a:ext cx="37048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[Số điện thoại] 058‐201‐2100</a:t>
            </a:r>
          </a:p>
          <a:p>
            <a:pPr rtl="0"/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[Thời gian tiếp nhận] Các ngày trong tuần</a:t>
            </a:r>
            <a:r>
              <a:rPr lang="en-US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5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từ</a:t>
            </a:r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 9:00 ~ 17:00　　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74FEFEA3-F738-BC5E-71F7-5C15BF018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189" y="466757"/>
            <a:ext cx="7259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Về việc hoàn trả</a:t>
            </a:r>
            <a:endParaRPr kumimoji="0" lang="ja-JP" alt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C8F981E-7DD8-9A86-AD50-5CFF01AAE973}"/>
              </a:ext>
            </a:extLst>
          </p:cNvPr>
          <p:cNvSpPr txBox="1"/>
          <p:nvPr/>
        </p:nvSpPr>
        <p:spPr>
          <a:xfrm>
            <a:off x="7907769" y="1135598"/>
            <a:ext cx="67649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vi-vn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Số tiền vay phải được hoàn trả bằng cách chuyển khoản (</a:t>
            </a:r>
            <a:r>
              <a:rPr lang="en-US" sz="1100" kern="100" dirty="0" err="1"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Trừ</a:t>
            </a:r>
            <a:r>
              <a:rPr lang="en-US" sz="1100" kern="100" dirty="0"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100" kern="100" dirty="0" err="1"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tiền</a:t>
            </a:r>
            <a:r>
              <a:rPr lang="vi-vn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từ tài khoản đã đăng ký).</a:t>
            </a:r>
          </a:p>
          <a:p>
            <a:pPr algn="just" rtl="0"/>
            <a:r>
              <a:rPr lang="vi-vn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Vui lòng kiểm tra số dư để số dư không bị thiếu vào ngày chuyển khoản.</a:t>
            </a: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04DF8240-082E-7A16-F16E-CC5C0BF98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2296"/>
              </p:ext>
            </p:extLst>
          </p:nvPr>
        </p:nvGraphicFramePr>
        <p:xfrm>
          <a:off x="7948478" y="1627953"/>
          <a:ext cx="6400801" cy="37902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571817">
                <a:tc>
                  <a:txBody>
                    <a:bodyPr/>
                    <a:lstStyle/>
                    <a:p>
                      <a:pPr algn="ctr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Tổ chức tài chính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</a:t>
                      </a:r>
                      <a:br>
                        <a:rPr lang="en-US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</a:br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chuyển khoản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Phí dịch vụ (Người vay trả)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 rtl="0"/>
                      <a:r>
                        <a:rPr lang="vi-vn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vi-vn" altLang="ja-JP" sz="10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vi-vn" altLang="ja-JP" sz="1000" kern="100" baseline="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vi-vn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tính vào số tiền hoàn trả hằng tháng.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Juroku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Ogaki Kyoritsu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Gifu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Ogaki Seino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Seki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Hachiman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Tono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Takayama Shinkin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378278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Ngân hàng Yucho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443921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Tổ chức tài chính </a:t>
                      </a:r>
                      <a:r>
                        <a:rPr lang="en-US" sz="110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ngoài các tổ chức trên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vi-vn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Ngày 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ja-JP" sz="1100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 lần </a:t>
                      </a:r>
                      <a:r>
                        <a:rPr lang="vi-vn" altLang="ja-JP" sz="1100" b="0" u="sng" kern="100" dirty="0">
                          <a:effectLst/>
                          <a:latin typeface="+mn-lt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165 yên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D04F431-D7BE-6957-4FA3-56E87AA1C9A9}"/>
              </a:ext>
            </a:extLst>
          </p:cNvPr>
          <p:cNvSpPr txBox="1"/>
          <p:nvPr/>
        </p:nvSpPr>
        <p:spPr>
          <a:xfrm>
            <a:off x="7907768" y="5843312"/>
            <a:ext cx="67649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vi-vn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* Nếu rơi vào ngày nghỉ của tổ chức tài chính thì sẽ chuyển khoản vào ngày làm việc tiếp theo.</a:t>
            </a:r>
            <a:endParaRPr lang="ja-JP" altLang="ja-JP" sz="1100" kern="100" dirty="0">
              <a:effectLst/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80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>
            <a:extLst>
              <a:ext uri="{FF2B5EF4-FFF2-40B4-BE49-F238E27FC236}">
                <a16:creationId xmlns:a16="http://schemas.microsoft.com/office/drawing/2014/main" id="{5BC35B4B-0192-46EA-99CB-91512E114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92" y="748903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vi-vn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Các khoản cho vay đặc biệt như quỹ nhỏ khẩn cấp</a:t>
            </a:r>
            <a:r>
              <a:rPr lang="en-US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 do ảnh hưởng của </a:t>
            </a:r>
            <a:r>
              <a:rPr lang="en-US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dịch </a:t>
            </a:r>
            <a:r>
              <a:rPr lang="vi-vn" sz="105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COVID-19.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vi-vn" sz="1600" b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Về các khoản cho vay đặc biệt thuộc đối tượng miễn hoàn trả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7BAA9-9DD0-4396-89CB-6A9C3066FD4D}"/>
              </a:ext>
            </a:extLst>
          </p:cNvPr>
          <p:cNvSpPr txBox="1"/>
          <p:nvPr/>
        </p:nvSpPr>
        <p:spPr>
          <a:xfrm>
            <a:off x="322715" y="265910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Sơ đồ quy trình kiểm tra xem có thuộc đối tượng được miễn hoàn trả hay không</a:t>
            </a:r>
            <a:endParaRPr lang="vi-vn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C746170-01D5-420E-96C4-79D455ED3FDA}"/>
              </a:ext>
            </a:extLst>
          </p:cNvPr>
          <p:cNvSpPr/>
          <p:nvPr/>
        </p:nvSpPr>
        <p:spPr>
          <a:xfrm>
            <a:off x="341644" y="296292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Người vay (người vay tiền)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có </a:t>
            </a:r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 miễn thuế cư trú “cả tỉ lệ bình quân đầu người và tỉ lệ thu nhập” 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</a:t>
            </a:r>
            <a:r>
              <a:rPr lang="en-US" altLang="ja-JP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7EF3EEC-C40E-4B74-BF0C-94A0AE5E1420}"/>
              </a:ext>
            </a:extLst>
          </p:cNvPr>
          <p:cNvSpPr/>
          <p:nvPr/>
        </p:nvSpPr>
        <p:spPr>
          <a:xfrm>
            <a:off x="1693917" y="4562972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 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có</a:t>
            </a:r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cùng một hộ gia đình như khi vay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80454A39-34FE-41BC-95D3-A06E92271A51}"/>
              </a:ext>
            </a:extLst>
          </p:cNvPr>
          <p:cNvSpPr/>
          <p:nvPr/>
        </p:nvSpPr>
        <p:spPr>
          <a:xfrm>
            <a:off x="2947932" y="4240459"/>
            <a:ext cx="1685109" cy="33221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ctr" rtl="0"/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Không phải là người vay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1ECC6B-0653-47CE-A64D-D5A26E828DA5}"/>
              </a:ext>
            </a:extLst>
          </p:cNvPr>
          <p:cNvSpPr/>
          <p:nvPr/>
        </p:nvSpPr>
        <p:spPr>
          <a:xfrm>
            <a:off x="454071" y="389170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là ai</a:t>
            </a: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3DEC323E-DBCE-47EB-BA9D-7DBFE43976C7}"/>
              </a:ext>
            </a:extLst>
          </p:cNvPr>
          <p:cNvSpPr/>
          <p:nvPr/>
        </p:nvSpPr>
        <p:spPr>
          <a:xfrm>
            <a:off x="1904439" y="3445570"/>
            <a:ext cx="1405405" cy="444267"/>
          </a:xfrm>
          <a:prstGeom prst="downArrow">
            <a:avLst>
              <a:gd name="adj1" fmla="val 56442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Có được m</a:t>
            </a:r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iễn </a:t>
            </a:r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thuế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0FBC6464-B1F5-477C-A0B0-AB4FDCBFF400}"/>
              </a:ext>
            </a:extLst>
          </p:cNvPr>
          <p:cNvSpPr/>
          <p:nvPr/>
        </p:nvSpPr>
        <p:spPr>
          <a:xfrm>
            <a:off x="4008623" y="4914845"/>
            <a:ext cx="956201" cy="270762"/>
          </a:xfrm>
          <a:prstGeom prst="downArrow">
            <a:avLst>
              <a:gd name="adj1" fmla="val 70830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Cùng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C0EF637-2A56-49B0-A44F-56E379D4420B}"/>
              </a:ext>
            </a:extLst>
          </p:cNvPr>
          <p:cNvSpPr/>
          <p:nvPr/>
        </p:nvSpPr>
        <p:spPr>
          <a:xfrm>
            <a:off x="4531578" y="6108774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Không thuộc đối tượng </a:t>
            </a:r>
            <a:r>
              <a:rPr lang="en-US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en-US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</a:t>
            </a:r>
            <a:r>
              <a:rPr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altLang="ja-JP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hoàn</a:t>
            </a:r>
            <a:r>
              <a:rPr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altLang="ja-JP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trả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88C5F1C-8237-45B7-BB18-EA3FB3680270}"/>
              </a:ext>
            </a:extLst>
          </p:cNvPr>
          <p:cNvSpPr/>
          <p:nvPr/>
        </p:nvSpPr>
        <p:spPr>
          <a:xfrm>
            <a:off x="322715" y="6098836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vi-vn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413240-EFF4-48FF-AFD5-7C1B58AC8578}"/>
              </a:ext>
            </a:extLst>
          </p:cNvPr>
          <p:cNvSpPr/>
          <p:nvPr/>
        </p:nvSpPr>
        <p:spPr>
          <a:xfrm>
            <a:off x="278731" y="6427623"/>
            <a:ext cx="425284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Vui lòng gọi điện đến 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</a:t>
            </a:r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ổ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ng đài </a:t>
            </a:r>
            <a:r>
              <a:rPr lang="vi-vn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để biết thêm chi tiết về thủ tục.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63C22E1-D7B2-4B56-BD1A-9604FA2F6E9A}"/>
              </a:ext>
            </a:extLst>
          </p:cNvPr>
          <p:cNvSpPr/>
          <p:nvPr/>
        </p:nvSpPr>
        <p:spPr>
          <a:xfrm>
            <a:off x="597670" y="6355009"/>
            <a:ext cx="3658827" cy="368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Chúng tôi sẽ hướng dẫn thủ tục.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F267061-A073-4181-9FC6-F7B3EF95AAFC}"/>
              </a:ext>
            </a:extLst>
          </p:cNvPr>
          <p:cNvSpPr/>
          <p:nvPr/>
        </p:nvSpPr>
        <p:spPr>
          <a:xfrm>
            <a:off x="2681365" y="5185607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 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có </a:t>
            </a:r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 miễn thuế cư trú “cả tỉ lệ bình quân đầu người và tỉ lệ thu nhập”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</a:t>
            </a:r>
            <a:r>
              <a:rPr lang="en-US" altLang="ja-JP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</a:p>
        </p:txBody>
      </p:sp>
      <p:sp>
        <p:nvSpPr>
          <p:cNvPr id="63" name="矢印: 下 62">
            <a:extLst>
              <a:ext uri="{FF2B5EF4-FFF2-40B4-BE49-F238E27FC236}">
                <a16:creationId xmlns:a16="http://schemas.microsoft.com/office/drawing/2014/main" id="{BA5AAE1D-3A52-4957-8812-C6A1B1D7CF9A}"/>
              </a:ext>
            </a:extLst>
          </p:cNvPr>
          <p:cNvSpPr/>
          <p:nvPr/>
        </p:nvSpPr>
        <p:spPr>
          <a:xfrm>
            <a:off x="454071" y="4241403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vi-vn" sz="1050">
                <a:latin typeface="Arial" panose="020B0604020202020204" pitchFamily="34" charset="0"/>
                <a:ea typeface="ＭＳ ゴシック" panose="020B0609070205080204" pitchFamily="49" charset="-128"/>
              </a:rPr>
              <a:t>Là người vay</a:t>
            </a:r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6F159D39-7B63-4CB9-AAA8-2C4A56D483DE}"/>
              </a:ext>
            </a:extLst>
          </p:cNvPr>
          <p:cNvSpPr/>
          <p:nvPr/>
        </p:nvSpPr>
        <p:spPr>
          <a:xfrm>
            <a:off x="1697593" y="4921089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Không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cùng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b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hộ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gia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đình</a:t>
            </a:r>
            <a:endParaRPr lang="vi-vn" sz="10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9DC78207-1625-4513-BF95-6DF9B49C735F}"/>
              </a:ext>
            </a:extLst>
          </p:cNvPr>
          <p:cNvSpPr/>
          <p:nvPr/>
        </p:nvSpPr>
        <p:spPr>
          <a:xfrm>
            <a:off x="3035755" y="5687303"/>
            <a:ext cx="1220742" cy="403250"/>
          </a:xfrm>
          <a:prstGeom prst="downArrow">
            <a:avLst>
              <a:gd name="adj1" fmla="val 63349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Có được</a:t>
            </a:r>
            <a:endParaRPr lang="vi-vn" sz="10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6" name="矢印: 下 65">
            <a:extLst>
              <a:ext uri="{FF2B5EF4-FFF2-40B4-BE49-F238E27FC236}">
                <a16:creationId xmlns:a16="http://schemas.microsoft.com/office/drawing/2014/main" id="{8156BC0A-711D-46E3-969D-BB97EE0DD187}"/>
              </a:ext>
            </a:extLst>
          </p:cNvPr>
          <p:cNvSpPr/>
          <p:nvPr/>
        </p:nvSpPr>
        <p:spPr>
          <a:xfrm>
            <a:off x="4911103" y="5689369"/>
            <a:ext cx="1102275" cy="408503"/>
          </a:xfrm>
          <a:prstGeom prst="downArrow">
            <a:avLst>
              <a:gd name="adj1" fmla="val 63142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Phải </a:t>
            </a:r>
            <a:b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n</a:t>
            </a:r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ộp </a:t>
            </a:r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thuế</a:t>
            </a:r>
          </a:p>
        </p:txBody>
      </p:sp>
      <p:sp>
        <p:nvSpPr>
          <p:cNvPr id="67" name="矢印: 下 66">
            <a:extLst>
              <a:ext uri="{FF2B5EF4-FFF2-40B4-BE49-F238E27FC236}">
                <a16:creationId xmlns:a16="http://schemas.microsoft.com/office/drawing/2014/main" id="{449FB9D3-3F9B-4703-AE48-D7E7163C4042}"/>
              </a:ext>
            </a:extLst>
          </p:cNvPr>
          <p:cNvSpPr/>
          <p:nvPr/>
        </p:nvSpPr>
        <p:spPr>
          <a:xfrm>
            <a:off x="6191924" y="344677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Nộp thuế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277E5B5-6474-885E-FD2C-29C6514BF5E2}"/>
              </a:ext>
            </a:extLst>
          </p:cNvPr>
          <p:cNvSpPr txBox="1">
            <a:spLocks/>
          </p:cNvSpPr>
          <p:nvPr/>
        </p:nvSpPr>
        <p:spPr>
          <a:xfrm>
            <a:off x="7862442" y="746228"/>
            <a:ext cx="7038083" cy="602031"/>
          </a:xfrm>
          <a:prstGeom prst="rect">
            <a:avLst/>
          </a:prstGeom>
          <a:solidFill>
            <a:srgbClr val="3A1D00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vi-vn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Các khoản cho vay đặc biệt như quỹ nhỏ khẩn cấp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8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 do ảnh hưởng của COVID-19.</a:t>
            </a:r>
            <a:br>
              <a:rPr lang="en-US" altLang="ja-JP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vi-vn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Về các khoản cho vay đặc biệt thuộc đối tượng miễn hoàn trả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46118-A3E8-CC07-AB28-6917C5B047CF}"/>
              </a:ext>
            </a:extLst>
          </p:cNvPr>
          <p:cNvSpPr txBox="1"/>
          <p:nvPr/>
        </p:nvSpPr>
        <p:spPr>
          <a:xfrm>
            <a:off x="7840204" y="1352107"/>
            <a:ext cx="715763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Đối với các khoản cho vay đặc biệt như quỹ nhỏ khẩn cấp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 do ảnh hưởng của COVID-19 mà Hội đồng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đã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cho vay, nếu người vay tương ứng với các trường hợp sau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thì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sẽ được </a:t>
            </a:r>
            <a:r>
              <a:rPr lang="vi-vn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 </a:t>
            </a:r>
            <a:r>
              <a:rPr lang="vi-vn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hoàn trả số tiền đã vay (trả lại tiền đã vay)</a:t>
            </a:r>
            <a:r>
              <a:rPr lang="vi-vn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sau khi nộp đơn </a:t>
            </a:r>
            <a:r>
              <a:rPr lang="vi-vn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và được Hội đồng thông báo quyết định miễn.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3A61FA6-1138-9B73-E14C-5E8895369273}"/>
              </a:ext>
            </a:extLst>
          </p:cNvPr>
          <p:cNvGraphicFramePr>
            <a:graphicFrameLocks noGrp="1"/>
          </p:cNvGraphicFramePr>
          <p:nvPr/>
        </p:nvGraphicFramePr>
        <p:xfrm>
          <a:off x="8033419" y="2569594"/>
          <a:ext cx="6807200" cy="4483810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  <a:endParaRPr lang="vi-vn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  <a:endParaRPr lang="vi-vn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2519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vi-v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Đang nhận trợ cấp bảo hộ đời sống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Đang được cấp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: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phúc lợi bảo vệ sức khỏe tâm thần 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1)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hoặc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người khuyết tật thể chất 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1 hoặc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2)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hoặc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trẻ chậm phát triển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(A1 hoặc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4617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vi-vn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239D02-02AF-C148-5B13-CB04D85C1F7B}"/>
              </a:ext>
            </a:extLst>
          </p:cNvPr>
          <p:cNvSpPr txBox="1"/>
          <p:nvPr/>
        </p:nvSpPr>
        <p:spPr>
          <a:xfrm>
            <a:off x="7978621" y="2285526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Sơ đồ quy trình kiểm tra xem có thuộc đối tượng được miễn hoàn trả không</a:t>
            </a:r>
            <a:endParaRPr lang="vi-vn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9D2AE80-8959-D55D-AFFB-8715AB8156E7}"/>
              </a:ext>
            </a:extLst>
          </p:cNvPr>
          <p:cNvSpPr/>
          <p:nvPr/>
        </p:nvSpPr>
        <p:spPr>
          <a:xfrm>
            <a:off x="9319837" y="5866899"/>
            <a:ext cx="3929810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Chúng tôi sẽ hướng dẫn thủ tục.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D4BEC-1985-BD9A-020B-0B4E4D2CEEF1}"/>
              </a:ext>
            </a:extLst>
          </p:cNvPr>
          <p:cNvSpPr/>
          <p:nvPr/>
        </p:nvSpPr>
        <p:spPr>
          <a:xfrm>
            <a:off x="8410236" y="5939752"/>
            <a:ext cx="633040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Vui lòng gọi điện đến 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Tổng đài </a:t>
            </a:r>
            <a:r>
              <a:rPr lang="vi-vn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để biết thêm chi tiết về thủ tục.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61A36-9E7B-B603-CBC2-5F6519974A02}"/>
              </a:ext>
            </a:extLst>
          </p:cNvPr>
          <p:cNvSpPr txBox="1"/>
          <p:nvPr/>
        </p:nvSpPr>
        <p:spPr>
          <a:xfrm>
            <a:off x="322714" y="7632161"/>
            <a:ext cx="7140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Vui lòng lấy các giấy tờ sau đây tại quầy hành chính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 của địa phương để kiểm tra xem có được miễn thuế cư trú cả tỉ lệ bình quân đầu người và tỉ lệ thu nhập không.</a:t>
            </a:r>
            <a:endParaRPr lang="ja-JP" altLang="en-US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895BB-E45C-C0AD-6AAF-FC240210B1DC}"/>
              </a:ext>
            </a:extLst>
          </p:cNvPr>
          <p:cNvSpPr txBox="1"/>
          <p:nvPr/>
        </p:nvSpPr>
        <p:spPr>
          <a:xfrm>
            <a:off x="540247" y="8260309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r>
              <a:rPr lang="vi-vn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Giấy chứng nhận miễn thuế năm tài khóa 202</a:t>
            </a:r>
            <a:r>
              <a:rPr lang="en-US" altLang="ja-JP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có thể được cấp vào khoảng tháng 6 năm 202</a:t>
            </a:r>
            <a:r>
              <a:rPr lang="en-US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2803D6-E5F4-B721-846B-784FD56BCEDB}"/>
              </a:ext>
            </a:extLst>
          </p:cNvPr>
          <p:cNvSpPr/>
          <p:nvPr/>
        </p:nvSpPr>
        <p:spPr>
          <a:xfrm>
            <a:off x="571786" y="8210424"/>
            <a:ext cx="6437399" cy="361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40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A93B53-5D5A-E04F-C009-2E84DB79C5B9}"/>
              </a:ext>
            </a:extLst>
          </p:cNvPr>
          <p:cNvSpPr txBox="1"/>
          <p:nvPr/>
        </p:nvSpPr>
        <p:spPr>
          <a:xfrm>
            <a:off x="283383" y="8812173"/>
            <a:ext cx="7140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en-US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Trường </a:t>
            </a:r>
            <a:r>
              <a:rPr lang="en-US" sz="1100" u="sng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hợp</a:t>
            </a:r>
            <a:r>
              <a:rPr lang="vi-vn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chưa khai thuế hoặc điều chỉnh thuế cuối năm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nếu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quý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vị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không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khai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thuế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cư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trú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thì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có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thể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không được cấp giấy chứng nhận nộp thuế và giấy chứng nhận miễn thuế.</a:t>
            </a:r>
            <a:endParaRPr lang="en-US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indent="-180975"/>
            <a:r>
              <a:rPr lang="vi-vn" altLang="ja-JP" sz="1100" dirty="0">
                <a:ea typeface="ＭＳ ゴシック" panose="020B0609070205080204" pitchFamily="49" charset="-128"/>
              </a:rPr>
              <a:t>●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Vui lòng liên hệ với Phòng Thuế vụ của địa phương nơi mình sinh sống</a:t>
            </a:r>
            <a:r>
              <a:rPr lang="vi-vn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để biết về cách khai thuế cư trú</a:t>
            </a:r>
            <a:endParaRPr lang="en-US" sz="1100" u="sng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indent="-180975"/>
            <a:r>
              <a:rPr lang="en-US" altLang="ja-JP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  </a:t>
            </a:r>
            <a:r>
              <a:rPr lang="vi-vn" altLang="ja-JP" sz="1100" u="sng" dirty="0">
                <a:ea typeface="ＭＳ ゴシック" panose="020B0609070205080204" pitchFamily="49" charset="-128"/>
              </a:rPr>
              <a:t>(Mẫu giấy khai thuế </a:t>
            </a:r>
            <a:r>
              <a:rPr lang="en-US" altLang="ja-JP" sz="1100" u="sng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sẽ</a:t>
            </a:r>
            <a:r>
              <a:rPr lang="en-US" altLang="ja-JP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altLang="ja-JP" sz="1100" u="sng" dirty="0">
                <a:ea typeface="ＭＳ ゴシック" panose="020B0609070205080204" pitchFamily="49" charset="-128"/>
              </a:rPr>
              <a:t>khác nhau tùy</a:t>
            </a:r>
            <a:r>
              <a:rPr lang="en-US" altLang="ja-JP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altLang="ja-JP" sz="1100" u="sng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từng</a:t>
            </a:r>
            <a:r>
              <a:rPr lang="vi-vn" altLang="ja-JP" sz="1100" u="sng" dirty="0">
                <a:ea typeface="ＭＳ ゴシック" panose="020B0609070205080204" pitchFamily="49" charset="-128"/>
              </a:rPr>
              <a:t> địa phương).</a:t>
            </a:r>
            <a:endParaRPr lang="en-US" altLang="ja-JP" sz="1100" u="sng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22A181-D572-4593-F974-D46EA6AEAF75}"/>
              </a:ext>
            </a:extLst>
          </p:cNvPr>
          <p:cNvSpPr txBox="1"/>
          <p:nvPr/>
        </p:nvSpPr>
        <p:spPr>
          <a:xfrm>
            <a:off x="7933443" y="7323740"/>
            <a:ext cx="696708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rtl="0"/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Chú ý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　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vi-vn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Không có trường hợp tự động được miễn mà bắt buộc phải làm đơn xin.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271463"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Vui lòng gọi điện đến </a:t>
            </a:r>
            <a:r>
              <a:rPr lang="vi-vn" sz="1200" b="1" u="sng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Tổng đài 058-201-2100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để biết thêm chi tiết về thủ tục miễn.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400050" indent="-219075" rtl="0"/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 Số tiền quý vị đã hoàn trả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trước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khi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có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quyết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định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miễn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hoàn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trả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sẽ không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tính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vào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phần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miễn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trừ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1DC9743-A37F-14D6-E573-0702DDCB141E}"/>
              </a:ext>
            </a:extLst>
          </p:cNvPr>
          <p:cNvSpPr/>
          <p:nvPr/>
        </p:nvSpPr>
        <p:spPr>
          <a:xfrm>
            <a:off x="3195582" y="347423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Vui lòng liên hệ với </a:t>
            </a:r>
            <a:r>
              <a:rPr lang="en-US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Ủ</a:t>
            </a:r>
            <a:r>
              <a:rPr lang="vi-vn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y ban địa phương để xác nhận xem quý vị có được miễn thuế hay không.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A3FE12-A0B2-3D92-2CBD-6B71B198B4D6}"/>
              </a:ext>
            </a:extLst>
          </p:cNvPr>
          <p:cNvSpPr txBox="1"/>
          <p:nvPr/>
        </p:nvSpPr>
        <p:spPr>
          <a:xfrm>
            <a:off x="180572" y="1461219"/>
            <a:ext cx="704690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0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Hộ gia đình được miễn thuế cư trú 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</a:t>
            </a:r>
            <a:r>
              <a:rPr lang="en-US" altLang="ja-JP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sẽ được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hoàn trả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một phần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tiền vay (trả lại tiền đã vay) đối với “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Lần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vay</a:t>
            </a:r>
            <a:r>
              <a:rPr lang="en-US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đầu tiên của Quỹ hỗ trợ tổng hợp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”, “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Gia hạn của Quỹ hỗ trợ tổng hợp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” </a:t>
            </a:r>
            <a:r>
              <a:rPr lang="vi-vn" altLang="ja-JP" sz="1100" dirty="0">
                <a:ea typeface="ＭＳ ゴシック" panose="020B0609070205080204" pitchFamily="49" charset="-128"/>
              </a:rPr>
              <a:t>,</a:t>
            </a:r>
            <a:r>
              <a:rPr lang="vi-VN" altLang="ja-JP" sz="1100" dirty="0">
                <a:ea typeface="ＭＳ ゴシック" panose="020B0609070205080204" pitchFamily="49" charset="-128"/>
              </a:rPr>
              <a:t> </a:t>
            </a:r>
            <a:r>
              <a:rPr lang="vi-vn" altLang="ja-JP" sz="1100" b="1" dirty="0">
                <a:solidFill>
                  <a:srgbClr val="FF0000"/>
                </a:solidFill>
                <a:ea typeface="ＭＳ ゴシック" panose="020B0609070205080204" pitchFamily="49" charset="-128"/>
              </a:rPr>
              <a:t>Quỹ hỗ trợ tổng hợp (</a:t>
            </a:r>
            <a:r>
              <a:rPr lang="en-US" altLang="ja-JP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</a:t>
            </a:r>
            <a:r>
              <a:rPr lang="vi-vn" altLang="ja-JP" sz="1100" b="1" dirty="0">
                <a:solidFill>
                  <a:srgbClr val="FF0000"/>
                </a:solidFill>
                <a:ea typeface="ＭＳ ゴシック" panose="020B0609070205080204" pitchFamily="49" charset="-128"/>
              </a:rPr>
              <a:t>ho vay </a:t>
            </a:r>
            <a:r>
              <a:rPr lang="en-US" altLang="ja-JP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tiếp</a:t>
            </a:r>
            <a:r>
              <a:rPr lang="vi-vn" altLang="ja-JP" sz="1100" b="1" dirty="0">
                <a:solidFill>
                  <a:srgbClr val="FF0000"/>
                </a:solidFill>
                <a:ea typeface="ＭＳ ゴシック" panose="020B0609070205080204" pitchFamily="49" charset="-128"/>
              </a:rPr>
              <a:t>)</a:t>
            </a:r>
            <a:r>
              <a:rPr lang="vi-vn" altLang="ja-JP" sz="1100" dirty="0">
                <a:ea typeface="ＭＳ ゴシック" panose="020B0609070205080204" pitchFamily="49" charset="-128"/>
              </a:rPr>
              <a:t>,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dù phải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nộp thuế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cư trú của 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được </a:t>
            </a:r>
            <a:r>
              <a:rPr lang="en-US" sz="1100" b="1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quyết</a:t>
            </a:r>
            <a:r>
              <a:rPr lang="vi-vn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định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vi-vn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Quỹ nhỏ khẩn cấp </a:t>
            </a:r>
            <a:r>
              <a:rPr lang="en-US" sz="1100" u="sng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sẽ</a:t>
            </a:r>
            <a:r>
              <a:rPr lang="en-US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khác nhau tùy thời gian bắt đầu hoàn trả nên vui lòng liên hệ với tổng đài.</a:t>
            </a:r>
            <a:endParaRPr lang="en-US" altLang="ja-JP" sz="11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vi-vn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Vui lòng kiểm tra thủ tục tương ứng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trường</a:t>
            </a:r>
            <a:r>
              <a:rPr lang="en-US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hợp</a:t>
            </a:r>
            <a:r>
              <a:rPr lang="en-US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của</a:t>
            </a:r>
            <a:r>
              <a:rPr lang="en-US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quý</a:t>
            </a:r>
            <a:r>
              <a:rPr lang="en-US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b="1" dirty="0" err="1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vị</a:t>
            </a:r>
            <a:r>
              <a:rPr lang="vi-vn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 theo sơ đồ sau đây.</a:t>
            </a:r>
            <a:endParaRPr lang="en-US" altLang="ja-JP" sz="1100" b="1" dirty="0"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0C9C681F2CC6488EB7C732BFA6C887" ma:contentTypeVersion="16" ma:contentTypeDescription="新しいドキュメントを作成します。" ma:contentTypeScope="" ma:versionID="ee66dd577201f86f58629d775d5a20b7">
  <xsd:schema xmlns:xsd="http://www.w3.org/2001/XMLSchema" xmlns:xs="http://www.w3.org/2001/XMLSchema" xmlns:p="http://schemas.microsoft.com/office/2006/metadata/properties" xmlns:ns2="0507357f-655a-4aa5-bc75-492b617c71e9" xmlns:ns3="b21a9f8e-dd14-4281-bd0a-0c360daf026a" targetNamespace="http://schemas.microsoft.com/office/2006/metadata/properties" ma:root="true" ma:fieldsID="062d65a20fc2f6a14f5392c60397d7ad" ns2:_="" ns3:_="">
    <xsd:import namespace="0507357f-655a-4aa5-bc75-492b617c71e9"/>
    <xsd:import namespace="b21a9f8e-dd14-4281-bd0a-0c360daf02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7357f-655a-4aa5-bc75-492b617c7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9d91b9a-7423-4227-b5cc-b21a087a3b6b}" ma:internalName="TaxCatchAll" ma:showField="CatchAllData" ma:web="0507357f-655a-4aa5-bc75-492b617c71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a9f8e-dd14-4281-bd0a-0c360daf0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cff1539-c530-4195-8693-4b3a65c94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07357f-655a-4aa5-bc75-492b617c71e9" xsi:nil="true"/>
    <lcf76f155ced4ddcb4097134ff3c332f xmlns="b21a9f8e-dd14-4281-bd0a-0c360daf026a">
      <Terms xmlns="http://schemas.microsoft.com/office/infopath/2007/PartnerControls"/>
    </lcf76f155ced4ddcb4097134ff3c332f>
    <_Flow_SignoffStatus xmlns="b21a9f8e-dd14-4281-bd0a-0c360daf026a" xsi:nil="true"/>
  </documentManagement>
</p:properties>
</file>

<file path=customXml/itemProps1.xml><?xml version="1.0" encoding="utf-8"?>
<ds:datastoreItem xmlns:ds="http://schemas.openxmlformats.org/officeDocument/2006/customXml" ds:itemID="{03DB7197-B0F7-4237-8173-E136106D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7357f-655a-4aa5-bc75-492b617c71e9"/>
    <ds:schemaRef ds:uri="b21a9f8e-dd14-4281-bd0a-0c360daf0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5224CC-0F09-44D7-9439-333D8C0F9B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8076AC-15F6-4B14-8A3D-BA1FA74BFABB}">
  <ds:schemaRefs>
    <ds:schemaRef ds:uri="http://purl.org/dc/terms/"/>
    <ds:schemaRef ds:uri="http://schemas.microsoft.com/office/2006/documentManagement/types"/>
    <ds:schemaRef ds:uri="http://purl.org/dc/dcmitype/"/>
    <ds:schemaRef ds:uri="9a5c0e5d-6411-4a4f-8db0-481ee759017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15e81a6-1a76-4d45-97f4-43ecf0765da4"/>
    <ds:schemaRef ds:uri="http://schemas.microsoft.com/office/infopath/2007/PartnerControls"/>
    <ds:schemaRef ds:uri="http://www.w3.org/XML/1998/namespace"/>
    <ds:schemaRef ds:uri="http://schemas.microsoft.com/sharepoint/v3"/>
    <ds:schemaRef ds:uri="0507357f-655a-4aa5-bc75-492b617c71e9"/>
    <ds:schemaRef ds:uri="b21a9f8e-dd14-4281-bd0a-0c360daf02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6151</TotalTime>
  <Words>1498</Words>
  <Application>Microsoft Office PowerPoint</Application>
  <PresentationFormat>ユーザー設定</PresentationFormat>
  <Paragraphs>134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Các khoản cho vay đặc biệt như quỹ nhỏ khẩn cấp, v.v... do ảnh hưởng của dịch COVID-19. Về các khoản cho vay đặc biệt thuộc đối tượng miễn hoàn trả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218</cp:lastModifiedBy>
  <cp:revision>8</cp:revision>
  <cp:lastPrinted>2023-04-24T05:53:58Z</cp:lastPrinted>
  <dcterms:created xsi:type="dcterms:W3CDTF">2022-02-21T14:28:37Z</dcterms:created>
  <dcterms:modified xsi:type="dcterms:W3CDTF">2025-06-18T01:18:03Z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0x010100490C9C681F2CC6488EB7C732BFA6C887</vt:lpwstr>
  </property>
</Properties>
</file>