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56" r:id="rId6"/>
  </p:sldIdLst>
  <p:sldSz cx="15119350" cy="10691813"/>
  <p:notesSz cx="9926638" cy="14355763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84" y="54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田美紀" userId="c0eff2b1-61c1-45ab-80a9-62c929353cb2" providerId="ADAL" clId="{7D882961-179A-4877-A248-5022EAF59488}"/>
    <pc:docChg chg="undo custSel modSld">
      <pc:chgData name="藤田美紀" userId="c0eff2b1-61c1-45ab-80a9-62c929353cb2" providerId="ADAL" clId="{7D882961-179A-4877-A248-5022EAF59488}" dt="2024-06-19T05:15:07.102" v="71" actId="20577"/>
      <pc:docMkLst>
        <pc:docMk/>
      </pc:docMkLst>
      <pc:sldChg chg="modSp mod">
        <pc:chgData name="藤田美紀" userId="c0eff2b1-61c1-45ab-80a9-62c929353cb2" providerId="ADAL" clId="{7D882961-179A-4877-A248-5022EAF59488}" dt="2024-06-19T05:15:07.102" v="71" actId="20577"/>
        <pc:sldMkLst>
          <pc:docMk/>
          <pc:sldMk cId="3139432091" sldId="263"/>
        </pc:sldMkLst>
        <pc:spChg chg="mod">
          <ac:chgData name="藤田美紀" userId="c0eff2b1-61c1-45ab-80a9-62c929353cb2" providerId="ADAL" clId="{7D882961-179A-4877-A248-5022EAF59488}" dt="2024-06-19T05:14:50.322" v="66" actId="20577"/>
          <ac:spMkLst>
            <pc:docMk/>
            <pc:sldMk cId="3139432091" sldId="263"/>
            <ac:spMk id="8" creationId="{08EEE0A7-5604-2296-B8BC-531301BEA8AD}"/>
          </ac:spMkLst>
        </pc:spChg>
        <pc:spChg chg="mod">
          <ac:chgData name="藤田美紀" userId="c0eff2b1-61c1-45ab-80a9-62c929353cb2" providerId="ADAL" clId="{7D882961-179A-4877-A248-5022EAF59488}" dt="2024-06-19T05:15:07.102" v="71" actId="20577"/>
          <ac:spMkLst>
            <pc:docMk/>
            <pc:sldMk cId="3139432091" sldId="263"/>
            <ac:spMk id="9" creationId="{DFED6B33-8908-10C6-2869-9984E05224D8}"/>
          </ac:spMkLst>
        </pc:spChg>
      </pc:sldChg>
      <pc:sldChg chg="modSp mod">
        <pc:chgData name="藤田美紀" userId="c0eff2b1-61c1-45ab-80a9-62c929353cb2" providerId="ADAL" clId="{7D882961-179A-4877-A248-5022EAF59488}" dt="2024-06-19T05:14:13.781" v="59"/>
        <pc:sldMkLst>
          <pc:docMk/>
          <pc:sldMk cId="907809540" sldId="264"/>
        </pc:sldMkLst>
        <pc:spChg chg="mod">
          <ac:chgData name="藤田美紀" userId="c0eff2b1-61c1-45ab-80a9-62c929353cb2" providerId="ADAL" clId="{7D882961-179A-4877-A248-5022EAF59488}" dt="2024-06-19T05:09:42.913" v="45" actId="3064"/>
          <ac:spMkLst>
            <pc:docMk/>
            <pc:sldMk cId="907809540" sldId="264"/>
            <ac:spMk id="4" creationId="{7ED661F5-3C5C-154B-8B9B-DFB7D39C5F96}"/>
          </ac:spMkLst>
        </pc:spChg>
        <pc:spChg chg="mod">
          <ac:chgData name="藤田美紀" userId="c0eff2b1-61c1-45ab-80a9-62c929353cb2" providerId="ADAL" clId="{7D882961-179A-4877-A248-5022EAF59488}" dt="2024-06-18T06:38:51.873" v="12" actId="20577"/>
          <ac:spMkLst>
            <pc:docMk/>
            <pc:sldMk cId="907809540" sldId="264"/>
            <ac:spMk id="64" creationId="{53B668F6-E85E-9146-5758-449E6C73A3CF}"/>
          </ac:spMkLst>
        </pc:spChg>
        <pc:spChg chg="mod">
          <ac:chgData name="藤田美紀" userId="c0eff2b1-61c1-45ab-80a9-62c929353cb2" providerId="ADAL" clId="{7D882961-179A-4877-A248-5022EAF59488}" dt="2024-06-18T06:42:33.766" v="39" actId="20577"/>
          <ac:spMkLst>
            <pc:docMk/>
            <pc:sldMk cId="907809540" sldId="264"/>
            <ac:spMk id="69" creationId="{B35D6CDB-FEAB-4517-540F-ADF57193EC48}"/>
          </ac:spMkLst>
        </pc:spChg>
        <pc:graphicFrameChg chg="mod modGraphic">
          <ac:chgData name="藤田美紀" userId="c0eff2b1-61c1-45ab-80a9-62c929353cb2" providerId="ADAL" clId="{7D882961-179A-4877-A248-5022EAF59488}" dt="2024-06-19T05:14:13.781" v="59"/>
          <ac:graphicFrameMkLst>
            <pc:docMk/>
            <pc:sldMk cId="907809540" sldId="264"/>
            <ac:graphicFrameMk id="6" creationId="{37716428-72C7-555A-E36A-0E6E04A6EA4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0">
            <a:extLst>
              <a:ext uri="{FF2B5EF4-FFF2-40B4-BE49-F238E27FC236}">
                <a16:creationId xmlns:a16="http://schemas.microsoft.com/office/drawing/2014/main" id="{04647D7A-F170-3BBA-3F34-413470B4B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681675"/>
              </p:ext>
            </p:extLst>
          </p:nvPr>
        </p:nvGraphicFramePr>
        <p:xfrm>
          <a:off x="230693" y="1202771"/>
          <a:ext cx="6980889" cy="5102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4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valor devedor do valor da devolução em questão é o seguinte.</a:t>
                      </a:r>
                      <a:endParaRPr kumimoji="1" lang="en-US" altLang="ja-JP" sz="14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4" name="タイトル 1">
            <a:extLst>
              <a:ext uri="{FF2B5EF4-FFF2-40B4-BE49-F238E27FC236}">
                <a16:creationId xmlns:a16="http://schemas.microsoft.com/office/drawing/2014/main" id="{7ED661F5-3C5C-154B-8B9B-DFB7D39C5F96}"/>
              </a:ext>
            </a:extLst>
          </p:cNvPr>
          <p:cNvSpPr txBox="1">
            <a:spLocks/>
          </p:cNvSpPr>
          <p:nvPr/>
        </p:nvSpPr>
        <p:spPr>
          <a:xfrm>
            <a:off x="230693" y="456247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720000" tIns="28349" rIns="720000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ja-JP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Aviso sobre o valor devedor da devolução dos empréstimos especiais como Fundo Emergencial de Valor Baixo, etc.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7716428-72C7-555A-E36A-0E6E04A6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579113"/>
              </p:ext>
            </p:extLst>
          </p:nvPr>
        </p:nvGraphicFramePr>
        <p:xfrm>
          <a:off x="302008" y="2082655"/>
          <a:ext cx="6968652" cy="3540835"/>
        </p:xfrm>
        <a:graphic>
          <a:graphicData uri="http://schemas.openxmlformats.org/drawingml/2006/table">
            <a:tbl>
              <a:tblPr firstRow="1" firstCol="1" bandRow="1"/>
              <a:tblGrid>
                <a:gridCol w="1343590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066591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1050878">
                  <a:extLst>
                    <a:ext uri="{9D8B030D-6E8A-4147-A177-3AD203B41FA5}">
                      <a16:colId xmlns:a16="http://schemas.microsoft.com/office/drawing/2014/main" val="1495956209"/>
                    </a:ext>
                  </a:extLst>
                </a:gridCol>
                <a:gridCol w="104196">
                  <a:extLst>
                    <a:ext uri="{9D8B030D-6E8A-4147-A177-3AD203B41FA5}">
                      <a16:colId xmlns:a16="http://schemas.microsoft.com/office/drawing/2014/main" val="1688112685"/>
                    </a:ext>
                  </a:extLst>
                </a:gridCol>
                <a:gridCol w="741965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  <a:gridCol w="1661432">
                  <a:extLst>
                    <a:ext uri="{9D8B030D-6E8A-4147-A177-3AD203B41FA5}">
                      <a16:colId xmlns:a16="http://schemas.microsoft.com/office/drawing/2014/main" val="1139177037"/>
                    </a:ext>
                  </a:extLst>
                </a:gridCol>
              </a:tblGrid>
              <a:tr h="670446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Nome do </a:t>
                      </a:r>
                      <a:r>
                        <a:rPr lang="en-US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fundo</a:t>
                      </a:r>
                      <a:endParaRPr lang="en-US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Código do empréstimo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Loan Code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637954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Nome completo do mutuário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78681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Período de devolução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de               até                      </a:t>
                      </a:r>
                      <a:r>
                        <a:rPr lang="pt-br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vezes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549888"/>
                  </a:ext>
                </a:extLst>
              </a:tr>
              <a:tr h="676674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Valor do empréstimo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Valor devolvido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3430370"/>
                  </a:ext>
                </a:extLst>
              </a:tr>
              <a:tr h="768951">
                <a:tc>
                  <a:txBody>
                    <a:bodyPr/>
                    <a:lstStyle/>
                    <a:p>
                      <a:pPr algn="l" rtl="0"/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Saldo de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Resgate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Valor em atraso do valor devedor da devolução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6110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84DE71A9-C8FB-7362-9C02-6CF6BE2B7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40" y="1653143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ja-JP" sz="1400" b="1" u="sng" dirty="0"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Situação do empréstimo/valor a ser devolvido (valor devedor da devolução)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AA82D70-6E17-DC3F-74E7-6FD89036D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636789"/>
              </p:ext>
            </p:extLst>
          </p:nvPr>
        </p:nvGraphicFramePr>
        <p:xfrm>
          <a:off x="242927" y="6763810"/>
          <a:ext cx="6968655" cy="2544931"/>
        </p:xfrm>
        <a:graphic>
          <a:graphicData uri="http://schemas.openxmlformats.org/drawingml/2006/table">
            <a:tbl>
              <a:tblPr firstRow="1" firstCol="1" bandRow="1"/>
              <a:tblGrid>
                <a:gridCol w="1227217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246577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501359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Nome da instituição financeira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Nome da </a:t>
                      </a:r>
                      <a:r>
                        <a:rPr lang="pt-BR" altLang="ja-JP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agência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416551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Tipo de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conta</a:t>
                      </a:r>
                      <a:r>
                        <a:rPr lang="en-U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05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bancária</a:t>
                      </a: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28150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Titular da conta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76986"/>
                  </a:ext>
                </a:extLst>
              </a:tr>
              <a:tr h="532424"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Número da conta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br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Data da transferência (débito)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Por favor, verifique o lado direito</a:t>
                      </a: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34BEBA6A-45CB-DBB2-AAA6-4EB2FF71B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2" y="9355352"/>
            <a:ext cx="696865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pt-br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Caso ainda não tenha realizado o cadastro da conta de transferência, será necessário realizar o procedimento.</a:t>
            </a:r>
            <a:r>
              <a:rPr lang="en-us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F093765-CD24-A831-8B6F-ED159C66A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83462"/>
              </p:ext>
            </p:extLst>
          </p:nvPr>
        </p:nvGraphicFramePr>
        <p:xfrm>
          <a:off x="7907769" y="6918049"/>
          <a:ext cx="6482221" cy="3791705"/>
        </p:xfrm>
        <a:graphic>
          <a:graphicData uri="http://schemas.openxmlformats.org/drawingml/2006/table">
            <a:tbl>
              <a:tblPr firstRow="1" firstCol="1" bandRow="1"/>
              <a:tblGrid>
                <a:gridCol w="6482221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</a:tblGrid>
              <a:tr h="271265">
                <a:tc>
                  <a:txBody>
                    <a:bodyPr/>
                    <a:lstStyle/>
                    <a:p>
                      <a:pPr algn="ctr" rtl="0"/>
                      <a:r>
                        <a:rPr lang="pt-br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Itens a serem cumpridos, etc.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3393006">
                <a:tc>
                  <a:txBody>
                    <a:bodyPr/>
                    <a:lstStyle/>
                    <a:p>
                      <a:pPr marL="174625" indent="-174625" algn="l" rtl="0"/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1. O valor da devolução referente ao valor do empréstimo deverá ser pago até o prazo, conforme o plano de devolução por ocasião da solicitação.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2. Caso ocorra algum dos fatos abaixo ao mutuário, notificar imediatamente.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Quando houver alteração do endereço, etc.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Quando houver alteração do nome/sobrenome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Quando houver alguma alteração considerável na situação familiar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(4) Quando o mutuário receber auxílio de subsistência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(5) Quando o mutuário falecer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marR="0" lvl="0" indent="-185738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(6) Quando for vítima de desastres naturais, incêndio ou outro desastre grave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(7) Demais </a:t>
                      </a:r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itens estabelecidos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pelo Conselho de Bem-estar Social da Província de Gifu</a:t>
                      </a:r>
                    </a:p>
                    <a:p>
                      <a:pPr marL="174625" indent="-174625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3. Caso se aplique a algum dos itens seguintes, poderá ser solicitada a devolução da totalidade ou de parte do valor do empréstimo de uma única vez.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Quando o valor do empréstimo for desviado para outros fins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Quando for realizada uma solicitação falsa ou tomada de empréstimo por meios ilegais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Quando a devolução do empréstimo não for realizada intencionalmente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4. Se a devolução do valor do empréstimo não for realizada até o prazo de devolução, serão cobrados juros de mora de 3.0% ao ano sobre o valor principal em atraso.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pt-br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*Para empréstimos até o final de março de 2020, os juros de mora são de 5.0%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14" name="Rectangle 3">
            <a:extLst>
              <a:ext uri="{FF2B5EF4-FFF2-40B4-BE49-F238E27FC236}">
                <a16:creationId xmlns:a16="http://schemas.microsoft.com/office/drawing/2014/main" id="{17EA4124-B75E-3EBD-B561-18CCA44D4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2" y="5754337"/>
            <a:ext cx="696865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pt-br" altLang="ja-JP" sz="11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Informação atual em dia 31 de maio de 202</a:t>
            </a:r>
            <a:r>
              <a:rPr lang="en-US" altLang="ja-JP" sz="11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5</a:t>
            </a:r>
            <a:r>
              <a:rPr lang="pt-br" altLang="ja-JP" sz="11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 </a:t>
            </a:r>
          </a:p>
          <a:p>
            <a:pPr lvl="0" defTabSz="914400"/>
            <a:r>
              <a:rPr lang="pt-br" altLang="ja-JP" sz="1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Parte dos dados de devolução podem não estar refletidos.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DAB3047D-276C-D77D-72E4-534AC08D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693" y="6356357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</a:t>
            </a:r>
            <a:r>
              <a:rPr lang="pt-br" altLang="ja-JP" sz="140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Conta de transferência</a:t>
            </a:r>
            <a:endParaRPr kumimoji="0" lang="ja-JP" altLang="ja-JP" sz="14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DFD682C-7135-FF8F-2272-99ED836E6A51}"/>
              </a:ext>
            </a:extLst>
          </p:cNvPr>
          <p:cNvSpPr txBox="1"/>
          <p:nvPr/>
        </p:nvSpPr>
        <p:spPr>
          <a:xfrm>
            <a:off x="7989189" y="6137685"/>
            <a:ext cx="6590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ja-JP" sz="1400" kern="100" dirty="0"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*Caso seja o dia em que instituição financeira está fechada, a transferência será realizada no dia útil subsequente.</a:t>
            </a:r>
            <a:endParaRPr lang="ja-JP" altLang="ja-JP" sz="1400" kern="100" dirty="0"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AB1816-3952-D5F6-0218-D5233CD113A8}"/>
              </a:ext>
            </a:extLst>
          </p:cNvPr>
          <p:cNvSpPr txBox="1"/>
          <p:nvPr/>
        </p:nvSpPr>
        <p:spPr>
          <a:xfrm>
            <a:off x="2436491" y="9773901"/>
            <a:ext cx="32403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Para entrar em contato sobre este assunto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8D11CF-13C3-2BEB-F681-0A9047EC43BB}"/>
              </a:ext>
            </a:extLst>
          </p:cNvPr>
          <p:cNvSpPr txBox="1"/>
          <p:nvPr/>
        </p:nvSpPr>
        <p:spPr>
          <a:xfrm>
            <a:off x="2436491" y="10027817"/>
            <a:ext cx="44567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[Número de telefone/Contact Number] 058-201-2100</a:t>
            </a:r>
          </a:p>
          <a:p>
            <a:pPr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[Horário de atendimento/Reception Time] Dias úteis das 9:00 às 17:00　　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7B06850-7C37-70E0-8755-B17A2BB6B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422239"/>
            <a:ext cx="7259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Sobre a devolução</a:t>
            </a:r>
            <a:endParaRPr kumimoji="0" lang="ja-JP" alt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CC5F60-7673-851E-F43A-E42FFFD93709}"/>
              </a:ext>
            </a:extLst>
          </p:cNvPr>
          <p:cNvSpPr txBox="1"/>
          <p:nvPr/>
        </p:nvSpPr>
        <p:spPr>
          <a:xfrm>
            <a:off x="7907769" y="936839"/>
            <a:ext cx="64008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pt-br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O valor do empréstimo poderá ser devolvido através de transferência bancária (débito da conta cadastrada).</a:t>
            </a:r>
          </a:p>
          <a:p>
            <a:pPr algn="just" rtl="0"/>
            <a:r>
              <a:rPr lang="pt-br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Favor verificar o saldo para que não haja insuficiência de saldo na data da transferência.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7ADE8CC0-2B50-F3E2-FF71-F16ADE6BF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950436"/>
              </p:ext>
            </p:extLst>
          </p:nvPr>
        </p:nvGraphicFramePr>
        <p:xfrm>
          <a:off x="7907768" y="1590693"/>
          <a:ext cx="6400801" cy="439094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5121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45984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29696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571817">
                <a:tc>
                  <a:txBody>
                    <a:bodyPr/>
                    <a:lstStyle/>
                    <a:p>
                      <a:pPr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Instituição financeira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Data da transferência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Comissão (arcada pelo mutuário) </a:t>
                      </a:r>
                    </a:p>
                    <a:p>
                      <a:pPr algn="ctr" rtl="0"/>
                      <a:r>
                        <a:rPr lang="pt-BR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*Será acrescentado na quantidade da devolução de cada mês.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388185">
                <a:tc>
                  <a:txBody>
                    <a:bodyPr/>
                    <a:lstStyle/>
                    <a:p>
                      <a:pPr marL="87313" indent="0" algn="l" rtl="0">
                        <a:tabLst/>
                      </a:pPr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Juroku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385010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 Kyoritsu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401053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Gifu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336884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Ogakiseino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Seki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352927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Hachiman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385010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Tono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352927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Takayama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368968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Postal do Japão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Dia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ienes por </a:t>
                      </a:r>
                      <a:r>
                        <a:rPr lang="pt-br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495238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Outras instituições financeiras além das listadas acima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pt-BR" altLang="ja-JP" sz="110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Dia 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pt-br" sz="1100" b="0" u="sng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165 ienes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por </a:t>
                      </a:r>
                      <a:r>
                        <a:rPr lang="en-US" sz="1100" kern="100" dirty="0" err="1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vez</a:t>
                      </a:r>
                      <a:endParaRPr lang="en-US" altLang="ja-JP" sz="1100" b="0" u="sng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80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>
            <a:extLst>
              <a:ext uri="{FF2B5EF4-FFF2-40B4-BE49-F238E27FC236}">
                <a16:creationId xmlns:a16="http://schemas.microsoft.com/office/drawing/2014/main" id="{5BC35B4B-0192-46EA-99CB-91512E114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92" y="557484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pt-br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Empréstimos especiais, como Fundo Emergencial de Valor Baixo devido ao impacto da infecção pelo novo coronavírus</a:t>
            </a:r>
            <a:br>
              <a:rPr lang="en-US" altLang="ja-JP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empréstimos especiais sujeitos à isenção de devolução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C7BAA9-9DD0-4396-89CB-6A9C3066FD4D}"/>
              </a:ext>
            </a:extLst>
          </p:cNvPr>
          <p:cNvSpPr txBox="1"/>
          <p:nvPr/>
        </p:nvSpPr>
        <p:spPr>
          <a:xfrm>
            <a:off x="322715" y="2659103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●Fluxograma para verificação de elegibilidade para a isenção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C746170-01D5-420E-96C4-79D455ED3FDA}"/>
              </a:ext>
            </a:extLst>
          </p:cNvPr>
          <p:cNvSpPr/>
          <p:nvPr/>
        </p:nvSpPr>
        <p:spPr>
          <a:xfrm>
            <a:off x="341644" y="2962928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 mutuário (a pessoa que recebeu o empréstimo)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está 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isento “tanto da taxa per capita quanto da taxa sobre a renda” do imposto residencial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no </a:t>
            </a:r>
            <a:r>
              <a:rPr lang="pt-br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202</a:t>
            </a:r>
            <a:r>
              <a:rPr lang="en-US" altLang="ja-JP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ja-jp" sz="105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7EF3EEC-C40E-4B74-BF0C-94A0AE5E1420}"/>
              </a:ext>
            </a:extLst>
          </p:cNvPr>
          <p:cNvSpPr/>
          <p:nvPr/>
        </p:nvSpPr>
        <p:spPr>
          <a:xfrm>
            <a:off x="1693917" y="4646558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atual chefe de família, 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era da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mesma família quando pediu o empréstimo?</a:t>
            </a: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80454A39-34FE-41BC-95D3-A06E92271A51}"/>
              </a:ext>
            </a:extLst>
          </p:cNvPr>
          <p:cNvSpPr/>
          <p:nvPr/>
        </p:nvSpPr>
        <p:spPr>
          <a:xfrm>
            <a:off x="2935722" y="4268352"/>
            <a:ext cx="1685109" cy="363780"/>
          </a:xfrm>
          <a:prstGeom prst="downArrow">
            <a:avLst>
              <a:gd name="adj1" fmla="val 56616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Alguém além do mutuário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31ECC6B-0653-47CE-A64D-D5A26E828DA5}"/>
              </a:ext>
            </a:extLst>
          </p:cNvPr>
          <p:cNvSpPr/>
          <p:nvPr/>
        </p:nvSpPr>
        <p:spPr>
          <a:xfrm>
            <a:off x="454071" y="3891702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Quem é o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atual chefe da família?</a:t>
            </a:r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3DEC323E-DBCE-47EB-BA9D-7DBFE43976C7}"/>
              </a:ext>
            </a:extLst>
          </p:cNvPr>
          <p:cNvSpPr/>
          <p:nvPr/>
        </p:nvSpPr>
        <p:spPr>
          <a:xfrm>
            <a:off x="1904439" y="3445570"/>
            <a:ext cx="1405405" cy="44426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Isento de imposto</a:t>
            </a: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0FBC6464-B1F5-477C-A0B0-AB4FDCBFF400}"/>
              </a:ext>
            </a:extLst>
          </p:cNvPr>
          <p:cNvSpPr/>
          <p:nvPr/>
        </p:nvSpPr>
        <p:spPr>
          <a:xfrm>
            <a:off x="3991586" y="4997661"/>
            <a:ext cx="956201" cy="27076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Sim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C0EF637-2A56-49B0-A44F-56E379D4420B}"/>
              </a:ext>
            </a:extLst>
          </p:cNvPr>
          <p:cNvSpPr/>
          <p:nvPr/>
        </p:nvSpPr>
        <p:spPr>
          <a:xfrm>
            <a:off x="4531578" y="6214969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Não será elegível para a isenção</a:t>
            </a:r>
            <a:endParaRPr lang="en-US" altLang="ja-JP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88C5F1C-8237-45B7-BB18-EA3FB3680270}"/>
              </a:ext>
            </a:extLst>
          </p:cNvPr>
          <p:cNvSpPr/>
          <p:nvPr/>
        </p:nvSpPr>
        <p:spPr>
          <a:xfrm>
            <a:off x="316230" y="6241047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pt-br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9413240-EFF4-48FF-AFD5-7C1B58AC8578}"/>
              </a:ext>
            </a:extLst>
          </p:cNvPr>
          <p:cNvSpPr/>
          <p:nvPr/>
        </p:nvSpPr>
        <p:spPr>
          <a:xfrm>
            <a:off x="278731" y="6659186"/>
            <a:ext cx="4252847" cy="831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os procedimentos, favor telefonar para a</a:t>
            </a:r>
            <a:r>
              <a:rPr lang="ja-jp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central telefônica </a:t>
            </a:r>
            <a:r>
              <a:rPr lang="pt-br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63C22E1-D7B2-4B56-BD1A-9604FA2F6E9A}"/>
              </a:ext>
            </a:extLst>
          </p:cNvPr>
          <p:cNvSpPr/>
          <p:nvPr/>
        </p:nvSpPr>
        <p:spPr>
          <a:xfrm>
            <a:off x="523160" y="6322495"/>
            <a:ext cx="3658827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Orientaremos os procedimentos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F267061-A073-4181-9FC6-F7B3EF95AAFC}"/>
              </a:ext>
            </a:extLst>
          </p:cNvPr>
          <p:cNvSpPr/>
          <p:nvPr/>
        </p:nvSpPr>
        <p:spPr>
          <a:xfrm>
            <a:off x="2681365" y="5271630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 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 atual chefe da família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foi 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isentado “tanto da taxa per capita quanto da taxa sobre a renda” do imposto residencial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no </a:t>
            </a:r>
            <a:r>
              <a:rPr lang="pt-br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202</a:t>
            </a:r>
            <a:r>
              <a:rPr lang="en-US" altLang="ja-JP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ja-jp" sz="105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</a:p>
        </p:txBody>
      </p:sp>
      <p:sp>
        <p:nvSpPr>
          <p:cNvPr id="63" name="矢印: 下 62">
            <a:extLst>
              <a:ext uri="{FF2B5EF4-FFF2-40B4-BE49-F238E27FC236}">
                <a16:creationId xmlns:a16="http://schemas.microsoft.com/office/drawing/2014/main" id="{BA5AAE1D-3A52-4957-8812-C6A1B1D7CF9A}"/>
              </a:ext>
            </a:extLst>
          </p:cNvPr>
          <p:cNvSpPr/>
          <p:nvPr/>
        </p:nvSpPr>
        <p:spPr>
          <a:xfrm>
            <a:off x="477202" y="4349749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rIns="36000" rtlCol="0" anchor="ctr"/>
          <a:lstStyle/>
          <a:p>
            <a:pPr algn="ctr"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O próprio mutuário</a:t>
            </a:r>
          </a:p>
        </p:txBody>
      </p:sp>
      <p:sp>
        <p:nvSpPr>
          <p:cNvPr id="64" name="矢印: 下 63">
            <a:extLst>
              <a:ext uri="{FF2B5EF4-FFF2-40B4-BE49-F238E27FC236}">
                <a16:creationId xmlns:a16="http://schemas.microsoft.com/office/drawing/2014/main" id="{6F159D39-7B63-4CB9-AAA8-2C4A56D483DE}"/>
              </a:ext>
            </a:extLst>
          </p:cNvPr>
          <p:cNvSpPr/>
          <p:nvPr/>
        </p:nvSpPr>
        <p:spPr>
          <a:xfrm>
            <a:off x="1701502" y="5018121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Não</a:t>
            </a: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9DC78207-1625-4513-BF95-6DF9B49C735F}"/>
              </a:ext>
            </a:extLst>
          </p:cNvPr>
          <p:cNvSpPr/>
          <p:nvPr/>
        </p:nvSpPr>
        <p:spPr>
          <a:xfrm>
            <a:off x="3012671" y="5792704"/>
            <a:ext cx="1220742" cy="403250"/>
          </a:xfrm>
          <a:prstGeom prst="downArrow">
            <a:avLst>
              <a:gd name="adj1" fmla="val 63349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Isento de imposto</a:t>
            </a:r>
          </a:p>
        </p:txBody>
      </p:sp>
      <p:sp>
        <p:nvSpPr>
          <p:cNvPr id="66" name="矢印: 下 65">
            <a:extLst>
              <a:ext uri="{FF2B5EF4-FFF2-40B4-BE49-F238E27FC236}">
                <a16:creationId xmlns:a16="http://schemas.microsoft.com/office/drawing/2014/main" id="{8156BC0A-711D-46E3-969D-BB97EE0DD187}"/>
              </a:ext>
            </a:extLst>
          </p:cNvPr>
          <p:cNvSpPr/>
          <p:nvPr/>
        </p:nvSpPr>
        <p:spPr>
          <a:xfrm>
            <a:off x="4912185" y="5772998"/>
            <a:ext cx="1102275" cy="408503"/>
          </a:xfrm>
          <a:prstGeom prst="downArrow">
            <a:avLst>
              <a:gd name="adj1" fmla="val 6806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Tributado</a:t>
            </a:r>
          </a:p>
        </p:txBody>
      </p:sp>
      <p:sp>
        <p:nvSpPr>
          <p:cNvPr id="67" name="矢印: 下 66">
            <a:extLst>
              <a:ext uri="{FF2B5EF4-FFF2-40B4-BE49-F238E27FC236}">
                <a16:creationId xmlns:a16="http://schemas.microsoft.com/office/drawing/2014/main" id="{449FB9D3-3F9B-4703-AE48-D7E7163C4042}"/>
              </a:ext>
            </a:extLst>
          </p:cNvPr>
          <p:cNvSpPr/>
          <p:nvPr/>
        </p:nvSpPr>
        <p:spPr>
          <a:xfrm>
            <a:off x="6191924" y="3446776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 rtl="0"/>
            <a:r>
              <a:rPr lang="pt-br" sz="900" dirty="0">
                <a:latin typeface="Arial" panose="020B0604020202020204" pitchFamily="34" charset="0"/>
                <a:ea typeface="ＭＳ ゴシック" panose="020B0609070205080204" pitchFamily="49" charset="-128"/>
              </a:rPr>
              <a:t>Tributado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277E5B5-6474-885E-FD2C-29C6514BF5E2}"/>
              </a:ext>
            </a:extLst>
          </p:cNvPr>
          <p:cNvSpPr txBox="1">
            <a:spLocks/>
          </p:cNvSpPr>
          <p:nvPr/>
        </p:nvSpPr>
        <p:spPr>
          <a:xfrm>
            <a:off x="7840204" y="565033"/>
            <a:ext cx="7038083" cy="609580"/>
          </a:xfrm>
          <a:prstGeom prst="rect">
            <a:avLst/>
          </a:prstGeom>
          <a:solidFill>
            <a:srgbClr val="3A1D00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t-br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Empréstimos especiais, como Fundo Emergencial de Valor Baixo devido ao impacto da infecção pelo novo coronavírus</a:t>
            </a:r>
            <a:br>
              <a:rPr lang="en-US" altLang="ja-JP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empréstimos especiais sujeitos à isenção de devolução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946118-A3E8-CC07-AB28-6917C5B047CF}"/>
              </a:ext>
            </a:extLst>
          </p:cNvPr>
          <p:cNvSpPr txBox="1"/>
          <p:nvPr/>
        </p:nvSpPr>
        <p:spPr>
          <a:xfrm>
            <a:off x="7840204" y="1352107"/>
            <a:ext cx="71576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Em relação aos empréstimos especiais, como Fundo Emergencial de Valor Baixo, etc. devido à infecção pelo novo coronavírus que são realizados por este Conselho, caso o mutuário corresponda aos itens abaixo, </a:t>
            </a:r>
            <a:r>
              <a:rPr lang="pt-br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após a solicitação,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 este Conselho notificar a decisão de isenção, a devolução (pagamento do dinheiro emprestado)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será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isentada.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3A61FA6-1138-9B73-E14C-5E8895369273}"/>
              </a:ext>
            </a:extLst>
          </p:cNvPr>
          <p:cNvGraphicFramePr>
            <a:graphicFrameLocks noGrp="1"/>
          </p:cNvGraphicFramePr>
          <p:nvPr/>
        </p:nvGraphicFramePr>
        <p:xfrm>
          <a:off x="8033419" y="2569594"/>
          <a:ext cx="6807200" cy="4483810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251926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Está recebendo auxílio de subsistência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É portador de Caderneta de Bem-Estar e Saúde de Pessoas Portadoras de Distúrbio Psiquiátrico (1º grau) ou Caderneta de Portador de Deficiência Física (1º ou 2º grau) ou Caderneta de Cuidados Médicos (A1 ou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46176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pt-br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239D02-02AF-C148-5B13-CB04D85C1F7B}"/>
              </a:ext>
            </a:extLst>
          </p:cNvPr>
          <p:cNvSpPr txBox="1"/>
          <p:nvPr/>
        </p:nvSpPr>
        <p:spPr>
          <a:xfrm>
            <a:off x="7978621" y="2285526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●Fluxograma para verificação de elegibilidade para a isenção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9D2AE80-8959-D55D-AFFB-8715AB8156E7}"/>
              </a:ext>
            </a:extLst>
          </p:cNvPr>
          <p:cNvSpPr/>
          <p:nvPr/>
        </p:nvSpPr>
        <p:spPr>
          <a:xfrm>
            <a:off x="10055217" y="5826384"/>
            <a:ext cx="2850512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Orientaremos os procedimentos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AD4BEC-1985-BD9A-020B-0B4E4D2CEEF1}"/>
              </a:ext>
            </a:extLst>
          </p:cNvPr>
          <p:cNvSpPr/>
          <p:nvPr/>
        </p:nvSpPr>
        <p:spPr>
          <a:xfrm>
            <a:off x="8271815" y="6079815"/>
            <a:ext cx="6330407" cy="879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os procedimentos, favor telefonar para a</a:t>
            </a:r>
            <a:r>
              <a:rPr lang="ja-jp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central telefônica </a:t>
            </a:r>
            <a:r>
              <a:rPr lang="pt-br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61A36-9E7B-B603-CBC2-5F6519974A02}"/>
              </a:ext>
            </a:extLst>
          </p:cNvPr>
          <p:cNvSpPr txBox="1"/>
          <p:nvPr/>
        </p:nvSpPr>
        <p:spPr>
          <a:xfrm>
            <a:off x="316230" y="7737766"/>
            <a:ext cx="7140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	Para saber se é isento tanto da taxa per capita quanto da taxa sobre a renda do imposto residencial, favor verificar adquirindo o documento abaixo junto ao canal de atendimento do município.</a:t>
            </a:r>
            <a:endParaRPr lang="ja-JP" altLang="en-US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895BB-E45C-C0AD-6AAF-FC240210B1DC}"/>
              </a:ext>
            </a:extLst>
          </p:cNvPr>
          <p:cNvSpPr txBox="1"/>
          <p:nvPr/>
        </p:nvSpPr>
        <p:spPr>
          <a:xfrm>
            <a:off x="494653" y="8316573"/>
            <a:ext cx="71407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Certificado de isenção de impostos do ano fiscal de </a:t>
            </a:r>
            <a:r>
              <a:rPr lang="en-US" altLang="ja-JP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2025</a:t>
            </a:r>
            <a:r>
              <a:rPr lang="pt-br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pt-br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que poderá ser emitido por volta de junho de 202</a:t>
            </a:r>
            <a:r>
              <a:rPr lang="en-US" altLang="ja-JP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endParaRPr lang="pt-br" sz="105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2803D6-E5F4-B721-846B-784FD56BCEDB}"/>
              </a:ext>
            </a:extLst>
          </p:cNvPr>
          <p:cNvSpPr/>
          <p:nvPr/>
        </p:nvSpPr>
        <p:spPr>
          <a:xfrm>
            <a:off x="497555" y="8279077"/>
            <a:ext cx="7062120" cy="361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40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A93B53-5D5A-E04F-C009-2E84DB79C5B9}"/>
              </a:ext>
            </a:extLst>
          </p:cNvPr>
          <p:cNvSpPr txBox="1"/>
          <p:nvPr/>
        </p:nvSpPr>
        <p:spPr>
          <a:xfrm>
            <a:off x="283383" y="8748802"/>
            <a:ext cx="71407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	</a:t>
            </a:r>
            <a:r>
              <a:rPr lang="pt-br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Se você não realizou a declaração de imposto de renda ou o ajuste de final de ano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há casos em que não será emitido o certificado de tributação ou o certificado de isenção de impostos se não declarar o imposto residencial</a:t>
            </a:r>
          </a:p>
          <a:p>
            <a:pPr marL="180975" indent="-180975"/>
            <a:r>
              <a:rPr lang="pt-br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Sobre os métodos de declaração de imposto residencial, </a:t>
            </a:r>
            <a:r>
              <a:rPr lang="pt-br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entre em contato com o departamento tributário do escritório municipal do local de sua residência</a:t>
            </a:r>
          </a:p>
          <a:p>
            <a:pPr marL="180975" indent="-180975"/>
            <a:r>
              <a:rPr lang="ja-JP" altLang="en-US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r>
              <a:rPr lang="pt-br" altLang="ja-JP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(o formulário de solicitação é diferente, dependendo do município)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22A181-D572-4593-F974-D46EA6AEAF75}"/>
              </a:ext>
            </a:extLst>
          </p:cNvPr>
          <p:cNvSpPr txBox="1"/>
          <p:nvPr/>
        </p:nvSpPr>
        <p:spPr>
          <a:xfrm>
            <a:off x="7933443" y="7323740"/>
            <a:ext cx="677366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rtl="0"/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*Observações*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　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pt-br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 isenção não é automática e a solicitação é imprescindível.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361950"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Sobre os procedimentos de isenção, favor telefonar para a </a:t>
            </a:r>
            <a:r>
              <a:rPr lang="pt-br" sz="1200" b="1" u="sng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central telefônica 058-201-2100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180975" rtl="0"/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●O valor devolvido antes que a isenção seja determinada não será elegível para isenção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　　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1DC9743-A37F-14D6-E573-0702DDCB141E}"/>
              </a:ext>
            </a:extLst>
          </p:cNvPr>
          <p:cNvSpPr/>
          <p:nvPr/>
        </p:nvSpPr>
        <p:spPr>
          <a:xfrm>
            <a:off x="3195582" y="3474235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80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*Favor verificar junto ao governo municipal se você foi isentado de impostos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A3FE12-A0B2-3D92-2CBD-6B71B198B4D6}"/>
              </a:ext>
            </a:extLst>
          </p:cNvPr>
          <p:cNvSpPr txBox="1"/>
          <p:nvPr/>
        </p:nvSpPr>
        <p:spPr>
          <a:xfrm>
            <a:off x="180572" y="1292673"/>
            <a:ext cx="704690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Em relação ao </a:t>
            </a:r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“Primeiro empréstimo do Fundo de apoio Geral”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e a </a:t>
            </a:r>
            <a:r>
              <a:rPr lang="pt-br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“Extensão do Fundo de Apoio Geral”</a:t>
            </a:r>
            <a:r>
              <a:rPr lang="pt-br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e a </a:t>
            </a:r>
            <a:r>
              <a:rPr lang="pt-br" altLang="ja-JP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“Fundo de Apoio Geral (Reempréstimo)”</a:t>
            </a:r>
            <a:r>
              <a:rPr lang="pt-br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mesmo que o imposto residencial do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avaliação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tenha sido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cobrado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para as famílias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isentas de imposto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residencial no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202</a:t>
            </a:r>
            <a:r>
              <a:rPr lang="en-US" altLang="ja-JP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a devolução (pagamento do dinheiro emprestado) de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parte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do valor do empréstimo será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isentada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pt-br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 Quanto ao Fundo Emergencial de Valor Baixo, entre em contato com a central de atendimento, pois há uma variação de acordo com o período de início da devolução.</a:t>
            </a:r>
            <a:endParaRPr lang="en-US" altLang="ja-JP" sz="1100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pt-br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Favor verificar o procedimento que se aplica a você de acordo com o fluxograma abaixo.</a:t>
            </a:r>
            <a:endParaRPr lang="en-US" altLang="ja-JP" sz="1100" b="1" dirty="0"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0C9C681F2CC6488EB7C732BFA6C887" ma:contentTypeVersion="16" ma:contentTypeDescription="新しいドキュメントを作成します。" ma:contentTypeScope="" ma:versionID="ee66dd577201f86f58629d775d5a20b7">
  <xsd:schema xmlns:xsd="http://www.w3.org/2001/XMLSchema" xmlns:xs="http://www.w3.org/2001/XMLSchema" xmlns:p="http://schemas.microsoft.com/office/2006/metadata/properties" xmlns:ns2="0507357f-655a-4aa5-bc75-492b617c71e9" xmlns:ns3="b21a9f8e-dd14-4281-bd0a-0c360daf026a" targetNamespace="http://schemas.microsoft.com/office/2006/metadata/properties" ma:root="true" ma:fieldsID="062d65a20fc2f6a14f5392c60397d7ad" ns2:_="" ns3:_="">
    <xsd:import namespace="0507357f-655a-4aa5-bc75-492b617c71e9"/>
    <xsd:import namespace="b21a9f8e-dd14-4281-bd0a-0c360daf026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MediaServiceObjectDetectorVersion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7357f-655a-4aa5-bc75-492b617c7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9d91b9a-7423-4227-b5cc-b21a087a3b6b}" ma:internalName="TaxCatchAll" ma:showField="CatchAllData" ma:web="0507357f-655a-4aa5-bc75-492b617c71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a9f8e-dd14-4281-bd0a-0c360daf0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3cff1539-c530-4195-8693-4b3a65c940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承認の状態" ma:internalName="_x627f__x8a8d__x306e__x72b6__x614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07357f-655a-4aa5-bc75-492b617c71e9" xsi:nil="true"/>
    <lcf76f155ced4ddcb4097134ff3c332f xmlns="b21a9f8e-dd14-4281-bd0a-0c360daf026a">
      <Terms xmlns="http://schemas.microsoft.com/office/infopath/2007/PartnerControls"/>
    </lcf76f155ced4ddcb4097134ff3c332f>
    <_Flow_SignoffStatus xmlns="b21a9f8e-dd14-4281-bd0a-0c360daf026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DB7197-B0F7-4237-8173-E136106D5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7357f-655a-4aa5-bc75-492b617c71e9"/>
    <ds:schemaRef ds:uri="b21a9f8e-dd14-4281-bd0a-0c360daf0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8076AC-15F6-4B14-8A3D-BA1FA74BFABB}">
  <ds:schemaRefs>
    <ds:schemaRef ds:uri="http://purl.org/dc/terms/"/>
    <ds:schemaRef ds:uri="http://schemas.microsoft.com/office/2006/documentManagement/types"/>
    <ds:schemaRef ds:uri="http://purl.org/dc/dcmitype/"/>
    <ds:schemaRef ds:uri="9a5c0e5d-6411-4a4f-8db0-481ee759017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15e81a6-1a76-4d45-97f4-43ecf0765da4"/>
    <ds:schemaRef ds:uri="http://schemas.microsoft.com/office/infopath/2007/PartnerControls"/>
    <ds:schemaRef ds:uri="http://www.w3.org/XML/1998/namespace"/>
    <ds:schemaRef ds:uri="http://schemas.microsoft.com/sharepoint/v3"/>
    <ds:schemaRef ds:uri="0507357f-655a-4aa5-bc75-492b617c71e9"/>
    <ds:schemaRef ds:uri="b21a9f8e-dd14-4281-bd0a-0c360daf026a"/>
  </ds:schemaRefs>
</ds:datastoreItem>
</file>

<file path=customXml/itemProps3.xml><?xml version="1.0" encoding="utf-8"?>
<ds:datastoreItem xmlns:ds="http://schemas.openxmlformats.org/officeDocument/2006/customXml" ds:itemID="{235224CC-0F09-44D7-9439-333D8C0F9B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6172</TotalTime>
  <Words>1255</Words>
  <Application>Microsoft Office PowerPoint</Application>
  <PresentationFormat>ユーザー設定</PresentationFormat>
  <Paragraphs>128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Empréstimos especiais, como Fundo Emergencial de Valor Baixo devido ao impacto da infecção pelo novo coronavírus Sobre empréstimos especiais sujeitos à isenção de devolução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218</cp:lastModifiedBy>
  <cp:revision>4</cp:revision>
  <cp:lastPrinted>2023-04-24T05:53:58Z</cp:lastPrinted>
  <dcterms:created xsi:type="dcterms:W3CDTF">2022-02-21T14:28:37Z</dcterms:created>
  <dcterms:modified xsi:type="dcterms:W3CDTF">2025-06-18T01:18:32Z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0x010100490C9C681F2CC6488EB7C732BFA6C887</vt:lpwstr>
  </property>
</Properties>
</file>