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64" r:id="rId5"/>
    <p:sldId id="256" r:id="rId6"/>
  </p:sldIdLst>
  <p:sldSz cx="15119350" cy="10691813"/>
  <p:notesSz cx="9926638" cy="14355763"/>
  <p:defaultTextStyle>
    <a:defPPr rtl="0">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5" d="100"/>
          <a:sy n="45" d="100"/>
        </p:scale>
        <p:origin x="1284" y="54"/>
      </p:cViewPr>
      <p:guideLst>
        <p:guide orient="horz" pos="3367"/>
        <p:guide pos="476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藤田美紀" userId="c0eff2b1-61c1-45ab-80a9-62c929353cb2" providerId="ADAL" clId="{7D882961-179A-4877-A248-5022EAF59488}"/>
    <pc:docChg chg="undo custSel modSld">
      <pc:chgData name="藤田美紀" userId="c0eff2b1-61c1-45ab-80a9-62c929353cb2" providerId="ADAL" clId="{7D882961-179A-4877-A248-5022EAF59488}" dt="2024-06-19T05:15:07.102" v="71" actId="20577"/>
      <pc:docMkLst>
        <pc:docMk/>
      </pc:docMkLst>
      <pc:sldChg chg="modSp mod">
        <pc:chgData name="藤田美紀" userId="c0eff2b1-61c1-45ab-80a9-62c929353cb2" providerId="ADAL" clId="{7D882961-179A-4877-A248-5022EAF59488}" dt="2024-06-19T05:15:07.102" v="71" actId="20577"/>
        <pc:sldMkLst>
          <pc:docMk/>
          <pc:sldMk cId="3139432091" sldId="263"/>
        </pc:sldMkLst>
        <pc:spChg chg="mod">
          <ac:chgData name="藤田美紀" userId="c0eff2b1-61c1-45ab-80a9-62c929353cb2" providerId="ADAL" clId="{7D882961-179A-4877-A248-5022EAF59488}" dt="2024-06-19T05:14:50.322" v="66" actId="20577"/>
          <ac:spMkLst>
            <pc:docMk/>
            <pc:sldMk cId="3139432091" sldId="263"/>
            <ac:spMk id="8" creationId="{08EEE0A7-5604-2296-B8BC-531301BEA8AD}"/>
          </ac:spMkLst>
        </pc:spChg>
        <pc:spChg chg="mod">
          <ac:chgData name="藤田美紀" userId="c0eff2b1-61c1-45ab-80a9-62c929353cb2" providerId="ADAL" clId="{7D882961-179A-4877-A248-5022EAF59488}" dt="2024-06-19T05:15:07.102" v="71" actId="20577"/>
          <ac:spMkLst>
            <pc:docMk/>
            <pc:sldMk cId="3139432091" sldId="263"/>
            <ac:spMk id="9" creationId="{DFED6B33-8908-10C6-2869-9984E05224D8}"/>
          </ac:spMkLst>
        </pc:spChg>
      </pc:sldChg>
      <pc:sldChg chg="modSp mod">
        <pc:chgData name="藤田美紀" userId="c0eff2b1-61c1-45ab-80a9-62c929353cb2" providerId="ADAL" clId="{7D882961-179A-4877-A248-5022EAF59488}" dt="2024-06-19T05:14:13.781" v="59"/>
        <pc:sldMkLst>
          <pc:docMk/>
          <pc:sldMk cId="907809540" sldId="264"/>
        </pc:sldMkLst>
        <pc:spChg chg="mod">
          <ac:chgData name="藤田美紀" userId="c0eff2b1-61c1-45ab-80a9-62c929353cb2" providerId="ADAL" clId="{7D882961-179A-4877-A248-5022EAF59488}" dt="2024-06-19T05:09:42.913" v="45" actId="3064"/>
          <ac:spMkLst>
            <pc:docMk/>
            <pc:sldMk cId="907809540" sldId="264"/>
            <ac:spMk id="4" creationId="{7ED661F5-3C5C-154B-8B9B-DFB7D39C5F96}"/>
          </ac:spMkLst>
        </pc:spChg>
        <pc:spChg chg="mod">
          <ac:chgData name="藤田美紀" userId="c0eff2b1-61c1-45ab-80a9-62c929353cb2" providerId="ADAL" clId="{7D882961-179A-4877-A248-5022EAF59488}" dt="2024-06-18T06:38:51.873" v="12" actId="20577"/>
          <ac:spMkLst>
            <pc:docMk/>
            <pc:sldMk cId="907809540" sldId="264"/>
            <ac:spMk id="64" creationId="{53B668F6-E85E-9146-5758-449E6C73A3CF}"/>
          </ac:spMkLst>
        </pc:spChg>
        <pc:spChg chg="mod">
          <ac:chgData name="藤田美紀" userId="c0eff2b1-61c1-45ab-80a9-62c929353cb2" providerId="ADAL" clId="{7D882961-179A-4877-A248-5022EAF59488}" dt="2024-06-18T06:42:33.766" v="39" actId="20577"/>
          <ac:spMkLst>
            <pc:docMk/>
            <pc:sldMk cId="907809540" sldId="264"/>
            <ac:spMk id="69" creationId="{B35D6CDB-FEAB-4517-540F-ADF57193EC48}"/>
          </ac:spMkLst>
        </pc:spChg>
        <pc:graphicFrameChg chg="mod modGraphic">
          <ac:chgData name="藤田美紀" userId="c0eff2b1-61c1-45ab-80a9-62c929353cb2" providerId="ADAL" clId="{7D882961-179A-4877-A248-5022EAF59488}" dt="2024-06-19T05:14:13.781" v="59"/>
          <ac:graphicFrameMkLst>
            <pc:docMk/>
            <pc:sldMk cId="907809540" sldId="264"/>
            <ac:graphicFrameMk id="6" creationId="{37716428-72C7-555A-E36A-0E6E04A6EA42}"/>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rtlCol="0" anchor="b"/>
          <a:lstStyle>
            <a:lvl1pPr algn="ctr">
              <a:defRPr sz="9354"/>
            </a:lvl1pPr>
          </a:lstStyle>
          <a:p>
            <a:pPr rtl="0"/>
            <a:r>
              <a:rPr lang="en-us"/>
              <a:t>マスター タイトルの書式設定</a:t>
            </a:r>
            <a:endParaRPr lang="en-US" dirty="0"/>
          </a:p>
        </p:txBody>
      </p:sp>
      <p:sp>
        <p:nvSpPr>
          <p:cNvPr id="3" name="Subtitle 2"/>
          <p:cNvSpPr>
            <a:spLocks noGrp="1"/>
          </p:cNvSpPr>
          <p:nvPr>
            <p:ph type="subTitle" idx="1"/>
          </p:nvPr>
        </p:nvSpPr>
        <p:spPr>
          <a:xfrm>
            <a:off x="1889919" y="5615678"/>
            <a:ext cx="11339513" cy="2581379"/>
          </a:xfrm>
        </p:spPr>
        <p:txBody>
          <a:bodyPr rtlCol="0"/>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pPr rtl="0"/>
            <a:r>
              <a:rPr lang="en-us"/>
              <a:t>マスター サブタイトルの書式設定</a:t>
            </a:r>
            <a:endParaRPr lang="en-US" dirty="0"/>
          </a:p>
        </p:txBody>
      </p:sp>
      <p:sp>
        <p:nvSpPr>
          <p:cNvPr id="4" name="Date Placeholder 3"/>
          <p:cNvSpPr>
            <a:spLocks noGrp="1"/>
          </p:cNvSpPr>
          <p:nvPr>
            <p:ph type="dt" sz="half" idx="10"/>
          </p:nvPr>
        </p:nvSpPr>
        <p:spPr/>
        <p:txBody>
          <a:bodyPr rtlCol="0"/>
          <a:lstStyle/>
          <a:p>
            <a:pPr rtl="0"/>
            <a:fld id="{1771EB04-893F-46D7-B204-E4A029DA00EC}" type="datetimeFigureOut">
              <a:rPr kumimoji="1" lang="ja-JP" altLang="en-US" smtClean="0"/>
              <a:t>2025/6/18</a:t>
            </a:fld>
            <a:endParaRPr kumimoji="1" lang="ja-JP" altLang="en-US"/>
          </a:p>
        </p:txBody>
      </p:sp>
      <p:sp>
        <p:nvSpPr>
          <p:cNvPr id="5" name="Footer Placeholder 4"/>
          <p:cNvSpPr>
            <a:spLocks noGrp="1"/>
          </p:cNvSpPr>
          <p:nvPr>
            <p:ph type="ftr" sz="quarter" idx="11"/>
          </p:nvPr>
        </p:nvSpPr>
        <p:spPr/>
        <p:txBody>
          <a:bodyPr rtlCol="0"/>
          <a:lstStyle/>
          <a:p>
            <a:pPr rtl="0"/>
            <a:endParaRPr kumimoji="1" lang="ja-JP" altLang="en-US"/>
          </a:p>
        </p:txBody>
      </p:sp>
      <p:sp>
        <p:nvSpPr>
          <p:cNvPr id="6" name="Slide Number Placeholder 5"/>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2737885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us"/>
              <a:t>マスター タイトルの書式設定</a:t>
            </a:r>
            <a:endParaRPr lang="en-US" dirty="0"/>
          </a:p>
        </p:txBody>
      </p:sp>
      <p:sp>
        <p:nvSpPr>
          <p:cNvPr id="3" name="Vertical Text Placeholder 2"/>
          <p:cNvSpPr>
            <a:spLocks noGrp="1"/>
          </p:cNvSpPr>
          <p:nvPr>
            <p:ph type="body" orient="vert" idx="1"/>
          </p:nvPr>
        </p:nvSpPr>
        <p:spPr/>
        <p:txBody>
          <a:bodyPr vert="eaVert" rtlCol="0"/>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endParaRPr lang="en-US" dirty="0"/>
          </a:p>
        </p:txBody>
      </p:sp>
      <p:sp>
        <p:nvSpPr>
          <p:cNvPr id="4" name="Date Placeholder 3"/>
          <p:cNvSpPr>
            <a:spLocks noGrp="1"/>
          </p:cNvSpPr>
          <p:nvPr>
            <p:ph type="dt" sz="half" idx="10"/>
          </p:nvPr>
        </p:nvSpPr>
        <p:spPr/>
        <p:txBody>
          <a:bodyPr rtlCol="0"/>
          <a:lstStyle/>
          <a:p>
            <a:pPr rtl="0"/>
            <a:fld id="{1771EB04-893F-46D7-B204-E4A029DA00EC}" type="datetimeFigureOut">
              <a:rPr kumimoji="1" lang="ja-JP" altLang="en-US" smtClean="0"/>
              <a:t>2025/6/18</a:t>
            </a:fld>
            <a:endParaRPr kumimoji="1" lang="ja-JP" altLang="en-US"/>
          </a:p>
        </p:txBody>
      </p:sp>
      <p:sp>
        <p:nvSpPr>
          <p:cNvPr id="5" name="Footer Placeholder 4"/>
          <p:cNvSpPr>
            <a:spLocks noGrp="1"/>
          </p:cNvSpPr>
          <p:nvPr>
            <p:ph type="ftr" sz="quarter" idx="11"/>
          </p:nvPr>
        </p:nvSpPr>
        <p:spPr/>
        <p:txBody>
          <a:bodyPr rtlCol="0"/>
          <a:lstStyle/>
          <a:p>
            <a:pPr rtl="0"/>
            <a:endParaRPr kumimoji="1" lang="ja-JP" altLang="en-US"/>
          </a:p>
        </p:txBody>
      </p:sp>
      <p:sp>
        <p:nvSpPr>
          <p:cNvPr id="6" name="Slide Number Placeholder 5"/>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68505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rtlCol="0"/>
          <a:lstStyle/>
          <a:p>
            <a:pPr rtl="0"/>
            <a:r>
              <a:rPr lang="en-us"/>
              <a:t>マスター タイトルの書式設定</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rtlCol="0"/>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endParaRPr lang="en-US" dirty="0"/>
          </a:p>
        </p:txBody>
      </p:sp>
      <p:sp>
        <p:nvSpPr>
          <p:cNvPr id="4" name="Date Placeholder 3"/>
          <p:cNvSpPr>
            <a:spLocks noGrp="1"/>
          </p:cNvSpPr>
          <p:nvPr>
            <p:ph type="dt" sz="half" idx="10"/>
          </p:nvPr>
        </p:nvSpPr>
        <p:spPr/>
        <p:txBody>
          <a:bodyPr rtlCol="0"/>
          <a:lstStyle/>
          <a:p>
            <a:pPr rtl="0"/>
            <a:fld id="{1771EB04-893F-46D7-B204-E4A029DA00EC}" type="datetimeFigureOut">
              <a:rPr kumimoji="1" lang="ja-JP" altLang="en-US" smtClean="0"/>
              <a:t>2025/6/18</a:t>
            </a:fld>
            <a:endParaRPr kumimoji="1" lang="ja-JP" altLang="en-US"/>
          </a:p>
        </p:txBody>
      </p:sp>
      <p:sp>
        <p:nvSpPr>
          <p:cNvPr id="5" name="Footer Placeholder 4"/>
          <p:cNvSpPr>
            <a:spLocks noGrp="1"/>
          </p:cNvSpPr>
          <p:nvPr>
            <p:ph type="ftr" sz="quarter" idx="11"/>
          </p:nvPr>
        </p:nvSpPr>
        <p:spPr/>
        <p:txBody>
          <a:bodyPr rtlCol="0"/>
          <a:lstStyle/>
          <a:p>
            <a:pPr rtl="0"/>
            <a:endParaRPr kumimoji="1" lang="ja-JP" altLang="en-US"/>
          </a:p>
        </p:txBody>
      </p:sp>
      <p:sp>
        <p:nvSpPr>
          <p:cNvPr id="6" name="Slide Number Placeholder 5"/>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1426069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us"/>
              <a:t>マスター タイトルの書式設定</a:t>
            </a:r>
            <a:endParaRPr lang="en-US" dirty="0"/>
          </a:p>
        </p:txBody>
      </p:sp>
      <p:sp>
        <p:nvSpPr>
          <p:cNvPr id="3" name="Content Placeholder 2"/>
          <p:cNvSpPr>
            <a:spLocks noGrp="1"/>
          </p:cNvSpPr>
          <p:nvPr>
            <p:ph idx="1"/>
          </p:nvPr>
        </p:nvSpPr>
        <p:spPr/>
        <p:txBody>
          <a:bodyPr rtlCol="0"/>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endParaRPr lang="en-US" dirty="0"/>
          </a:p>
        </p:txBody>
      </p:sp>
      <p:sp>
        <p:nvSpPr>
          <p:cNvPr id="4" name="Date Placeholder 3"/>
          <p:cNvSpPr>
            <a:spLocks noGrp="1"/>
          </p:cNvSpPr>
          <p:nvPr>
            <p:ph type="dt" sz="half" idx="10"/>
          </p:nvPr>
        </p:nvSpPr>
        <p:spPr/>
        <p:txBody>
          <a:bodyPr rtlCol="0"/>
          <a:lstStyle/>
          <a:p>
            <a:pPr rtl="0"/>
            <a:fld id="{1771EB04-893F-46D7-B204-E4A029DA00EC}" type="datetimeFigureOut">
              <a:rPr kumimoji="1" lang="ja-JP" altLang="en-US" smtClean="0"/>
              <a:t>2025/6/18</a:t>
            </a:fld>
            <a:endParaRPr kumimoji="1" lang="ja-JP" altLang="en-US"/>
          </a:p>
        </p:txBody>
      </p:sp>
      <p:sp>
        <p:nvSpPr>
          <p:cNvPr id="5" name="Footer Placeholder 4"/>
          <p:cNvSpPr>
            <a:spLocks noGrp="1"/>
          </p:cNvSpPr>
          <p:nvPr>
            <p:ph type="ftr" sz="quarter" idx="11"/>
          </p:nvPr>
        </p:nvSpPr>
        <p:spPr/>
        <p:txBody>
          <a:bodyPr rtlCol="0"/>
          <a:lstStyle/>
          <a:p>
            <a:pPr rtl="0"/>
            <a:endParaRPr kumimoji="1" lang="ja-JP" altLang="en-US"/>
          </a:p>
        </p:txBody>
      </p:sp>
      <p:sp>
        <p:nvSpPr>
          <p:cNvPr id="6" name="Slide Number Placeholder 5"/>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424854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rtlCol="0" anchor="b"/>
          <a:lstStyle>
            <a:lvl1pPr>
              <a:defRPr sz="9354"/>
            </a:lvl1pPr>
          </a:lstStyle>
          <a:p>
            <a:pPr rtl="0"/>
            <a:r>
              <a:rPr lang="en-us"/>
              <a:t>マスター タイトルの書式設定</a:t>
            </a:r>
            <a:endParaRPr lang="en-US" dirty="0"/>
          </a:p>
        </p:txBody>
      </p:sp>
      <p:sp>
        <p:nvSpPr>
          <p:cNvPr id="3" name="Text Placeholder 2"/>
          <p:cNvSpPr>
            <a:spLocks noGrp="1"/>
          </p:cNvSpPr>
          <p:nvPr>
            <p:ph type="body" idx="1"/>
          </p:nvPr>
        </p:nvSpPr>
        <p:spPr>
          <a:xfrm>
            <a:off x="1031582" y="7155103"/>
            <a:ext cx="13040439" cy="2338833"/>
          </a:xfrm>
        </p:spPr>
        <p:txBody>
          <a:bodyPr rtlCol="0"/>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rtl="0"/>
            <a:r>
              <a:rPr lang="en-us"/>
              <a:t>マスター テキストの書式設定</a:t>
            </a:r>
          </a:p>
        </p:txBody>
      </p:sp>
      <p:sp>
        <p:nvSpPr>
          <p:cNvPr id="4" name="Date Placeholder 3"/>
          <p:cNvSpPr>
            <a:spLocks noGrp="1"/>
          </p:cNvSpPr>
          <p:nvPr>
            <p:ph type="dt" sz="half" idx="10"/>
          </p:nvPr>
        </p:nvSpPr>
        <p:spPr/>
        <p:txBody>
          <a:bodyPr rtlCol="0"/>
          <a:lstStyle/>
          <a:p>
            <a:pPr rtl="0"/>
            <a:fld id="{1771EB04-893F-46D7-B204-E4A029DA00EC}" type="datetimeFigureOut">
              <a:rPr kumimoji="1" lang="ja-JP" altLang="en-US" smtClean="0"/>
              <a:t>2025/6/18</a:t>
            </a:fld>
            <a:endParaRPr kumimoji="1" lang="ja-JP" altLang="en-US"/>
          </a:p>
        </p:txBody>
      </p:sp>
      <p:sp>
        <p:nvSpPr>
          <p:cNvPr id="5" name="Footer Placeholder 4"/>
          <p:cNvSpPr>
            <a:spLocks noGrp="1"/>
          </p:cNvSpPr>
          <p:nvPr>
            <p:ph type="ftr" sz="quarter" idx="11"/>
          </p:nvPr>
        </p:nvSpPr>
        <p:spPr/>
        <p:txBody>
          <a:bodyPr rtlCol="0"/>
          <a:lstStyle/>
          <a:p>
            <a:pPr rtl="0"/>
            <a:endParaRPr kumimoji="1" lang="ja-JP" altLang="en-US"/>
          </a:p>
        </p:txBody>
      </p:sp>
      <p:sp>
        <p:nvSpPr>
          <p:cNvPr id="6" name="Slide Number Placeholder 5"/>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3120768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us"/>
              <a:t>マスター タイトルの書式設定</a:t>
            </a:r>
            <a:endParaRPr lang="en-US" dirty="0"/>
          </a:p>
        </p:txBody>
      </p:sp>
      <p:sp>
        <p:nvSpPr>
          <p:cNvPr id="3" name="Content Placeholder 2"/>
          <p:cNvSpPr>
            <a:spLocks noGrp="1"/>
          </p:cNvSpPr>
          <p:nvPr>
            <p:ph sz="half" idx="1"/>
          </p:nvPr>
        </p:nvSpPr>
        <p:spPr>
          <a:xfrm>
            <a:off x="1039455" y="2846200"/>
            <a:ext cx="6425724" cy="6783857"/>
          </a:xfrm>
        </p:spPr>
        <p:txBody>
          <a:bodyPr rtlCol="0"/>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endParaRPr lang="en-US" dirty="0"/>
          </a:p>
        </p:txBody>
      </p:sp>
      <p:sp>
        <p:nvSpPr>
          <p:cNvPr id="4" name="Content Placeholder 3"/>
          <p:cNvSpPr>
            <a:spLocks noGrp="1"/>
          </p:cNvSpPr>
          <p:nvPr>
            <p:ph sz="half" idx="2"/>
          </p:nvPr>
        </p:nvSpPr>
        <p:spPr>
          <a:xfrm>
            <a:off x="7654171" y="2846200"/>
            <a:ext cx="6425724" cy="6783857"/>
          </a:xfrm>
        </p:spPr>
        <p:txBody>
          <a:bodyPr rtlCol="0"/>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endParaRPr lang="en-US" dirty="0"/>
          </a:p>
        </p:txBody>
      </p:sp>
      <p:sp>
        <p:nvSpPr>
          <p:cNvPr id="5" name="Date Placeholder 4"/>
          <p:cNvSpPr>
            <a:spLocks noGrp="1"/>
          </p:cNvSpPr>
          <p:nvPr>
            <p:ph type="dt" sz="half" idx="10"/>
          </p:nvPr>
        </p:nvSpPr>
        <p:spPr/>
        <p:txBody>
          <a:bodyPr rtlCol="0"/>
          <a:lstStyle/>
          <a:p>
            <a:pPr rtl="0"/>
            <a:fld id="{1771EB04-893F-46D7-B204-E4A029DA00EC}" type="datetimeFigureOut">
              <a:rPr kumimoji="1" lang="ja-JP" altLang="en-US" smtClean="0"/>
              <a:t>2025/6/18</a:t>
            </a:fld>
            <a:endParaRPr kumimoji="1" lang="ja-JP" altLang="en-US"/>
          </a:p>
        </p:txBody>
      </p:sp>
      <p:sp>
        <p:nvSpPr>
          <p:cNvPr id="6" name="Footer Placeholder 5"/>
          <p:cNvSpPr>
            <a:spLocks noGrp="1"/>
          </p:cNvSpPr>
          <p:nvPr>
            <p:ph type="ftr" sz="quarter" idx="11"/>
          </p:nvPr>
        </p:nvSpPr>
        <p:spPr/>
        <p:txBody>
          <a:bodyPr rtlCol="0"/>
          <a:lstStyle/>
          <a:p>
            <a:pPr rtl="0"/>
            <a:endParaRPr kumimoji="1" lang="ja-JP" altLang="en-US"/>
          </a:p>
        </p:txBody>
      </p:sp>
      <p:sp>
        <p:nvSpPr>
          <p:cNvPr id="7" name="Slide Number Placeholder 6"/>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834176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rtlCol="0"/>
          <a:lstStyle/>
          <a:p>
            <a:pPr rtl="0"/>
            <a:r>
              <a:rPr lang="en-us"/>
              <a:t>マスター タイトルの書式設定</a:t>
            </a:r>
            <a:endParaRPr lang="en-US" dirty="0"/>
          </a:p>
        </p:txBody>
      </p:sp>
      <p:sp>
        <p:nvSpPr>
          <p:cNvPr id="3" name="Text Placeholder 2"/>
          <p:cNvSpPr>
            <a:spLocks noGrp="1"/>
          </p:cNvSpPr>
          <p:nvPr>
            <p:ph type="body" idx="1"/>
          </p:nvPr>
        </p:nvSpPr>
        <p:spPr>
          <a:xfrm>
            <a:off x="1041426" y="2620980"/>
            <a:ext cx="6396193" cy="1284502"/>
          </a:xfrm>
        </p:spPr>
        <p:txBody>
          <a:bodyPr rtlCol="0"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rtl="0"/>
            <a:r>
              <a:rPr lang="en-us"/>
              <a:t>マスター テキストの書式設定</a:t>
            </a:r>
          </a:p>
        </p:txBody>
      </p:sp>
      <p:sp>
        <p:nvSpPr>
          <p:cNvPr id="4" name="Content Placeholder 3"/>
          <p:cNvSpPr>
            <a:spLocks noGrp="1"/>
          </p:cNvSpPr>
          <p:nvPr>
            <p:ph sz="half" idx="2"/>
          </p:nvPr>
        </p:nvSpPr>
        <p:spPr>
          <a:xfrm>
            <a:off x="1041426" y="3905482"/>
            <a:ext cx="6396193" cy="5744375"/>
          </a:xfrm>
        </p:spPr>
        <p:txBody>
          <a:bodyPr rtlCol="0"/>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endParaRPr lang="en-US" dirty="0"/>
          </a:p>
        </p:txBody>
      </p:sp>
      <p:sp>
        <p:nvSpPr>
          <p:cNvPr id="5" name="Text Placeholder 4"/>
          <p:cNvSpPr>
            <a:spLocks noGrp="1"/>
          </p:cNvSpPr>
          <p:nvPr>
            <p:ph type="body" sz="quarter" idx="3"/>
          </p:nvPr>
        </p:nvSpPr>
        <p:spPr>
          <a:xfrm>
            <a:off x="7654172" y="2620980"/>
            <a:ext cx="6427693" cy="1284502"/>
          </a:xfrm>
        </p:spPr>
        <p:txBody>
          <a:bodyPr rtlCol="0"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rtl="0"/>
            <a:r>
              <a:rPr lang="en-us"/>
              <a:t>マスター テキストの書式設定</a:t>
            </a:r>
          </a:p>
        </p:txBody>
      </p:sp>
      <p:sp>
        <p:nvSpPr>
          <p:cNvPr id="6" name="Content Placeholder 5"/>
          <p:cNvSpPr>
            <a:spLocks noGrp="1"/>
          </p:cNvSpPr>
          <p:nvPr>
            <p:ph sz="quarter" idx="4"/>
          </p:nvPr>
        </p:nvSpPr>
        <p:spPr>
          <a:xfrm>
            <a:off x="7654172" y="3905482"/>
            <a:ext cx="6427693" cy="5744375"/>
          </a:xfrm>
        </p:spPr>
        <p:txBody>
          <a:bodyPr rtlCol="0"/>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endParaRPr lang="en-US" dirty="0"/>
          </a:p>
        </p:txBody>
      </p:sp>
      <p:sp>
        <p:nvSpPr>
          <p:cNvPr id="7" name="Date Placeholder 6"/>
          <p:cNvSpPr>
            <a:spLocks noGrp="1"/>
          </p:cNvSpPr>
          <p:nvPr>
            <p:ph type="dt" sz="half" idx="10"/>
          </p:nvPr>
        </p:nvSpPr>
        <p:spPr/>
        <p:txBody>
          <a:bodyPr rtlCol="0"/>
          <a:lstStyle/>
          <a:p>
            <a:pPr rtl="0"/>
            <a:fld id="{1771EB04-893F-46D7-B204-E4A029DA00EC}" type="datetimeFigureOut">
              <a:rPr kumimoji="1" lang="ja-JP" altLang="en-US" smtClean="0"/>
              <a:t>2025/6/18</a:t>
            </a:fld>
            <a:endParaRPr kumimoji="1" lang="ja-JP" altLang="en-US"/>
          </a:p>
        </p:txBody>
      </p:sp>
      <p:sp>
        <p:nvSpPr>
          <p:cNvPr id="8" name="Footer Placeholder 7"/>
          <p:cNvSpPr>
            <a:spLocks noGrp="1"/>
          </p:cNvSpPr>
          <p:nvPr>
            <p:ph type="ftr" sz="quarter" idx="11"/>
          </p:nvPr>
        </p:nvSpPr>
        <p:spPr/>
        <p:txBody>
          <a:bodyPr rtlCol="0"/>
          <a:lstStyle/>
          <a:p>
            <a:pPr rtl="0"/>
            <a:endParaRPr kumimoji="1" lang="ja-JP" altLang="en-US"/>
          </a:p>
        </p:txBody>
      </p:sp>
      <p:sp>
        <p:nvSpPr>
          <p:cNvPr id="9" name="Slide Number Placeholder 8"/>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2850775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us"/>
              <a:t>マスター タイトルの書式設定</a:t>
            </a:r>
            <a:endParaRPr lang="en-US" dirty="0"/>
          </a:p>
        </p:txBody>
      </p:sp>
      <p:sp>
        <p:nvSpPr>
          <p:cNvPr id="3" name="Date Placeholder 2"/>
          <p:cNvSpPr>
            <a:spLocks noGrp="1"/>
          </p:cNvSpPr>
          <p:nvPr>
            <p:ph type="dt" sz="half" idx="10"/>
          </p:nvPr>
        </p:nvSpPr>
        <p:spPr/>
        <p:txBody>
          <a:bodyPr rtlCol="0"/>
          <a:lstStyle/>
          <a:p>
            <a:pPr rtl="0"/>
            <a:fld id="{1771EB04-893F-46D7-B204-E4A029DA00EC}" type="datetimeFigureOut">
              <a:rPr kumimoji="1" lang="ja-JP" altLang="en-US" smtClean="0"/>
              <a:t>2025/6/18</a:t>
            </a:fld>
            <a:endParaRPr kumimoji="1" lang="ja-JP" altLang="en-US"/>
          </a:p>
        </p:txBody>
      </p:sp>
      <p:sp>
        <p:nvSpPr>
          <p:cNvPr id="4" name="Footer Placeholder 3"/>
          <p:cNvSpPr>
            <a:spLocks noGrp="1"/>
          </p:cNvSpPr>
          <p:nvPr>
            <p:ph type="ftr" sz="quarter" idx="11"/>
          </p:nvPr>
        </p:nvSpPr>
        <p:spPr/>
        <p:txBody>
          <a:bodyPr rtlCol="0"/>
          <a:lstStyle/>
          <a:p>
            <a:pPr rtl="0"/>
            <a:endParaRPr kumimoji="1" lang="ja-JP" altLang="en-US"/>
          </a:p>
        </p:txBody>
      </p:sp>
      <p:sp>
        <p:nvSpPr>
          <p:cNvPr id="5" name="Slide Number Placeholder 4"/>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2621448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p>
            <a:pPr rtl="0"/>
            <a:fld id="{1771EB04-893F-46D7-B204-E4A029DA00EC}" type="datetimeFigureOut">
              <a:rPr kumimoji="1" lang="ja-JP" altLang="en-US" smtClean="0"/>
              <a:t>2025/6/18</a:t>
            </a:fld>
            <a:endParaRPr kumimoji="1" lang="ja-JP" altLang="en-US"/>
          </a:p>
        </p:txBody>
      </p:sp>
      <p:sp>
        <p:nvSpPr>
          <p:cNvPr id="3" name="Footer Placeholder 2"/>
          <p:cNvSpPr>
            <a:spLocks noGrp="1"/>
          </p:cNvSpPr>
          <p:nvPr>
            <p:ph type="ftr" sz="quarter" idx="11"/>
          </p:nvPr>
        </p:nvSpPr>
        <p:spPr/>
        <p:txBody>
          <a:bodyPr rtlCol="0"/>
          <a:lstStyle/>
          <a:p>
            <a:pPr rtl="0"/>
            <a:endParaRPr kumimoji="1" lang="ja-JP" altLang="en-US"/>
          </a:p>
        </p:txBody>
      </p:sp>
      <p:sp>
        <p:nvSpPr>
          <p:cNvPr id="4" name="Slide Number Placeholder 3"/>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1982994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rtlCol="0" anchor="b"/>
          <a:lstStyle>
            <a:lvl1pPr>
              <a:defRPr sz="4989"/>
            </a:lvl1pPr>
          </a:lstStyle>
          <a:p>
            <a:pPr rtl="0"/>
            <a:r>
              <a:rPr lang="en-us"/>
              <a:t>マスター タイトルの書式設定</a:t>
            </a:r>
            <a:endParaRPr lang="en-US" dirty="0"/>
          </a:p>
        </p:txBody>
      </p:sp>
      <p:sp>
        <p:nvSpPr>
          <p:cNvPr id="3" name="Content Placeholder 2"/>
          <p:cNvSpPr>
            <a:spLocks noGrp="1"/>
          </p:cNvSpPr>
          <p:nvPr>
            <p:ph idx="1"/>
          </p:nvPr>
        </p:nvSpPr>
        <p:spPr>
          <a:xfrm>
            <a:off x="6427693" y="1539425"/>
            <a:ext cx="7654171" cy="7598117"/>
          </a:xfrm>
        </p:spPr>
        <p:txBody>
          <a:bodyPr rtlCol="0"/>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endParaRPr lang="en-US" dirty="0"/>
          </a:p>
        </p:txBody>
      </p:sp>
      <p:sp>
        <p:nvSpPr>
          <p:cNvPr id="4" name="Text Placeholder 3"/>
          <p:cNvSpPr>
            <a:spLocks noGrp="1"/>
          </p:cNvSpPr>
          <p:nvPr>
            <p:ph type="body" sz="half" idx="2"/>
          </p:nvPr>
        </p:nvSpPr>
        <p:spPr>
          <a:xfrm>
            <a:off x="1041425" y="3207544"/>
            <a:ext cx="4876384" cy="5942372"/>
          </a:xfrm>
        </p:spPr>
        <p:txBody>
          <a:bodyPr rtlCol="0"/>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rtl="0"/>
            <a:r>
              <a:rPr lang="en-us"/>
              <a:t>マスター テキストの書式設定</a:t>
            </a:r>
          </a:p>
        </p:txBody>
      </p:sp>
      <p:sp>
        <p:nvSpPr>
          <p:cNvPr id="5" name="Date Placeholder 4"/>
          <p:cNvSpPr>
            <a:spLocks noGrp="1"/>
          </p:cNvSpPr>
          <p:nvPr>
            <p:ph type="dt" sz="half" idx="10"/>
          </p:nvPr>
        </p:nvSpPr>
        <p:spPr/>
        <p:txBody>
          <a:bodyPr rtlCol="0"/>
          <a:lstStyle/>
          <a:p>
            <a:pPr rtl="0"/>
            <a:fld id="{1771EB04-893F-46D7-B204-E4A029DA00EC}" type="datetimeFigureOut">
              <a:rPr kumimoji="1" lang="ja-JP" altLang="en-US" smtClean="0"/>
              <a:t>2025/6/18</a:t>
            </a:fld>
            <a:endParaRPr kumimoji="1" lang="ja-JP" altLang="en-US"/>
          </a:p>
        </p:txBody>
      </p:sp>
      <p:sp>
        <p:nvSpPr>
          <p:cNvPr id="6" name="Footer Placeholder 5"/>
          <p:cNvSpPr>
            <a:spLocks noGrp="1"/>
          </p:cNvSpPr>
          <p:nvPr>
            <p:ph type="ftr" sz="quarter" idx="11"/>
          </p:nvPr>
        </p:nvSpPr>
        <p:spPr/>
        <p:txBody>
          <a:bodyPr rtlCol="0"/>
          <a:lstStyle/>
          <a:p>
            <a:pPr rtl="0"/>
            <a:endParaRPr kumimoji="1" lang="ja-JP" altLang="en-US"/>
          </a:p>
        </p:txBody>
      </p:sp>
      <p:sp>
        <p:nvSpPr>
          <p:cNvPr id="7" name="Slide Number Placeholder 6"/>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2495009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rtlCol="0" anchor="b"/>
          <a:lstStyle>
            <a:lvl1pPr>
              <a:defRPr sz="4989"/>
            </a:lvl1pPr>
          </a:lstStyle>
          <a:p>
            <a:pPr rtl="0"/>
            <a:r>
              <a:rPr lang="en-us"/>
              <a:t>マスター タイトルの書式設定</a:t>
            </a:r>
            <a:endParaRPr lang="en-US" dirty="0"/>
          </a:p>
        </p:txBody>
      </p:sp>
      <p:sp>
        <p:nvSpPr>
          <p:cNvPr id="3" name="Picture Placeholder 2"/>
          <p:cNvSpPr>
            <a:spLocks noGrp="1" noChangeAspect="1"/>
          </p:cNvSpPr>
          <p:nvPr>
            <p:ph type="pic" idx="1"/>
          </p:nvPr>
        </p:nvSpPr>
        <p:spPr>
          <a:xfrm>
            <a:off x="6427693" y="1539425"/>
            <a:ext cx="7654171" cy="7598117"/>
          </a:xfrm>
        </p:spPr>
        <p:txBody>
          <a:bodyPr rtlCol="0"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pPr rtl="0"/>
            <a:r>
              <a:rPr lang="en-us"/>
              <a:t>アイコンをクリックして図を追加</a:t>
            </a:r>
            <a:endParaRPr lang="en-US" dirty="0"/>
          </a:p>
        </p:txBody>
      </p:sp>
      <p:sp>
        <p:nvSpPr>
          <p:cNvPr id="4" name="Text Placeholder 3"/>
          <p:cNvSpPr>
            <a:spLocks noGrp="1"/>
          </p:cNvSpPr>
          <p:nvPr>
            <p:ph type="body" sz="half" idx="2"/>
          </p:nvPr>
        </p:nvSpPr>
        <p:spPr>
          <a:xfrm>
            <a:off x="1041425" y="3207544"/>
            <a:ext cx="4876384" cy="5942372"/>
          </a:xfrm>
        </p:spPr>
        <p:txBody>
          <a:bodyPr rtlCol="0"/>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rtl="0"/>
            <a:r>
              <a:rPr lang="en-us"/>
              <a:t>マスター テキストの書式設定</a:t>
            </a:r>
          </a:p>
        </p:txBody>
      </p:sp>
      <p:sp>
        <p:nvSpPr>
          <p:cNvPr id="5" name="Date Placeholder 4"/>
          <p:cNvSpPr>
            <a:spLocks noGrp="1"/>
          </p:cNvSpPr>
          <p:nvPr>
            <p:ph type="dt" sz="half" idx="10"/>
          </p:nvPr>
        </p:nvSpPr>
        <p:spPr/>
        <p:txBody>
          <a:bodyPr rtlCol="0"/>
          <a:lstStyle/>
          <a:p>
            <a:pPr rtl="0"/>
            <a:fld id="{1771EB04-893F-46D7-B204-E4A029DA00EC}" type="datetimeFigureOut">
              <a:rPr kumimoji="1" lang="ja-JP" altLang="en-US" smtClean="0"/>
              <a:t>2025/6/18</a:t>
            </a:fld>
            <a:endParaRPr kumimoji="1" lang="ja-JP" altLang="en-US"/>
          </a:p>
        </p:txBody>
      </p:sp>
      <p:sp>
        <p:nvSpPr>
          <p:cNvPr id="6" name="Footer Placeholder 5"/>
          <p:cNvSpPr>
            <a:spLocks noGrp="1"/>
          </p:cNvSpPr>
          <p:nvPr>
            <p:ph type="ftr" sz="quarter" idx="11"/>
          </p:nvPr>
        </p:nvSpPr>
        <p:spPr/>
        <p:txBody>
          <a:bodyPr rtlCol="0"/>
          <a:lstStyle/>
          <a:p>
            <a:pPr rtl="0"/>
            <a:endParaRPr kumimoji="1" lang="ja-JP" altLang="en-US"/>
          </a:p>
        </p:txBody>
      </p:sp>
      <p:sp>
        <p:nvSpPr>
          <p:cNvPr id="7" name="Slide Number Placeholder 6"/>
          <p:cNvSpPr>
            <a:spLocks noGrp="1"/>
          </p:cNvSpPr>
          <p:nvPr>
            <p:ph type="sldNum" sz="quarter" idx="12"/>
          </p:nvPr>
        </p:nvSpPr>
        <p:spPr/>
        <p:txBody>
          <a:bodyPr rtlCol="0"/>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196693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pPr rtl="0"/>
            <a:r>
              <a:rPr lang="en-us"/>
              <a:t>マスター タイトルの書式設定</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rtl="0"/>
            <a:r>
              <a:rPr lang="en-us"/>
              <a:t>マスター テキストの書式設定</a:t>
            </a:r>
          </a:p>
          <a:p>
            <a:pPr lvl="1" rtl="0"/>
            <a:r>
              <a:rPr lang="en-us"/>
              <a:t>第 2 レベル</a:t>
            </a:r>
          </a:p>
          <a:p>
            <a:pPr lvl="2" rtl="0"/>
            <a:r>
              <a:rPr lang="en-us"/>
              <a:t>第 3 レベル</a:t>
            </a:r>
          </a:p>
          <a:p>
            <a:pPr lvl="3" rtl="0"/>
            <a:r>
              <a:rPr lang="en-us"/>
              <a:t>第 4 レベル</a:t>
            </a:r>
          </a:p>
          <a:p>
            <a:pPr lvl="4" rtl="0"/>
            <a:r>
              <a:rPr lang="en-us"/>
              <a:t>第 5 レベル</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pPr rtl="0"/>
            <a:fld id="{1771EB04-893F-46D7-B204-E4A029DA00EC}" type="datetimeFigureOut">
              <a:rPr kumimoji="1" lang="ja-JP" altLang="en-US" smtClean="0"/>
              <a:t>2025/6/18</a:t>
            </a:fld>
            <a:endParaRPr kumimoji="1" lang="ja-JP" alt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pPr rtl="0"/>
            <a:endParaRPr kumimoji="1" lang="ja-JP" alt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pPr rtl="0"/>
            <a:fld id="{49ED07BE-CDEE-4DAE-B8FD-21E4E055FCF4}" type="slidenum">
              <a:rPr kumimoji="1" lang="ja-JP" altLang="en-US" smtClean="0"/>
              <a:t>‹#›</a:t>
            </a:fld>
            <a:endParaRPr kumimoji="1" lang="ja-JP" altLang="en-US"/>
          </a:p>
        </p:txBody>
      </p:sp>
    </p:spTree>
    <p:extLst>
      <p:ext uri="{BB962C8B-B14F-4D97-AF65-F5344CB8AC3E}">
        <p14:creationId xmlns:p14="http://schemas.microsoft.com/office/powerpoint/2010/main" val="31209708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0">
            <a:extLst>
              <a:ext uri="{FF2B5EF4-FFF2-40B4-BE49-F238E27FC236}">
                <a16:creationId xmlns:a16="http://schemas.microsoft.com/office/drawing/2014/main" id="{04647D7A-F170-3BBA-3F34-413470B4BCC0}"/>
              </a:ext>
            </a:extLst>
          </p:cNvPr>
          <p:cNvGraphicFramePr>
            <a:graphicFrameLocks noGrp="1"/>
          </p:cNvGraphicFramePr>
          <p:nvPr>
            <p:extLst>
              <p:ext uri="{D42A27DB-BD31-4B8C-83A1-F6EECF244321}">
                <p14:modId xmlns:p14="http://schemas.microsoft.com/office/powerpoint/2010/main" val="1993879457"/>
              </p:ext>
            </p:extLst>
          </p:nvPr>
        </p:nvGraphicFramePr>
        <p:xfrm>
          <a:off x="230693" y="1202771"/>
          <a:ext cx="6980889" cy="510278"/>
        </p:xfrm>
        <a:graphic>
          <a:graphicData uri="http://schemas.openxmlformats.org/drawingml/2006/table">
            <a:tbl>
              <a:tblPr firstRow="1" bandRow="1">
                <a:tableStyleId>{93296810-A885-4BE3-A3E7-6D5BEEA58F35}</a:tableStyleId>
              </a:tblPr>
              <a:tblGrid>
                <a:gridCol w="6980889">
                  <a:extLst>
                    <a:ext uri="{9D8B030D-6E8A-4147-A177-3AD203B41FA5}">
                      <a16:colId xmlns:a16="http://schemas.microsoft.com/office/drawing/2014/main" val="3407476100"/>
                    </a:ext>
                  </a:extLst>
                </a:gridCol>
              </a:tblGrid>
              <a:tr h="510278">
                <a:tc>
                  <a:txBody>
                    <a:bodyPr/>
                    <a:lstStyle/>
                    <a:p>
                      <a:pPr algn="l" rtl="0"/>
                      <a:r>
                        <a:rPr lang="en-us" sz="1400" b="0" u="none" dirty="0">
                          <a:solidFill>
                            <a:schemeClr val="tx1"/>
                          </a:solidFill>
                          <a:latin typeface="Arial" panose="020B0604020202020204" pitchFamily="34" charset="0"/>
                          <a:ea typeface="ＭＳ ゴシック" panose="020B0609070205080204" pitchFamily="49" charset="-128"/>
                          <a:cs typeface="Arial" panose="020B0604020202020204" pitchFamily="34" charset="0"/>
                        </a:rPr>
                        <a:t>The remaining repayment amount of the captioned loans is as follows:</a:t>
                      </a:r>
                      <a:endParaRPr kumimoji="1" lang="en-US" altLang="ja-JP" sz="1400" b="0" u="none" dirty="0">
                        <a:solidFill>
                          <a:schemeClr val="tx1"/>
                        </a:solidFill>
                        <a:latin typeface="Arial" panose="020B0604020202020204" pitchFamily="34" charset="0"/>
                        <a:ea typeface="ＭＳ ゴシック" panose="020B0609070205080204" pitchFamily="49" charset="-128"/>
                        <a:cs typeface="Arial" panose="020B0604020202020204" pitchFamily="34" charset="0"/>
                      </a:endParaRPr>
                    </a:p>
                  </a:txBody>
                  <a:tcPr marL="56698" marR="56698" marT="28349" marB="28349" anchor="ctr">
                    <a:noFill/>
                  </a:tcPr>
                </a:tc>
                <a:extLst>
                  <a:ext uri="{0D108BD9-81ED-4DB2-BD59-A6C34878D82A}">
                    <a16:rowId xmlns:a16="http://schemas.microsoft.com/office/drawing/2014/main" val="2316359304"/>
                  </a:ext>
                </a:extLst>
              </a:tr>
            </a:tbl>
          </a:graphicData>
        </a:graphic>
      </p:graphicFrame>
      <p:sp>
        <p:nvSpPr>
          <p:cNvPr id="4" name="タイトル 1">
            <a:extLst>
              <a:ext uri="{FF2B5EF4-FFF2-40B4-BE49-F238E27FC236}">
                <a16:creationId xmlns:a16="http://schemas.microsoft.com/office/drawing/2014/main" id="{7ED661F5-3C5C-154B-8B9B-DFB7D39C5F96}"/>
              </a:ext>
            </a:extLst>
          </p:cNvPr>
          <p:cNvSpPr txBox="1">
            <a:spLocks/>
          </p:cNvSpPr>
          <p:nvPr/>
        </p:nvSpPr>
        <p:spPr>
          <a:xfrm>
            <a:off x="230693" y="456247"/>
            <a:ext cx="7199880" cy="632525"/>
          </a:xfrm>
          <a:prstGeom prst="rect">
            <a:avLst/>
          </a:prstGeom>
          <a:solidFill>
            <a:srgbClr val="3A1D00"/>
          </a:solidFill>
        </p:spPr>
        <p:txBody>
          <a:bodyPr vert="horz" lIns="720000" tIns="28349" rIns="720000" bIns="28349" rtlCol="0" anchor="ctr" anchorCtr="1">
            <a:normAutofit/>
          </a:bodyPr>
          <a:lstStyle>
            <a:lvl1pPr algn="ctr" defTabSz="685783" rtl="0" eaLnBrk="1" latinLnBrk="0" hangingPunct="1">
              <a:lnSpc>
                <a:spcPct val="90000"/>
              </a:lnSpc>
              <a:spcBef>
                <a:spcPct val="0"/>
              </a:spcBef>
              <a:buNone/>
              <a:defRPr kumimoji="1" sz="4500" kern="1200">
                <a:solidFill>
                  <a:schemeClr val="tx1"/>
                </a:solidFill>
                <a:latin typeface="+mj-lt"/>
                <a:ea typeface="+mj-ea"/>
                <a:cs typeface="+mj-cs"/>
              </a:defRPr>
            </a:lvl1pPr>
          </a:lstStyle>
          <a:p>
            <a:r>
              <a:rPr lang="en-US" sz="1400" b="1" dirty="0">
                <a:solidFill>
                  <a:schemeClr val="bg1"/>
                </a:solidFill>
                <a:latin typeface="Arial" panose="020B0604020202020204" pitchFamily="34" charset="0"/>
                <a:ea typeface="ＭＳ ゴシック" panose="020B0609070205080204" pitchFamily="49" charset="-128"/>
              </a:rPr>
              <a:t>Reminders for delinquent reimbursement </a:t>
            </a:r>
            <a:r>
              <a:rPr lang="en-us" sz="1400" b="1" dirty="0">
                <a:solidFill>
                  <a:schemeClr val="bg1"/>
                </a:solidFill>
                <a:latin typeface="Arial" panose="020B0604020202020204" pitchFamily="34" charset="0"/>
                <a:ea typeface="ＭＳ ゴシック" panose="020B0609070205080204" pitchFamily="49" charset="-128"/>
              </a:rPr>
              <a:t>for Special Loans for Emergency Retail Fund</a:t>
            </a:r>
            <a:endParaRPr lang="en-US" altLang="ja-JP" sz="1400" b="1" dirty="0">
              <a:solidFill>
                <a:schemeClr val="bg1"/>
              </a:solidFill>
              <a:latin typeface="Arial" panose="020B0604020202020204" pitchFamily="34" charset="0"/>
              <a:ea typeface="ＭＳ ゴシック" panose="020B0609070205080204" pitchFamily="49" charset="-128"/>
            </a:endParaRPr>
          </a:p>
        </p:txBody>
      </p:sp>
      <p:graphicFrame>
        <p:nvGraphicFramePr>
          <p:cNvPr id="6" name="表 5">
            <a:extLst>
              <a:ext uri="{FF2B5EF4-FFF2-40B4-BE49-F238E27FC236}">
                <a16:creationId xmlns:a16="http://schemas.microsoft.com/office/drawing/2014/main" id="{37716428-72C7-555A-E36A-0E6E04A6EA42}"/>
              </a:ext>
            </a:extLst>
          </p:cNvPr>
          <p:cNvGraphicFramePr>
            <a:graphicFrameLocks noGrp="1"/>
          </p:cNvGraphicFramePr>
          <p:nvPr>
            <p:extLst>
              <p:ext uri="{D42A27DB-BD31-4B8C-83A1-F6EECF244321}">
                <p14:modId xmlns:p14="http://schemas.microsoft.com/office/powerpoint/2010/main" val="759227923"/>
              </p:ext>
            </p:extLst>
          </p:nvPr>
        </p:nvGraphicFramePr>
        <p:xfrm>
          <a:off x="302008" y="2082655"/>
          <a:ext cx="6968652" cy="3571984"/>
        </p:xfrm>
        <a:graphic>
          <a:graphicData uri="http://schemas.openxmlformats.org/drawingml/2006/table">
            <a:tbl>
              <a:tblPr firstRow="1" firstCol="1" bandRow="1"/>
              <a:tblGrid>
                <a:gridCol w="1343590">
                  <a:extLst>
                    <a:ext uri="{9D8B030D-6E8A-4147-A177-3AD203B41FA5}">
                      <a16:colId xmlns:a16="http://schemas.microsoft.com/office/drawing/2014/main" val="519433089"/>
                    </a:ext>
                  </a:extLst>
                </a:gridCol>
                <a:gridCol w="2066591">
                  <a:extLst>
                    <a:ext uri="{9D8B030D-6E8A-4147-A177-3AD203B41FA5}">
                      <a16:colId xmlns:a16="http://schemas.microsoft.com/office/drawing/2014/main" val="1812168098"/>
                    </a:ext>
                  </a:extLst>
                </a:gridCol>
                <a:gridCol w="1050878">
                  <a:extLst>
                    <a:ext uri="{9D8B030D-6E8A-4147-A177-3AD203B41FA5}">
                      <a16:colId xmlns:a16="http://schemas.microsoft.com/office/drawing/2014/main" val="1495956209"/>
                    </a:ext>
                  </a:extLst>
                </a:gridCol>
                <a:gridCol w="104196">
                  <a:extLst>
                    <a:ext uri="{9D8B030D-6E8A-4147-A177-3AD203B41FA5}">
                      <a16:colId xmlns:a16="http://schemas.microsoft.com/office/drawing/2014/main" val="1688112685"/>
                    </a:ext>
                  </a:extLst>
                </a:gridCol>
                <a:gridCol w="741965">
                  <a:extLst>
                    <a:ext uri="{9D8B030D-6E8A-4147-A177-3AD203B41FA5}">
                      <a16:colId xmlns:a16="http://schemas.microsoft.com/office/drawing/2014/main" val="2367408439"/>
                    </a:ext>
                  </a:extLst>
                </a:gridCol>
                <a:gridCol w="1661432">
                  <a:extLst>
                    <a:ext uri="{9D8B030D-6E8A-4147-A177-3AD203B41FA5}">
                      <a16:colId xmlns:a16="http://schemas.microsoft.com/office/drawing/2014/main" val="1139177037"/>
                    </a:ext>
                  </a:extLst>
                </a:gridCol>
              </a:tblGrid>
              <a:tr h="670446">
                <a:tc>
                  <a:txBody>
                    <a:bodyPr/>
                    <a:lstStyle/>
                    <a:p>
                      <a:pPr algn="l" rtl="0"/>
                      <a:r>
                        <a:rPr lang="en-us" sz="1050" kern="100" dirty="0">
                          <a:effectLst/>
                          <a:latin typeface="Arial" panose="020B0604020202020204" pitchFamily="34" charset="0"/>
                          <a:ea typeface="ＭＳ ゴシック" panose="020B0609070205080204" pitchFamily="49" charset="-128"/>
                          <a:cs typeface="Times New Roman" panose="02020603050405020304" pitchFamily="18" charset="0"/>
                        </a:rPr>
                        <a:t>Fund Name</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0"/>
                      <a:r>
                        <a:rPr lang="en-us" sz="1050" kern="100" dirty="0">
                          <a:effectLst/>
                          <a:latin typeface="Arial" panose="020B0604020202020204" pitchFamily="34" charset="0"/>
                          <a:ea typeface="ＭＳ ゴシック" panose="020B0609070205080204" pitchFamily="49" charset="-128"/>
                          <a:cs typeface="Times New Roman" panose="02020603050405020304" pitchFamily="18" charset="0"/>
                        </a:rPr>
                        <a:t>Loan Code</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rtl="0"/>
                      <a:r>
                        <a:rPr lang="en-us" sz="1050" kern="100" dirty="0">
                          <a:effectLst/>
                          <a:latin typeface="Arial" panose="020B0604020202020204" pitchFamily="34" charset="0"/>
                          <a:ea typeface="ＭＳ ゴシック" panose="020B0609070205080204" pitchFamily="49" charset="-128"/>
                          <a:cs typeface="Times New Roman" panose="02020603050405020304" pitchFamily="18" charset="0"/>
                        </a:rPr>
                        <a:t>Loan Code</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5173867"/>
                  </a:ext>
                </a:extLst>
              </a:tr>
              <a:tr h="637954">
                <a:tc>
                  <a:txBody>
                    <a:bodyPr/>
                    <a:lstStyle/>
                    <a:p>
                      <a:pPr algn="l" rtl="0"/>
                      <a:r>
                        <a:rPr lang="en-us" sz="1050" kern="100" dirty="0">
                          <a:effectLst/>
                          <a:latin typeface="Arial" panose="020B0604020202020204" pitchFamily="34" charset="0"/>
                          <a:ea typeface="ＭＳ ゴシック" panose="020B0609070205080204" pitchFamily="49" charset="-128"/>
                          <a:cs typeface="Times New Roman" panose="02020603050405020304" pitchFamily="18" charset="0"/>
                        </a:rPr>
                        <a:t>Name of Borrower</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rtl="0"/>
                      <a:endParaRPr lang="ja-JP" sz="1050" kern="100" dirty="0">
                        <a:solidFill>
                          <a:srgbClr val="009ED6"/>
                        </a:solidFill>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rtl="0"/>
                      <a:endParaRPr kumimoji="1" lang="ja-JP" alt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pPr algn="ctr" rtl="0"/>
                      <a:endParaRPr lang="ja-JP" sz="1050" kern="100" dirty="0">
                        <a:solidFill>
                          <a:srgbClr val="009ED6"/>
                        </a:solidFill>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2394529"/>
                  </a:ext>
                </a:extLst>
              </a:tr>
              <a:tr h="786810">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sz="1050" kern="100" dirty="0">
                          <a:effectLst/>
                          <a:latin typeface="Arial" panose="020B0604020202020204" pitchFamily="34" charset="0"/>
                          <a:ea typeface="ＭＳ ゴシック" panose="020B0609070205080204" pitchFamily="49" charset="-128"/>
                          <a:cs typeface="Times New Roman" panose="02020603050405020304" pitchFamily="18" charset="0"/>
                        </a:rPr>
                        <a:t>Repayment Period</a:t>
                      </a:r>
                      <a:endParaRPr lang="ja-JP" altLang="ja-JP" sz="100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sz="1050" kern="100" dirty="0">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From		to				</a:t>
                      </a:r>
                      <a:endParaRPr lang="ja-JP" altLang="ja-JP" sz="1050" kern="100" dirty="0">
                        <a:solidFill>
                          <a:srgbClr val="009ED6"/>
                        </a:solidFill>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rtl="0"/>
                      <a:endParaRPr kumimoji="1" lang="ja-JP" altLang="en-US"/>
                    </a:p>
                  </a:txBody>
                  <a:tcPr>
                    <a:lnL w="12700" cap="flat" cmpd="sng" algn="ctr">
                      <a:solidFill>
                        <a:srgbClr val="000000"/>
                      </a:solidFill>
                      <a:prstDash val="solid"/>
                      <a:round/>
                      <a:headEnd type="none" w="med" len="med"/>
                      <a:tailEnd type="none" w="med" len="med"/>
                    </a:lnL>
                  </a:tcPr>
                </a:tc>
                <a:tc hMerge="1">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endParaRPr lang="ja-JP" altLang="ja-JP" sz="1050" kern="100" dirty="0">
                        <a:solidFill>
                          <a:srgbClr val="009ED6"/>
                        </a:solidFill>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791549888"/>
                  </a:ext>
                </a:extLst>
              </a:tr>
              <a:tr h="676674">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sz="1050" kern="100" dirty="0">
                          <a:effectLst/>
                          <a:latin typeface="Arial" panose="020B0604020202020204" pitchFamily="34" charset="0"/>
                          <a:ea typeface="ＭＳ ゴシック" panose="020B0609070205080204" pitchFamily="49" charset="-128"/>
                          <a:cs typeface="Times New Roman" panose="02020603050405020304" pitchFamily="18" charset="0"/>
                        </a:rPr>
                        <a:t>Loan Amount</a:t>
                      </a:r>
                      <a:endParaRPr lang="ja-JP"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0"/>
                      <a:r>
                        <a:rPr lang="en-us"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rPr>
                        <a:t>Repaid Amount</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tcPr>
                </a:tc>
                <a:tc hMerge="1">
                  <a:txBody>
                    <a:bodyPr/>
                    <a:lstStyle/>
                    <a:p>
                      <a:pPr algn="ctr"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353430370"/>
                  </a:ext>
                </a:extLst>
              </a:tr>
              <a:tr h="152528">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lang="en-US" sz="1050" kern="100" dirty="0">
                          <a:effectLst/>
                          <a:latin typeface="Arial" panose="020B0604020202020204" pitchFamily="34" charset="0"/>
                          <a:ea typeface="ＭＳ ゴシック" panose="020B0609070205080204" pitchFamily="49" charset="-128"/>
                          <a:cs typeface="Times New Roman" panose="02020603050405020304" pitchFamily="18" charset="0"/>
                        </a:rPr>
                        <a:t>Remaining Amount of Repayment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0"/>
                      <a:r>
                        <a:rPr lang="en-US" sz="1050" kern="100" dirty="0">
                          <a:effectLst/>
                          <a:latin typeface="Arial" panose="020B0604020202020204" pitchFamily="34" charset="0"/>
                          <a:ea typeface="ＭＳ ゴシック" panose="020B0609070205080204" pitchFamily="49" charset="-128"/>
                          <a:cs typeface="Times New Roman" panose="02020603050405020304" pitchFamily="18" charset="0"/>
                        </a:rPr>
                        <a:t>Amounts in Arrears of Remaining Amount of Repayment</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tcPr>
                </a:tc>
                <a:tc hMerge="1">
                  <a:txBody>
                    <a:bodyPr/>
                    <a:lstStyle/>
                    <a:p>
                      <a:pPr algn="ctr"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05161100"/>
                  </a:ext>
                </a:extLst>
              </a:tr>
            </a:tbl>
          </a:graphicData>
        </a:graphic>
      </p:graphicFrame>
      <p:sp>
        <p:nvSpPr>
          <p:cNvPr id="7" name="Rectangle 1">
            <a:extLst>
              <a:ext uri="{FF2B5EF4-FFF2-40B4-BE49-F238E27FC236}">
                <a16:creationId xmlns:a16="http://schemas.microsoft.com/office/drawing/2014/main" id="{84DE71A9-C8FB-7362-9C02-6CF6BE2B7967}"/>
              </a:ext>
            </a:extLst>
          </p:cNvPr>
          <p:cNvSpPr>
            <a:spLocks noChangeArrowheads="1"/>
          </p:cNvSpPr>
          <p:nvPr/>
        </p:nvSpPr>
        <p:spPr bwMode="auto">
          <a:xfrm>
            <a:off x="195340" y="1653143"/>
            <a:ext cx="718198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1400" b="1" i="0" u="sng" strike="noStrike" cap="none" normalizeH="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 Status of Loans / Amount to be Repaid (Remaining Amount of Repayment)</a:t>
            </a:r>
            <a:endParaRPr kumimoji="0" lang="ja-JP" altLang="ja-JP"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endParaRPr>
          </a:p>
        </p:txBody>
      </p:sp>
      <p:graphicFrame>
        <p:nvGraphicFramePr>
          <p:cNvPr id="8" name="表 7">
            <a:extLst>
              <a:ext uri="{FF2B5EF4-FFF2-40B4-BE49-F238E27FC236}">
                <a16:creationId xmlns:a16="http://schemas.microsoft.com/office/drawing/2014/main" id="{8AA82D70-6E17-DC3F-74E7-6FD89036DC95}"/>
              </a:ext>
            </a:extLst>
          </p:cNvPr>
          <p:cNvGraphicFramePr>
            <a:graphicFrameLocks noGrp="1"/>
          </p:cNvGraphicFramePr>
          <p:nvPr>
            <p:extLst>
              <p:ext uri="{D42A27DB-BD31-4B8C-83A1-F6EECF244321}">
                <p14:modId xmlns:p14="http://schemas.microsoft.com/office/powerpoint/2010/main" val="575499228"/>
              </p:ext>
            </p:extLst>
          </p:nvPr>
        </p:nvGraphicFramePr>
        <p:xfrm>
          <a:off x="242928" y="6873171"/>
          <a:ext cx="6968655" cy="2384911"/>
        </p:xfrm>
        <a:graphic>
          <a:graphicData uri="http://schemas.openxmlformats.org/drawingml/2006/table">
            <a:tbl>
              <a:tblPr firstRow="1" firstCol="1" bandRow="1"/>
              <a:tblGrid>
                <a:gridCol w="1227217">
                  <a:extLst>
                    <a:ext uri="{9D8B030D-6E8A-4147-A177-3AD203B41FA5}">
                      <a16:colId xmlns:a16="http://schemas.microsoft.com/office/drawing/2014/main" val="442343719"/>
                    </a:ext>
                  </a:extLst>
                </a:gridCol>
                <a:gridCol w="2246577">
                  <a:extLst>
                    <a:ext uri="{9D8B030D-6E8A-4147-A177-3AD203B41FA5}">
                      <a16:colId xmlns:a16="http://schemas.microsoft.com/office/drawing/2014/main" val="372505708"/>
                    </a:ext>
                  </a:extLst>
                </a:gridCol>
                <a:gridCol w="1318184">
                  <a:extLst>
                    <a:ext uri="{9D8B030D-6E8A-4147-A177-3AD203B41FA5}">
                      <a16:colId xmlns:a16="http://schemas.microsoft.com/office/drawing/2014/main" val="849422675"/>
                    </a:ext>
                  </a:extLst>
                </a:gridCol>
                <a:gridCol w="2176677">
                  <a:extLst>
                    <a:ext uri="{9D8B030D-6E8A-4147-A177-3AD203B41FA5}">
                      <a16:colId xmlns:a16="http://schemas.microsoft.com/office/drawing/2014/main" val="3684460668"/>
                    </a:ext>
                  </a:extLst>
                </a:gridCol>
              </a:tblGrid>
              <a:tr h="501359">
                <a:tc>
                  <a:txBody>
                    <a:bodyPr/>
                    <a:lstStyle/>
                    <a:p>
                      <a:pPr algn="l" rtl="0"/>
                      <a:r>
                        <a:rPr lang="en-us" sz="1050" kern="100" dirty="0">
                          <a:effectLst/>
                          <a:latin typeface="Arial" panose="020B0604020202020204" pitchFamily="34" charset="0"/>
                          <a:ea typeface="ＭＳ ゴシック" panose="020B0609070205080204" pitchFamily="49" charset="-128"/>
                          <a:cs typeface="Times New Roman" panose="02020603050405020304" pitchFamily="18" charset="0"/>
                        </a:rPr>
                        <a:t>Name of Financial Institution</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ja-JP"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3962075"/>
                  </a:ext>
                </a:extLst>
              </a:tr>
              <a:tr h="436728">
                <a:tc>
                  <a:txBody>
                    <a:bodyPr/>
                    <a:lstStyle/>
                    <a:p>
                      <a:pPr marL="0" marR="0" lvl="0" indent="0" algn="l" defTabSz="1425550" rtl="0" eaLnBrk="1" fontAlgn="auto" latinLnBrk="0" hangingPunct="1">
                        <a:lnSpc>
                          <a:spcPct val="100000"/>
                        </a:lnSpc>
                        <a:spcBef>
                          <a:spcPts val="0"/>
                        </a:spcBef>
                        <a:spcAft>
                          <a:spcPts val="0"/>
                        </a:spcAft>
                        <a:buClrTx/>
                        <a:buSzTx/>
                        <a:buFontTx/>
                        <a:buNone/>
                        <a:tabLst/>
                        <a:defRPr/>
                      </a:pPr>
                      <a:r>
                        <a:rPr lang="en-us"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rPr>
                        <a:t>Branch Name</a:t>
                      </a:r>
                      <a:endParaRPr lang="ja-JP"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ja-JP"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ja-JP"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3509620"/>
                  </a:ext>
                </a:extLst>
              </a:tr>
              <a:tr h="419001">
                <a:tc>
                  <a:txBody>
                    <a:bodyPr/>
                    <a:lstStyle/>
                    <a:p>
                      <a:pPr marL="0" marR="0" lvl="0" indent="0" algn="l" defTabSz="1425550" rtl="0" eaLnBrk="1" fontAlgn="auto" latinLnBrk="0" hangingPunct="1">
                        <a:lnSpc>
                          <a:spcPct val="100000"/>
                        </a:lnSpc>
                        <a:spcBef>
                          <a:spcPts val="0"/>
                        </a:spcBef>
                        <a:spcAft>
                          <a:spcPts val="0"/>
                        </a:spcAft>
                        <a:buClrTx/>
                        <a:buSzTx/>
                        <a:buFontTx/>
                        <a:buNone/>
                        <a:tabLst/>
                        <a:defRPr/>
                      </a:pPr>
                      <a:endParaRPr lang="en-us"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p>
                      <a:pPr marL="0" marR="0" lvl="0" indent="0" algn="l" defTabSz="1425550" rtl="0" eaLnBrk="1" fontAlgn="auto" latinLnBrk="0" hangingPunct="1">
                        <a:lnSpc>
                          <a:spcPct val="100000"/>
                        </a:lnSpc>
                        <a:spcBef>
                          <a:spcPts val="0"/>
                        </a:spcBef>
                        <a:spcAft>
                          <a:spcPts val="0"/>
                        </a:spcAft>
                        <a:buClrTx/>
                        <a:buSzTx/>
                        <a:buFontTx/>
                        <a:buNone/>
                        <a:tabLst/>
                        <a:defRPr/>
                      </a:pPr>
                      <a:r>
                        <a:rPr lang="en-us"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rPr>
                        <a:t>Type of Deposit</a:t>
                      </a:r>
                      <a:endParaRPr lang="ja-JP"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p>
                      <a:pPr algn="l"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ja-JP"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ja-JP"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3281508"/>
                  </a:ext>
                </a:extLst>
              </a:tr>
              <a:tr h="434340">
                <a:tc>
                  <a:txBody>
                    <a:bodyPr/>
                    <a:lstStyle/>
                    <a:p>
                      <a:pPr marL="0" marR="0" lvl="0" indent="0" algn="l" defTabSz="1425550" rtl="0" eaLnBrk="1" fontAlgn="auto" latinLnBrk="0" hangingPunct="1">
                        <a:lnSpc>
                          <a:spcPct val="100000"/>
                        </a:lnSpc>
                        <a:spcBef>
                          <a:spcPts val="0"/>
                        </a:spcBef>
                        <a:spcAft>
                          <a:spcPts val="0"/>
                        </a:spcAft>
                        <a:buClrTx/>
                        <a:buSzTx/>
                        <a:buFontTx/>
                        <a:buNone/>
                        <a:tabLst/>
                        <a:defRPr/>
                      </a:pPr>
                      <a:r>
                        <a:rPr lang="en-us"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rPr>
                        <a:t>Account Holder</a:t>
                      </a:r>
                      <a:endParaRPr lang="ja-JP"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p>
                      <a:pPr algn="l"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ja-JP"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rtl="0"/>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ja-JP"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4376986"/>
                  </a:ext>
                </a:extLst>
              </a:tr>
              <a:tr h="532424">
                <a:tc>
                  <a:txBody>
                    <a:bodyPr/>
                    <a:lstStyle/>
                    <a:p>
                      <a:pPr algn="l" rtl="0"/>
                      <a:r>
                        <a:rPr lang="en-us" sz="1050" kern="100" dirty="0">
                          <a:effectLst/>
                          <a:latin typeface="Arial" panose="020B0604020202020204" pitchFamily="34" charset="0"/>
                          <a:ea typeface="ＭＳ ゴシック" panose="020B0609070205080204" pitchFamily="49" charset="-128"/>
                          <a:cs typeface="Times New Roman" panose="02020603050405020304" pitchFamily="18" charset="0"/>
                        </a:rPr>
                        <a:t>Account Number</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endParaRPr lang="ja-JP"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r>
                        <a:rPr lang="en-us" sz="1050" kern="100" dirty="0">
                          <a:effectLst/>
                          <a:latin typeface="Arial" panose="020B0604020202020204" pitchFamily="34" charset="0"/>
                          <a:ea typeface="ＭＳ ゴシック" panose="020B0609070205080204" pitchFamily="49" charset="-128"/>
                          <a:cs typeface="Times New Roman" panose="02020603050405020304" pitchFamily="18" charset="0"/>
                        </a:rPr>
                        <a:t>Transfer (Withdrawal) Date</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lang="en-us" sz="1050" kern="100" dirty="0">
                          <a:effectLst/>
                          <a:latin typeface="Arial" panose="020B0604020202020204" pitchFamily="34" charset="0"/>
                          <a:ea typeface="ＭＳ ゴシック" panose="020B0609070205080204" pitchFamily="49" charset="-128"/>
                          <a:cs typeface="Times New Roman" panose="02020603050405020304" pitchFamily="18" charset="0"/>
                        </a:rPr>
                        <a:t>Please see right side</a:t>
                      </a:r>
                      <a:endParaRPr lang="ja-JP" alt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5027763"/>
                  </a:ext>
                </a:extLst>
              </a:tr>
            </a:tbl>
          </a:graphicData>
        </a:graphic>
      </p:graphicFrame>
      <p:sp>
        <p:nvSpPr>
          <p:cNvPr id="9" name="Rectangle 3">
            <a:extLst>
              <a:ext uri="{FF2B5EF4-FFF2-40B4-BE49-F238E27FC236}">
                <a16:creationId xmlns:a16="http://schemas.microsoft.com/office/drawing/2014/main" id="{34BEBA6A-45CB-DBB2-AAA6-4EB2FF71BE0E}"/>
              </a:ext>
            </a:extLst>
          </p:cNvPr>
          <p:cNvSpPr>
            <a:spLocks noChangeArrowheads="1"/>
          </p:cNvSpPr>
          <p:nvPr/>
        </p:nvSpPr>
        <p:spPr bwMode="auto">
          <a:xfrm>
            <a:off x="170743" y="9489442"/>
            <a:ext cx="627100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indent="1397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39700" algn="l" defTabSz="914400" rtl="0" eaLnBrk="0" fontAlgn="base" latinLnBrk="0" hangingPunct="0">
              <a:lnSpc>
                <a:spcPct val="100000"/>
              </a:lnSpc>
              <a:spcBef>
                <a:spcPct val="0"/>
              </a:spcBef>
              <a:spcAft>
                <a:spcPct val="0"/>
              </a:spcAft>
              <a:buClrTx/>
              <a:buSzTx/>
              <a:buFontTx/>
              <a:buNone/>
              <a:tabLst/>
            </a:pPr>
            <a:r>
              <a:rPr lang="en-us" sz="1100" b="0" i="0" u="none" strike="noStrike" cap="none" normalizeH="0" dirty="0">
                <a:ln>
                  <a:noFill/>
                </a:ln>
                <a:solidFill>
                  <a:schemeClr val="tx1"/>
                </a:solidFill>
                <a:effectLst/>
                <a:ea typeface="ＭＳ ゴシック" panose="020B0609070205080204" pitchFamily="49" charset="-128"/>
                <a:cs typeface="Times New Roman" panose="02020603050405020304" pitchFamily="18" charset="0"/>
              </a:rPr>
              <a:t>If you have not registered for an account transfer, you need to go through the procedures.</a:t>
            </a:r>
          </a:p>
        </p:txBody>
      </p:sp>
      <p:graphicFrame>
        <p:nvGraphicFramePr>
          <p:cNvPr id="11" name="表 10">
            <a:extLst>
              <a:ext uri="{FF2B5EF4-FFF2-40B4-BE49-F238E27FC236}">
                <a16:creationId xmlns:a16="http://schemas.microsoft.com/office/drawing/2014/main" id="{6F093765-CD24-A831-8B6F-ED159C66A4AF}"/>
              </a:ext>
            </a:extLst>
          </p:cNvPr>
          <p:cNvGraphicFramePr>
            <a:graphicFrameLocks noGrp="1"/>
          </p:cNvGraphicFramePr>
          <p:nvPr>
            <p:extLst>
              <p:ext uri="{D42A27DB-BD31-4B8C-83A1-F6EECF244321}">
                <p14:modId xmlns:p14="http://schemas.microsoft.com/office/powerpoint/2010/main" val="684434945"/>
              </p:ext>
            </p:extLst>
          </p:nvPr>
        </p:nvGraphicFramePr>
        <p:xfrm>
          <a:off x="7907769" y="6918049"/>
          <a:ext cx="6482221" cy="3351525"/>
        </p:xfrm>
        <a:graphic>
          <a:graphicData uri="http://schemas.openxmlformats.org/drawingml/2006/table">
            <a:tbl>
              <a:tblPr firstRow="1" firstCol="1" bandRow="1"/>
              <a:tblGrid>
                <a:gridCol w="6482221">
                  <a:extLst>
                    <a:ext uri="{9D8B030D-6E8A-4147-A177-3AD203B41FA5}">
                      <a16:colId xmlns:a16="http://schemas.microsoft.com/office/drawing/2014/main" val="2001551114"/>
                    </a:ext>
                  </a:extLst>
                </a:gridCol>
              </a:tblGrid>
              <a:tr h="281453">
                <a:tc>
                  <a:txBody>
                    <a:bodyPr/>
                    <a:lstStyle/>
                    <a:p>
                      <a:pPr algn="ctr" rtl="0"/>
                      <a:r>
                        <a:rPr lang="en-us" sz="10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rPr>
                        <a:t>Matters to be Strictly Adhered, Etc.</a:t>
                      </a:r>
                      <a:endParaRPr lang="ja-JP" sz="100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5602698"/>
                  </a:ext>
                </a:extLst>
              </a:tr>
              <a:tr h="3070072">
                <a:tc>
                  <a:txBody>
                    <a:bodyPr/>
                    <a:lstStyle/>
                    <a:p>
                      <a:pPr marL="174625" indent="-174625" algn="l" rtl="0"/>
                      <a:endParaRPr lang="en-us"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endParaRPr>
                    </a:p>
                    <a:p>
                      <a:pPr marL="174625" indent="-174625" algn="l" rtl="0"/>
                      <a:r>
                        <a:rPr lang="en-us"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rPr>
                        <a:t>1. Loans must be paid on time according to the repayment plan in effect at the time of application.</a:t>
                      </a:r>
                      <a:endParaRPr lang="ja-JP" sz="1100" kern="100" dirty="0">
                        <a:effectLst/>
                        <a:latin typeface="Arial" panose="020B0604020202020204" pitchFamily="34" charset="0"/>
                        <a:ea typeface="ＭＳ ゴシック" panose="020B0609070205080204" pitchFamily="49" charset="-128"/>
                        <a:cs typeface="Times New Roman" panose="02020603050405020304" pitchFamily="18" charset="0"/>
                      </a:endParaRPr>
                    </a:p>
                    <a:p>
                      <a:pPr marL="174625" indent="-174625" algn="l" rtl="0"/>
                      <a:r>
                        <a:rPr lang="en-us"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rPr>
                        <a:t>2. Borrower must immediately notify us of any of the following events:</a:t>
                      </a:r>
                      <a:endParaRPr lang="ja-JP" sz="1100" kern="100" dirty="0">
                        <a:effectLst/>
                        <a:latin typeface="Arial" panose="020B0604020202020204" pitchFamily="34" charset="0"/>
                        <a:ea typeface="ＭＳ ゴシック" panose="020B0609070205080204" pitchFamily="49" charset="-128"/>
                        <a:cs typeface="Times New Roman" panose="02020603050405020304" pitchFamily="18" charset="0"/>
                      </a:endParaRPr>
                    </a:p>
                    <a:p>
                      <a:pPr marL="360363" indent="-185738" algn="l" rtl="0"/>
                      <a:r>
                        <a:rPr lang="en-us"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rPr>
                        <a:t>(1) When there is a change of address, etc.</a:t>
                      </a:r>
                      <a:endParaRPr lang="en-US" altLang="ja-JP"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endParaRPr>
                    </a:p>
                    <a:p>
                      <a:pPr marL="360363" indent="-185738" algn="l" rtl="0"/>
                      <a:r>
                        <a:rPr lang="en-us"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rPr>
                        <a:t>(2) When your name or surname is changed</a:t>
                      </a:r>
                      <a:endParaRPr lang="ja-JP" sz="1100" kern="100" dirty="0">
                        <a:effectLst/>
                        <a:latin typeface="Arial" panose="020B0604020202020204" pitchFamily="34" charset="0"/>
                        <a:ea typeface="ＭＳ ゴシック" panose="020B0609070205080204" pitchFamily="49" charset="-128"/>
                        <a:cs typeface="Times New Roman" panose="02020603050405020304" pitchFamily="18" charset="0"/>
                      </a:endParaRPr>
                    </a:p>
                    <a:p>
                      <a:pPr marL="360363" indent="-185738" algn="l" rtl="0"/>
                      <a:r>
                        <a:rPr lang="en-us"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rPr>
                        <a:t>(3) When there is a significant change in the situation of the household</a:t>
                      </a:r>
                      <a:endParaRPr lang="en-US" altLang="ja-JP"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endParaRPr>
                    </a:p>
                    <a:p>
                      <a:pPr marL="360363" indent="-185738" algn="l" rtl="0"/>
                      <a:r>
                        <a:rPr lang="en-us"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rPr>
                        <a:t>(4) When the borrower receives public assistance</a:t>
                      </a:r>
                      <a:endParaRPr lang="en-US" altLang="ja-JP"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endParaRPr>
                    </a:p>
                    <a:p>
                      <a:pPr marL="360363" indent="-185738" algn="l" rtl="0"/>
                      <a:r>
                        <a:rPr lang="en-us"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rPr>
                        <a:t>(5) When the borrower dies</a:t>
                      </a:r>
                      <a:endParaRPr lang="en-US" altLang="ja-JP"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endParaRPr>
                    </a:p>
                    <a:p>
                      <a:pPr marL="360363" marR="0" lvl="0" indent="-185738" algn="l" defTabSz="1425550" rtl="0" eaLnBrk="1" fontAlgn="auto" latinLnBrk="0" hangingPunct="1">
                        <a:lnSpc>
                          <a:spcPct val="100000"/>
                        </a:lnSpc>
                        <a:spcBef>
                          <a:spcPts val="0"/>
                        </a:spcBef>
                        <a:spcAft>
                          <a:spcPts val="0"/>
                        </a:spcAft>
                        <a:buClrTx/>
                        <a:buSzTx/>
                        <a:buFontTx/>
                        <a:buNone/>
                        <a:tabLst/>
                        <a:defRPr/>
                      </a:pPr>
                      <a:r>
                        <a:rPr lang="en-us"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rPr>
                        <a:t>(6) When you suffer a natural disaster, fire or other serious calamity</a:t>
                      </a:r>
                      <a:endParaRPr lang="ja-JP" sz="1100" kern="100" dirty="0">
                        <a:effectLst/>
                        <a:latin typeface="Arial" panose="020B0604020202020204" pitchFamily="34" charset="0"/>
                        <a:ea typeface="ＭＳ ゴシック" panose="020B0609070205080204" pitchFamily="49" charset="-128"/>
                        <a:cs typeface="Times New Roman" panose="02020603050405020304" pitchFamily="18" charset="0"/>
                      </a:endParaRPr>
                    </a:p>
                    <a:p>
                      <a:pPr marL="360363" indent="-185738" algn="l" rtl="0"/>
                      <a:r>
                        <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rPr>
                        <a:t>(7) Other </a:t>
                      </a:r>
                      <a:r>
                        <a:rPr lang="en-us"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rPr>
                        <a:t>matters determined</a:t>
                      </a:r>
                      <a:r>
                        <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rPr>
                        <a:t> by the Gifu Prefectural Council of Social Welfare</a:t>
                      </a:r>
                      <a:endPar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endParaRPr>
                    </a:p>
                    <a:p>
                      <a:pPr marL="174625" indent="-174625" algn="l" rtl="0"/>
                      <a:r>
                        <a:rPr lang="en-us" altLang="ja-JP"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rPr>
                        <a:t>3. If any one of the following applies, you may be asked to repay all or a part of the loan in a lump sum:</a:t>
                      </a:r>
                      <a:endParaRPr lang="ja-JP" altLang="ja-JP" sz="1100" kern="100" dirty="0">
                        <a:effectLst/>
                        <a:latin typeface="Arial" panose="020B0604020202020204" pitchFamily="34" charset="0"/>
                        <a:ea typeface="ＭＳ ゴシック" panose="020B0609070205080204" pitchFamily="49" charset="-128"/>
                        <a:cs typeface="Times New Roman" panose="02020603050405020304" pitchFamily="18" charset="0"/>
                      </a:endParaRPr>
                    </a:p>
                    <a:p>
                      <a:pPr marL="360363" indent="-185738" algn="l" rtl="0"/>
                      <a:r>
                        <a:rPr lang="en-us" altLang="ja-JP"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rPr>
                        <a:t>(1) When a loan is diverted to any other purpose</a:t>
                      </a:r>
                      <a:endParaRPr lang="ja-JP" altLang="ja-JP" sz="1100" kern="100" dirty="0">
                        <a:effectLst/>
                        <a:latin typeface="Arial" panose="020B0604020202020204" pitchFamily="34" charset="0"/>
                        <a:ea typeface="ＭＳ ゴシック" panose="020B0609070205080204" pitchFamily="49" charset="-128"/>
                        <a:cs typeface="Times New Roman" panose="02020603050405020304" pitchFamily="18" charset="0"/>
                      </a:endParaRPr>
                    </a:p>
                    <a:p>
                      <a:pPr marL="360363" indent="-185738" algn="l" rtl="0"/>
                      <a:r>
                        <a:rPr lang="en-us" altLang="ja-JP"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rPr>
                        <a:t>(2) When a false application or other fraudulent means is used to obtain a loan</a:t>
                      </a:r>
                      <a:endParaRPr lang="ja-JP" altLang="ja-JP" sz="1100" kern="100" dirty="0">
                        <a:effectLst/>
                        <a:latin typeface="Arial" panose="020B0604020202020204" pitchFamily="34" charset="0"/>
                        <a:ea typeface="ＭＳ ゴシック" panose="020B0609070205080204" pitchFamily="49" charset="-128"/>
                        <a:cs typeface="Times New Roman" panose="02020603050405020304" pitchFamily="18" charset="0"/>
                      </a:endParaRPr>
                    </a:p>
                    <a:p>
                      <a:pPr marL="360363" indent="-185738" algn="l" rtl="0"/>
                      <a:r>
                        <a:rPr lang="en-us" altLang="ja-JP"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rPr>
                        <a:t>(3) When you intentionally fail to repay a loan</a:t>
                      </a:r>
                      <a:endParaRPr lang="ja-JP" altLang="ja-JP" sz="1100" kern="100" dirty="0">
                        <a:effectLst/>
                        <a:latin typeface="Arial" panose="020B0604020202020204" pitchFamily="34" charset="0"/>
                        <a:ea typeface="ＭＳ ゴシック" panose="020B0609070205080204" pitchFamily="49" charset="-128"/>
                        <a:cs typeface="Times New Roman" panose="02020603050405020304" pitchFamily="18" charset="0"/>
                      </a:endParaRPr>
                    </a:p>
                    <a:p>
                      <a:pPr marL="174625" indent="-174625" algn="l" rtl="0"/>
                      <a:r>
                        <a:rPr lang="en-us" altLang="ja-JP"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rPr>
                        <a:t>4. If the loan is not repaid by the due date, interest on the delinquent principal will be charged at 3.0% per annum.</a:t>
                      </a:r>
                      <a:endParaRPr lang="ja-JP" altLang="ja-JP" sz="1100" kern="100" dirty="0">
                        <a:effectLst/>
                        <a:latin typeface="Arial" panose="020B0604020202020204" pitchFamily="34" charset="0"/>
                        <a:ea typeface="ＭＳ ゴシック" panose="020B0609070205080204" pitchFamily="49" charset="-128"/>
                        <a:cs typeface="Times New Roman" panose="02020603050405020304" pitchFamily="18" charset="0"/>
                      </a:endParaRPr>
                    </a:p>
                    <a:p>
                      <a:pPr marL="87313" indent="-87313" algn="l" rtl="0"/>
                      <a:r>
                        <a:rPr lang="en-us" altLang="ja-JP" sz="1100" kern="100" dirty="0">
                          <a:solidFill>
                            <a:srgbClr val="000000"/>
                          </a:solidFill>
                          <a:effectLst/>
                          <a:latin typeface="Arial" panose="020B0604020202020204" pitchFamily="34" charset="0"/>
                          <a:ea typeface="ＭＳ ゴシック" panose="020B0609070205080204" pitchFamily="49" charset="-128"/>
                          <a:cs typeface="Times New Roman" panose="02020603050405020304" pitchFamily="18" charset="0"/>
                        </a:rPr>
                        <a:t>*Delinquent interest on loans until the end of March 2020 is 5.0%</a:t>
                      </a:r>
                      <a:endParaRPr lang="ja-JP" altLang="ja-JP" sz="1100" kern="100" dirty="0">
                        <a:effectLst/>
                        <a:latin typeface="Arial" panose="020B0604020202020204" pitchFamily="34" charset="0"/>
                        <a:ea typeface="ＭＳ ゴシック" panose="020B0609070205080204" pitchFamily="49" charset="-128"/>
                        <a:cs typeface="Times New Roman" panose="02020603050405020304" pitchFamily="18" charset="0"/>
                      </a:endParaRPr>
                    </a:p>
                    <a:p>
                      <a:pPr marL="360363" indent="-185738" algn="l" rtl="0"/>
                      <a:endParaRPr lang="ja-JP" sz="110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9862986"/>
                  </a:ext>
                </a:extLst>
              </a:tr>
            </a:tbl>
          </a:graphicData>
        </a:graphic>
      </p:graphicFrame>
      <p:sp>
        <p:nvSpPr>
          <p:cNvPr id="14" name="Rectangle 3">
            <a:extLst>
              <a:ext uri="{FF2B5EF4-FFF2-40B4-BE49-F238E27FC236}">
                <a16:creationId xmlns:a16="http://schemas.microsoft.com/office/drawing/2014/main" id="{17EA4124-B75E-3EBD-B561-18CCA44D40F9}"/>
              </a:ext>
            </a:extLst>
          </p:cNvPr>
          <p:cNvSpPr>
            <a:spLocks noChangeArrowheads="1"/>
          </p:cNvSpPr>
          <p:nvPr/>
        </p:nvSpPr>
        <p:spPr bwMode="auto">
          <a:xfrm>
            <a:off x="170742" y="5754337"/>
            <a:ext cx="564320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indent="1397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39700" algn="l" defTabSz="914400" rtl="0" eaLnBrk="0" fontAlgn="base" latinLnBrk="0" hangingPunct="0">
              <a:lnSpc>
                <a:spcPct val="100000"/>
              </a:lnSpc>
              <a:spcBef>
                <a:spcPct val="0"/>
              </a:spcBef>
              <a:spcAft>
                <a:spcPct val="0"/>
              </a:spcAft>
              <a:buClrTx/>
              <a:buSzTx/>
              <a:buFontTx/>
              <a:buNone/>
              <a:tabLst/>
            </a:pPr>
            <a:r>
              <a:rPr lang="en-us" sz="1100" u="sng" dirty="0">
                <a:ea typeface="ＭＳ ゴシック" panose="020B0609070205080204" pitchFamily="49" charset="-128"/>
                <a:cs typeface="Times New Roman" panose="02020603050405020304" pitchFamily="18" charset="0"/>
              </a:rPr>
              <a:t>Information as of May 31, 202</a:t>
            </a:r>
            <a:r>
              <a:rPr lang="en-US" altLang="ja-JP" sz="1100" u="sng" dirty="0">
                <a:ea typeface="ＭＳ ゴシック" panose="020B0609070205080204" pitchFamily="49" charset="-128"/>
                <a:cs typeface="Times New Roman" panose="02020603050405020304" pitchFamily="18" charset="0"/>
              </a:rPr>
              <a:t>5</a:t>
            </a:r>
            <a:r>
              <a:rPr lang="en-us" sz="1100" u="sng" dirty="0">
                <a:ea typeface="ＭＳ ゴシック" panose="020B0609070205080204" pitchFamily="49" charset="-128"/>
                <a:cs typeface="Times New Roman" panose="02020603050405020304" pitchFamily="18" charset="0"/>
              </a:rPr>
              <a:t>. </a:t>
            </a:r>
          </a:p>
          <a:p>
            <a:pPr marL="0" marR="0" lvl="0" indent="139700" algn="l" defTabSz="914400" rtl="0" eaLnBrk="0" fontAlgn="base" latinLnBrk="0" hangingPunct="0">
              <a:lnSpc>
                <a:spcPct val="100000"/>
              </a:lnSpc>
              <a:spcBef>
                <a:spcPct val="0"/>
              </a:spcBef>
              <a:spcAft>
                <a:spcPct val="0"/>
              </a:spcAft>
              <a:buClrTx/>
              <a:buSzTx/>
              <a:buFontTx/>
              <a:buNone/>
              <a:tabLst/>
            </a:pPr>
            <a:r>
              <a:rPr lang="en-us" sz="1100" dirty="0">
                <a:ea typeface="ＭＳ ゴシック" panose="020B0609070205080204" pitchFamily="49" charset="-128"/>
                <a:cs typeface="Times New Roman" panose="02020603050405020304" pitchFamily="18" charset="0"/>
              </a:rPr>
              <a:t>Some data related to repayment may not be reflected.</a:t>
            </a:r>
            <a:endParaRPr kumimoji="0" lang="ja-JP" altLang="en-US" sz="1100" b="0" i="0" u="none" strike="noStrike" cap="none" normalizeH="0" baseline="0" dirty="0">
              <a:ln>
                <a:noFill/>
              </a:ln>
              <a:solidFill>
                <a:schemeClr val="tx1"/>
              </a:solidFill>
              <a:effectLst/>
              <a:ea typeface="ＭＳ ゴシック" panose="020B0609070205080204" pitchFamily="49" charset="-128"/>
              <a:cs typeface="Times New Roman" panose="02020603050405020304" pitchFamily="18" charset="0"/>
            </a:endParaRPr>
          </a:p>
        </p:txBody>
      </p:sp>
      <p:sp>
        <p:nvSpPr>
          <p:cNvPr id="15" name="Rectangle 1">
            <a:extLst>
              <a:ext uri="{FF2B5EF4-FFF2-40B4-BE49-F238E27FC236}">
                <a16:creationId xmlns:a16="http://schemas.microsoft.com/office/drawing/2014/main" id="{DAB3047D-276C-D77D-72E4-534AC08D2709}"/>
              </a:ext>
            </a:extLst>
          </p:cNvPr>
          <p:cNvSpPr>
            <a:spLocks noChangeArrowheads="1"/>
          </p:cNvSpPr>
          <p:nvPr/>
        </p:nvSpPr>
        <p:spPr bwMode="auto">
          <a:xfrm>
            <a:off x="195341" y="6392201"/>
            <a:ext cx="718198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1400" b="1" i="0" u="sng" strike="noStrike" cap="none" normalizeH="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 </a:t>
            </a:r>
            <a:r>
              <a:rPr lang="en-US" sz="1400" b="1" i="0" u="sng" strike="noStrike" cap="none" normalizeH="0" dirty="0">
                <a:ln>
                  <a:noFill/>
                </a:ln>
                <a:solidFill>
                  <a:schemeClr val="tx1"/>
                </a:solidFill>
                <a:effectLst/>
                <a:latin typeface="Arial" panose="020B0604020202020204" pitchFamily="34" charset="0"/>
                <a:ea typeface="ＭＳ ゴシック" panose="020B0609070205080204" pitchFamily="49" charset="-128"/>
                <a:cs typeface="Times New Roman" panose="02020603050405020304" pitchFamily="18" charset="0"/>
              </a:rPr>
              <a:t>Transfer Account </a:t>
            </a:r>
            <a:endParaRPr kumimoji="0" lang="ja-JP" altLang="ja-JP" sz="1400" b="0" i="0" u="none" strike="noStrike" cap="none" normalizeH="0" baseline="0" dirty="0">
              <a:ln>
                <a:noFill/>
              </a:ln>
              <a:solidFill>
                <a:schemeClr val="tx1"/>
              </a:solidFill>
              <a:effectLst/>
              <a:latin typeface="Arial" panose="020B0604020202020204" pitchFamily="34" charset="0"/>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DC873F9-DFC3-F806-3E52-935F04B005B4}"/>
              </a:ext>
            </a:extLst>
          </p:cNvPr>
          <p:cNvSpPr txBox="1"/>
          <p:nvPr/>
        </p:nvSpPr>
        <p:spPr>
          <a:xfrm>
            <a:off x="2667767" y="10027817"/>
            <a:ext cx="4543815" cy="415498"/>
          </a:xfrm>
          <a:prstGeom prst="rect">
            <a:avLst/>
          </a:prstGeom>
          <a:noFill/>
        </p:spPr>
        <p:txBody>
          <a:bodyPr wrap="square" rtlCol="0">
            <a:spAutoFit/>
          </a:bodyPr>
          <a:lstStyle/>
          <a:p>
            <a:pPr rtl="0"/>
            <a:r>
              <a:rPr lang="en-us" sz="1050" dirty="0">
                <a:latin typeface="Arial" panose="020B0604020202020204" pitchFamily="34" charset="0"/>
                <a:ea typeface="ＭＳ ゴシック" panose="020B0609070205080204" pitchFamily="49" charset="-128"/>
              </a:rPr>
              <a:t>[Telephone Number/Contact Number] 058‐201‐2100</a:t>
            </a:r>
          </a:p>
          <a:p>
            <a:pPr rtl="0"/>
            <a:r>
              <a:rPr lang="en-us" sz="1050" dirty="0">
                <a:latin typeface="Arial" panose="020B0604020202020204" pitchFamily="34" charset="0"/>
                <a:ea typeface="ＭＳ ゴシック" panose="020B0609070205080204" pitchFamily="49" charset="-128"/>
              </a:rPr>
              <a:t>[Hours for Acceptance/Reception Time] Weekdays 9:00 a.m. to 5:00 p.m.　　</a:t>
            </a:r>
          </a:p>
        </p:txBody>
      </p:sp>
      <p:sp>
        <p:nvSpPr>
          <p:cNvPr id="19" name="テキスト ボックス 18">
            <a:extLst>
              <a:ext uri="{FF2B5EF4-FFF2-40B4-BE49-F238E27FC236}">
                <a16:creationId xmlns:a16="http://schemas.microsoft.com/office/drawing/2014/main" id="{424D0351-6137-7958-9D4E-C9A6482B942D}"/>
              </a:ext>
            </a:extLst>
          </p:cNvPr>
          <p:cNvSpPr txBox="1"/>
          <p:nvPr/>
        </p:nvSpPr>
        <p:spPr>
          <a:xfrm>
            <a:off x="2667767" y="9828102"/>
            <a:ext cx="3343701" cy="261610"/>
          </a:xfrm>
          <a:prstGeom prst="rect">
            <a:avLst/>
          </a:prstGeom>
          <a:noFill/>
        </p:spPr>
        <p:txBody>
          <a:bodyPr wrap="square">
            <a:spAutoFit/>
          </a:bodyPr>
          <a:lstStyle/>
          <a:p>
            <a:pPr rtl="0"/>
            <a:r>
              <a:rPr lang="en-us" altLang="ja-JP" sz="1100" dirty="0">
                <a:latin typeface="Arial" panose="020B0604020202020204" pitchFamily="34" charset="0"/>
                <a:ea typeface="ＭＳ ゴシック" panose="020B0609070205080204" pitchFamily="49" charset="-128"/>
              </a:rPr>
              <a:t>● Contact information for this matter</a:t>
            </a:r>
          </a:p>
        </p:txBody>
      </p:sp>
      <p:sp>
        <p:nvSpPr>
          <p:cNvPr id="20" name="Rectangle 3">
            <a:extLst>
              <a:ext uri="{FF2B5EF4-FFF2-40B4-BE49-F238E27FC236}">
                <a16:creationId xmlns:a16="http://schemas.microsoft.com/office/drawing/2014/main" id="{08EEE0A7-5604-2296-B8BC-531301BEA8AD}"/>
              </a:ext>
            </a:extLst>
          </p:cNvPr>
          <p:cNvSpPr>
            <a:spLocks noChangeArrowheads="1"/>
          </p:cNvSpPr>
          <p:nvPr/>
        </p:nvSpPr>
        <p:spPr bwMode="auto">
          <a:xfrm>
            <a:off x="7559675" y="456247"/>
            <a:ext cx="725983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indent="1397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39700" algn="ctr" defTabSz="914400" rtl="0" eaLnBrk="0" fontAlgn="base" latinLnBrk="0" hangingPunct="0">
              <a:lnSpc>
                <a:spcPct val="100000"/>
              </a:lnSpc>
              <a:spcBef>
                <a:spcPct val="0"/>
              </a:spcBef>
              <a:spcAft>
                <a:spcPct val="0"/>
              </a:spcAft>
              <a:buClrTx/>
              <a:buSzTx/>
              <a:buFontTx/>
              <a:buNone/>
              <a:tabLst/>
            </a:pPr>
            <a:r>
              <a:rPr lang="en-US" altLang="ja-JP" sz="2000" b="1" i="0" u="sng" strike="noStrike" cap="none" normalizeH="0" dirty="0">
                <a:ln>
                  <a:noFill/>
                </a:ln>
                <a:solidFill>
                  <a:schemeClr val="tx1"/>
                </a:solidFill>
                <a:effectLst/>
                <a:ea typeface="ＭＳ ゴシック" panose="020B0609070205080204" pitchFamily="49" charset="-128"/>
                <a:cs typeface="Times New Roman" panose="02020603050405020304" pitchFamily="18" charset="0"/>
              </a:rPr>
              <a:t>About</a:t>
            </a:r>
            <a:r>
              <a:rPr lang="en-us" sz="2000" b="1" i="0" u="sng" strike="noStrike" cap="none" normalizeH="0" dirty="0">
                <a:ln>
                  <a:noFill/>
                </a:ln>
                <a:solidFill>
                  <a:schemeClr val="tx1"/>
                </a:solidFill>
                <a:effectLst/>
                <a:ea typeface="ＭＳ ゴシック" panose="020B0609070205080204" pitchFamily="49" charset="-128"/>
                <a:cs typeface="Times New Roman" panose="02020603050405020304" pitchFamily="18" charset="0"/>
              </a:rPr>
              <a:t> Repayment</a:t>
            </a:r>
            <a:endParaRPr kumimoji="0" lang="ja-JP" altLang="en-US" sz="2000" b="0" i="0" u="none" strike="noStrike" cap="none" normalizeH="0" dirty="0">
              <a:ln>
                <a:noFill/>
              </a:ln>
              <a:solidFill>
                <a:schemeClr val="tx1"/>
              </a:solidFill>
              <a:effectLst/>
              <a:ea typeface="ＭＳ ゴシック" panose="020B0609070205080204" pitchFamily="49" charset="-128"/>
              <a:cs typeface="Times New Roman" panose="02020603050405020304" pitchFamily="18" charset="0"/>
            </a:endParaRPr>
          </a:p>
        </p:txBody>
      </p:sp>
      <p:sp>
        <p:nvSpPr>
          <p:cNvPr id="21" name="テキスト ボックス 20">
            <a:extLst>
              <a:ext uri="{FF2B5EF4-FFF2-40B4-BE49-F238E27FC236}">
                <a16:creationId xmlns:a16="http://schemas.microsoft.com/office/drawing/2014/main" id="{DFED6B33-8908-10C6-2869-9984E05224D8}"/>
              </a:ext>
            </a:extLst>
          </p:cNvPr>
          <p:cNvSpPr txBox="1"/>
          <p:nvPr/>
        </p:nvSpPr>
        <p:spPr>
          <a:xfrm>
            <a:off x="8123692" y="941161"/>
            <a:ext cx="6764965" cy="523220"/>
          </a:xfrm>
          <a:prstGeom prst="rect">
            <a:avLst/>
          </a:prstGeom>
          <a:noFill/>
        </p:spPr>
        <p:txBody>
          <a:bodyPr wrap="square" rtlCol="0">
            <a:spAutoFit/>
          </a:bodyPr>
          <a:lstStyle/>
          <a:p>
            <a:pPr algn="just" rtl="0"/>
            <a:r>
              <a:rPr lang="en-us" sz="1400" kern="100" dirty="0">
                <a:effectLst/>
                <a:latin typeface="Arial" panose="020B0604020202020204" pitchFamily="34" charset="0"/>
                <a:ea typeface="ＭＳ ゴシック" panose="020B0609070205080204" pitchFamily="49" charset="-128"/>
                <a:cs typeface="Times New Roman" panose="02020603050405020304" pitchFamily="18" charset="0"/>
              </a:rPr>
              <a:t>The loan </a:t>
            </a:r>
            <a:r>
              <a:rPr lang="en-US" altLang="ja-JP" sz="1400" kern="100" dirty="0">
                <a:effectLst/>
                <a:latin typeface="Arial" panose="020B0604020202020204" pitchFamily="34" charset="0"/>
                <a:ea typeface="ＭＳ ゴシック" panose="020B0609070205080204" pitchFamily="49" charset="-128"/>
                <a:cs typeface="Times New Roman" panose="02020603050405020304" pitchFamily="18" charset="0"/>
              </a:rPr>
              <a:t>will</a:t>
            </a:r>
            <a:r>
              <a:rPr lang="en-us" sz="1400" kern="100" dirty="0">
                <a:effectLst/>
                <a:latin typeface="Arial" panose="020B0604020202020204" pitchFamily="34" charset="0"/>
                <a:ea typeface="ＭＳ ゴシック" panose="020B0609070205080204" pitchFamily="49" charset="-128"/>
                <a:cs typeface="Times New Roman" panose="02020603050405020304" pitchFamily="18" charset="0"/>
              </a:rPr>
              <a:t> be repaid by account transfer (debit from the registered account).</a:t>
            </a:r>
          </a:p>
          <a:p>
            <a:pPr algn="just" rtl="0"/>
            <a:r>
              <a:rPr lang="en-us" sz="1400" kern="100" dirty="0">
                <a:effectLst/>
                <a:latin typeface="Arial" panose="020B0604020202020204" pitchFamily="34" charset="0"/>
                <a:ea typeface="ＭＳ ゴシック" panose="020B0609070205080204" pitchFamily="49" charset="-128"/>
                <a:cs typeface="Times New Roman" panose="02020603050405020304" pitchFamily="18" charset="0"/>
              </a:rPr>
              <a:t>Please check your balance so that there is no shortfall on the transfer date.</a:t>
            </a:r>
          </a:p>
        </p:txBody>
      </p:sp>
      <p:graphicFrame>
        <p:nvGraphicFramePr>
          <p:cNvPr id="22" name="表 21">
            <a:extLst>
              <a:ext uri="{FF2B5EF4-FFF2-40B4-BE49-F238E27FC236}">
                <a16:creationId xmlns:a16="http://schemas.microsoft.com/office/drawing/2014/main" id="{F1FF915A-6A65-887C-C31D-5B22D6342448}"/>
              </a:ext>
            </a:extLst>
          </p:cNvPr>
          <p:cNvGraphicFramePr>
            <a:graphicFrameLocks noGrp="1"/>
          </p:cNvGraphicFramePr>
          <p:nvPr>
            <p:extLst>
              <p:ext uri="{D42A27DB-BD31-4B8C-83A1-F6EECF244321}">
                <p14:modId xmlns:p14="http://schemas.microsoft.com/office/powerpoint/2010/main" val="2485575302"/>
              </p:ext>
            </p:extLst>
          </p:nvPr>
        </p:nvGraphicFramePr>
        <p:xfrm>
          <a:off x="7989189" y="1713049"/>
          <a:ext cx="6400801" cy="4326313"/>
        </p:xfrm>
        <a:graphic>
          <a:graphicData uri="http://schemas.openxmlformats.org/drawingml/2006/table">
            <a:tbl>
              <a:tblPr firstRow="1" firstCol="1" lastRow="1" lastCol="1" bandRow="1" bandCol="1"/>
              <a:tblGrid>
                <a:gridCol w="2225121">
                  <a:extLst>
                    <a:ext uri="{9D8B030D-6E8A-4147-A177-3AD203B41FA5}">
                      <a16:colId xmlns:a16="http://schemas.microsoft.com/office/drawing/2014/main" val="2248893319"/>
                    </a:ext>
                  </a:extLst>
                </a:gridCol>
                <a:gridCol w="1145984">
                  <a:extLst>
                    <a:ext uri="{9D8B030D-6E8A-4147-A177-3AD203B41FA5}">
                      <a16:colId xmlns:a16="http://schemas.microsoft.com/office/drawing/2014/main" val="905292467"/>
                    </a:ext>
                  </a:extLst>
                </a:gridCol>
                <a:gridCol w="3029696">
                  <a:extLst>
                    <a:ext uri="{9D8B030D-6E8A-4147-A177-3AD203B41FA5}">
                      <a16:colId xmlns:a16="http://schemas.microsoft.com/office/drawing/2014/main" val="727047189"/>
                    </a:ext>
                  </a:extLst>
                </a:gridCol>
              </a:tblGrid>
              <a:tr h="571817">
                <a:tc>
                  <a:txBody>
                    <a:bodyPr/>
                    <a:lstStyle/>
                    <a:p>
                      <a:pPr algn="ctr"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Financial Institution</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Transfer Date</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r>
                        <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rPr>
                        <a:t>Fees (to be borne by the borrower)</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p>
                      <a:pPr algn="ctr" rtl="0"/>
                      <a:r>
                        <a:rPr lang="en-us" sz="1000" kern="100" dirty="0">
                          <a:effectLst/>
                          <a:latin typeface="Arial" panose="020B0604020202020204" pitchFamily="34" charset="0"/>
                          <a:ea typeface="ＭＳ ゴシック" panose="020B0609070205080204" pitchFamily="49" charset="-128"/>
                          <a:cs typeface="Times New Roman" panose="02020603050405020304" pitchFamily="18" charset="0"/>
                        </a:rPr>
                        <a:t>*It will be added to the monthly repayment amount.</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2013971"/>
                  </a:ext>
                </a:extLst>
              </a:tr>
              <a:tr h="340819">
                <a:tc>
                  <a:txBody>
                    <a:bodyPr/>
                    <a:lstStyle/>
                    <a:p>
                      <a:pPr marL="87313" indent="0" algn="l" rtl="0"/>
                      <a:r>
                        <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rPr>
                        <a:t>Juroku Bank</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2885" algn="just"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25th day</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l"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10 yen per transfer</a:t>
                      </a:r>
                      <a:endParaRPr lang="ja-JP" sz="1050" kern="10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1755259"/>
                  </a:ext>
                </a:extLst>
              </a:tr>
              <a:tr h="363175">
                <a:tc>
                  <a:txBody>
                    <a:bodyPr/>
                    <a:lstStyle/>
                    <a:p>
                      <a:pPr marL="87313" indent="0" algn="l" rtl="0"/>
                      <a:r>
                        <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rPr>
                        <a:t>Ogaki Kyoritsu Bank</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2885" algn="just"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25th day</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l"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10 yen per transfer</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0637359"/>
                  </a:ext>
                </a:extLst>
              </a:tr>
              <a:tr h="354841">
                <a:tc>
                  <a:txBody>
                    <a:bodyPr/>
                    <a:lstStyle/>
                    <a:p>
                      <a:pPr marL="87313" indent="0" algn="l" rtl="0"/>
                      <a:r>
                        <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rPr>
                        <a:t>Gifu </a:t>
                      </a:r>
                      <a:r>
                        <a:rPr lang="en-us" sz="1100" kern="100" dirty="0" err="1">
                          <a:effectLst/>
                          <a:latin typeface="Arial" panose="020B0604020202020204" pitchFamily="34" charset="0"/>
                          <a:ea typeface="ＭＳ ゴシック" panose="020B0609070205080204" pitchFamily="49" charset="-128"/>
                          <a:cs typeface="Times New Roman" panose="02020603050405020304" pitchFamily="18" charset="0"/>
                        </a:rPr>
                        <a:t>Shinkin</a:t>
                      </a:r>
                      <a:r>
                        <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rPr>
                        <a:t> Bank</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2885" algn="just"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25th day</a:t>
                      </a:r>
                      <a:endParaRPr lang="ja-JP" sz="1050" kern="10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l"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10 yen per transfer</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4167408"/>
                  </a:ext>
                </a:extLst>
              </a:tr>
              <a:tr h="364628">
                <a:tc>
                  <a:txBody>
                    <a:bodyPr/>
                    <a:lstStyle/>
                    <a:p>
                      <a:pPr marL="87313" indent="0" algn="l"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Ogaki Seino Shinkin Bank</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2885" algn="just"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25th day</a:t>
                      </a:r>
                      <a:endParaRPr lang="ja-JP" sz="1050" kern="10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l"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10 yen per transfer</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668445"/>
                  </a:ext>
                </a:extLst>
              </a:tr>
              <a:tr h="341194">
                <a:tc>
                  <a:txBody>
                    <a:bodyPr/>
                    <a:lstStyle/>
                    <a:p>
                      <a:pPr marL="87313" indent="0" algn="l" rtl="0"/>
                      <a:r>
                        <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rPr>
                        <a:t>Seki </a:t>
                      </a:r>
                      <a:r>
                        <a:rPr lang="en-us" sz="1100" kern="100" dirty="0" err="1">
                          <a:effectLst/>
                          <a:latin typeface="Arial" panose="020B0604020202020204" pitchFamily="34" charset="0"/>
                          <a:ea typeface="ＭＳ ゴシック" panose="020B0609070205080204" pitchFamily="49" charset="-128"/>
                          <a:cs typeface="Times New Roman" panose="02020603050405020304" pitchFamily="18" charset="0"/>
                        </a:rPr>
                        <a:t>Shinkin</a:t>
                      </a:r>
                      <a:r>
                        <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rPr>
                        <a:t> Bank</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2885" algn="just"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25th day</a:t>
                      </a:r>
                      <a:endParaRPr lang="ja-JP" sz="1050" kern="10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l"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10 yen per transfer</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6002800"/>
                  </a:ext>
                </a:extLst>
              </a:tr>
              <a:tr h="354842">
                <a:tc>
                  <a:txBody>
                    <a:bodyPr/>
                    <a:lstStyle/>
                    <a:p>
                      <a:pPr marL="87313" indent="0" algn="l"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Hachiman Shinkin Bank</a:t>
                      </a:r>
                      <a:endParaRPr lang="ja-JP" sz="1050" kern="10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2885" algn="just"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25th day</a:t>
                      </a:r>
                      <a:endParaRPr lang="ja-JP" sz="1050" kern="10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l"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10 yen per transfer</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3814785"/>
                  </a:ext>
                </a:extLst>
              </a:tr>
              <a:tr h="366808">
                <a:tc>
                  <a:txBody>
                    <a:bodyPr/>
                    <a:lstStyle/>
                    <a:p>
                      <a:pPr marL="87313" indent="0" algn="l" rtl="0"/>
                      <a:r>
                        <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rPr>
                        <a:t>Tono </a:t>
                      </a:r>
                      <a:r>
                        <a:rPr lang="en-us" sz="1100" kern="100" dirty="0" err="1">
                          <a:effectLst/>
                          <a:latin typeface="Arial" panose="020B0604020202020204" pitchFamily="34" charset="0"/>
                          <a:ea typeface="ＭＳ ゴシック" panose="020B0609070205080204" pitchFamily="49" charset="-128"/>
                          <a:cs typeface="Times New Roman" panose="02020603050405020304" pitchFamily="18" charset="0"/>
                        </a:rPr>
                        <a:t>Shinkin</a:t>
                      </a:r>
                      <a:r>
                        <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rPr>
                        <a:t> Bank</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2885" algn="just"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25th day</a:t>
                      </a:r>
                      <a:endParaRPr lang="ja-JP" sz="1050" kern="10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l"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10 yen per transfer</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3315347"/>
                  </a:ext>
                </a:extLst>
              </a:tr>
              <a:tr h="367535">
                <a:tc>
                  <a:txBody>
                    <a:bodyPr/>
                    <a:lstStyle/>
                    <a:p>
                      <a:pPr marL="87313" indent="0" algn="l" rtl="0"/>
                      <a:r>
                        <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rPr>
                        <a:t>Takayama </a:t>
                      </a:r>
                      <a:r>
                        <a:rPr lang="en-us" sz="1100" kern="100" dirty="0" err="1">
                          <a:effectLst/>
                          <a:latin typeface="Arial" panose="020B0604020202020204" pitchFamily="34" charset="0"/>
                          <a:ea typeface="ＭＳ ゴシック" panose="020B0609070205080204" pitchFamily="49" charset="-128"/>
                          <a:cs typeface="Times New Roman" panose="02020603050405020304" pitchFamily="18" charset="0"/>
                        </a:rPr>
                        <a:t>Shinkin</a:t>
                      </a:r>
                      <a:r>
                        <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rPr>
                        <a:t> Bank</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2885" algn="just"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25th day</a:t>
                      </a:r>
                      <a:endParaRPr lang="ja-JP" sz="1050" kern="10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l" rtl="0"/>
                      <a:r>
                        <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rPr>
                        <a:t>10 yen per transfer</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5997139"/>
                  </a:ext>
                </a:extLst>
              </a:tr>
              <a:tr h="354614">
                <a:tc>
                  <a:txBody>
                    <a:bodyPr/>
                    <a:lstStyle/>
                    <a:p>
                      <a:pPr marL="87313" indent="0" algn="l" rtl="0"/>
                      <a:r>
                        <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rPr>
                        <a:t>Japan Post Bank</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222885" algn="just"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25th day</a:t>
                      </a:r>
                      <a:endParaRPr lang="ja-JP" sz="1050" kern="10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379095" algn="l"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10 yen per transfer</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262910907"/>
                  </a:ext>
                </a:extLst>
              </a:tr>
              <a:tr h="546040">
                <a:tc>
                  <a:txBody>
                    <a:bodyPr/>
                    <a:lstStyle/>
                    <a:p>
                      <a:pPr marL="87313" indent="0" algn="l" rtl="0"/>
                      <a:r>
                        <a:rPr lang="en-us" sz="1100" kern="100" dirty="0">
                          <a:effectLst/>
                          <a:latin typeface="Arial" panose="020B0604020202020204" pitchFamily="34" charset="0"/>
                          <a:ea typeface="ＭＳ ゴシック" panose="020B0609070205080204" pitchFamily="49" charset="-128"/>
                          <a:cs typeface="Times New Roman" panose="02020603050405020304" pitchFamily="18" charset="0"/>
                        </a:rPr>
                        <a:t>Financial institutions other than the foregoing</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2885" algn="just" rtl="0"/>
                      <a:r>
                        <a:rPr lang="en-us" sz="1100" kern="100">
                          <a:effectLst/>
                          <a:latin typeface="Arial" panose="020B0604020202020204" pitchFamily="34" charset="0"/>
                          <a:ea typeface="ＭＳ ゴシック" panose="020B0609070205080204" pitchFamily="49" charset="-128"/>
                          <a:cs typeface="Times New Roman" panose="02020603050405020304" pitchFamily="18" charset="0"/>
                        </a:rPr>
                        <a:t>23rd day</a:t>
                      </a:r>
                      <a:endParaRPr lang="ja-JP" sz="1050"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9095" algn="l" rtl="0"/>
                      <a:r>
                        <a:rPr lang="en-us" sz="1100" b="0" u="sng" kern="100" dirty="0">
                          <a:effectLst/>
                          <a:latin typeface="Arial" panose="020B0604020202020204" pitchFamily="34" charset="0"/>
                          <a:ea typeface="ＭＳ ゴシック" panose="020B0609070205080204" pitchFamily="49" charset="-128"/>
                          <a:cs typeface="Times New Roman" panose="02020603050405020304" pitchFamily="18" charset="0"/>
                        </a:rPr>
                        <a:t>165</a:t>
                      </a:r>
                      <a:r>
                        <a:rPr lang="ja-jp" sz="1100" b="0" u="sng" kern="100" dirty="0">
                          <a:effectLst/>
                          <a:latin typeface="Arial" panose="020B0604020202020204" pitchFamily="34" charset="0"/>
                          <a:ea typeface="ＭＳ ゴシック" panose="020B0609070205080204" pitchFamily="49" charset="-128"/>
                          <a:cs typeface="Times New Roman" panose="02020603050405020304" pitchFamily="18" charset="0"/>
                        </a:rPr>
                        <a:t> yen</a:t>
                      </a:r>
                      <a:r>
                        <a:rPr lang="ja-jp" sz="1100" kern="100" dirty="0">
                          <a:effectLst/>
                          <a:latin typeface="Arial" panose="020B0604020202020204" pitchFamily="34" charset="0"/>
                          <a:ea typeface="ＭＳ ゴシック" panose="020B0609070205080204" pitchFamily="49" charset="-128"/>
                          <a:cs typeface="Times New Roman" panose="02020603050405020304" pitchFamily="18" charset="0"/>
                        </a:rPr>
                        <a:t> per transfer</a:t>
                      </a:r>
                      <a:endParaRPr lang="en-US" altLang="ja-JP" sz="1100" b="0" u="sng" kern="100" dirty="0">
                        <a:effectLst/>
                        <a:latin typeface="Arial" panose="020B0604020202020204" pitchFamily="34" charset="0"/>
                        <a:ea typeface="ＭＳ ゴシック" panose="020B0609070205080204" pitchFamily="49"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2861620"/>
                  </a:ext>
                </a:extLst>
              </a:tr>
            </a:tbl>
          </a:graphicData>
        </a:graphic>
      </p:graphicFrame>
      <p:sp>
        <p:nvSpPr>
          <p:cNvPr id="23" name="テキスト ボックス 22">
            <a:extLst>
              <a:ext uri="{FF2B5EF4-FFF2-40B4-BE49-F238E27FC236}">
                <a16:creationId xmlns:a16="http://schemas.microsoft.com/office/drawing/2014/main" id="{EDFD682C-7135-FF8F-2272-99ED836E6A51}"/>
              </a:ext>
            </a:extLst>
          </p:cNvPr>
          <p:cNvSpPr txBox="1"/>
          <p:nvPr/>
        </p:nvSpPr>
        <p:spPr>
          <a:xfrm>
            <a:off x="7989189" y="6137685"/>
            <a:ext cx="6590457" cy="523220"/>
          </a:xfrm>
          <a:prstGeom prst="rect">
            <a:avLst/>
          </a:prstGeom>
          <a:noFill/>
        </p:spPr>
        <p:txBody>
          <a:bodyPr wrap="square" rtlCol="0">
            <a:spAutoFit/>
          </a:bodyPr>
          <a:lstStyle/>
          <a:p>
            <a:pPr marL="87313" indent="-87313" algn="just" rtl="0"/>
            <a:r>
              <a:rPr lang="en-us" sz="1400" kern="100" dirty="0">
                <a:effectLst/>
                <a:latin typeface="Arial" panose="020B0604020202020204" pitchFamily="34" charset="0"/>
                <a:ea typeface="ＭＳ ゴシック" panose="020B0609070205080204" pitchFamily="49" charset="-128"/>
                <a:cs typeface="Times New Roman" panose="02020603050405020304" pitchFamily="18" charset="0"/>
              </a:rPr>
              <a:t>*If the financial institution is closed, the transfer will be made on the next business day.</a:t>
            </a:r>
            <a:endParaRPr lang="ja-JP" altLang="ja-JP" sz="1400" kern="100" dirty="0">
              <a:effectLst/>
              <a:latin typeface="Arial" panose="020B0604020202020204" pitchFamily="34" charset="0"/>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907809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タイトル 1">
            <a:extLst>
              <a:ext uri="{FF2B5EF4-FFF2-40B4-BE49-F238E27FC236}">
                <a16:creationId xmlns:a16="http://schemas.microsoft.com/office/drawing/2014/main" id="{5BC35B4B-0192-46EA-99CB-91512E114F56}"/>
              </a:ext>
            </a:extLst>
          </p:cNvPr>
          <p:cNvSpPr>
            <a:spLocks noGrp="1"/>
          </p:cNvSpPr>
          <p:nvPr>
            <p:ph type="ctrTitle"/>
          </p:nvPr>
        </p:nvSpPr>
        <p:spPr>
          <a:xfrm>
            <a:off x="189392" y="748903"/>
            <a:ext cx="7038083" cy="617128"/>
          </a:xfrm>
          <a:solidFill>
            <a:srgbClr val="3A1D00"/>
          </a:solidFill>
        </p:spPr>
        <p:txBody>
          <a:bodyPr rtlCol="0" anchor="ctr" anchorCtr="1">
            <a:normAutofit/>
          </a:bodyPr>
          <a:lstStyle/>
          <a:p>
            <a:pPr rtl="0"/>
            <a:r>
              <a:rPr lang="en-us" sz="1050">
                <a:solidFill>
                  <a:schemeClr val="bg1"/>
                </a:solidFill>
                <a:latin typeface="Arial" panose="020B0604020202020204" pitchFamily="34" charset="0"/>
                <a:ea typeface="ＭＳ ゴシック" panose="020B0609070205080204" pitchFamily="49" charset="-128"/>
              </a:rPr>
              <a:t>Special Loans for Emergency Retail Fund Due to Impact of New Coronavirus Infectious Disease</a:t>
            </a:r>
            <a:br>
              <a:rPr lang="en-US" altLang="ja-JP" sz="1100" dirty="0">
                <a:solidFill>
                  <a:schemeClr val="bg1"/>
                </a:solidFill>
                <a:latin typeface="Arial" panose="020B0604020202020204" pitchFamily="34" charset="0"/>
                <a:ea typeface="ＭＳ ゴシック" panose="020B0609070205080204" pitchFamily="49" charset="-128"/>
              </a:rPr>
            </a:br>
            <a:r>
              <a:rPr lang="en-us" sz="1600" b="1">
                <a:solidFill>
                  <a:schemeClr val="bg1"/>
                </a:solidFill>
                <a:latin typeface="Arial" panose="020B0604020202020204" pitchFamily="34" charset="0"/>
                <a:ea typeface="ＭＳ ゴシック" panose="020B0609070205080204" pitchFamily="49" charset="-128"/>
              </a:rPr>
              <a:t>Special Loans Subject to Exemption from Repayment</a:t>
            </a:r>
            <a:endParaRPr kumimoji="1" lang="ja-JP" altLang="en-US" sz="1600" b="1" dirty="0">
              <a:solidFill>
                <a:schemeClr val="bg1"/>
              </a:solidFill>
              <a:latin typeface="Arial" panose="020B0604020202020204" pitchFamily="34" charset="0"/>
              <a:ea typeface="ＭＳ ゴシック" panose="020B0609070205080204" pitchFamily="49" charset="-128"/>
            </a:endParaRPr>
          </a:p>
        </p:txBody>
      </p:sp>
      <p:sp>
        <p:nvSpPr>
          <p:cNvPr id="42" name="テキスト ボックス 41">
            <a:extLst>
              <a:ext uri="{FF2B5EF4-FFF2-40B4-BE49-F238E27FC236}">
                <a16:creationId xmlns:a16="http://schemas.microsoft.com/office/drawing/2014/main" id="{6DC7BAA9-9DD0-4396-89CB-6A9C3066FD4D}"/>
              </a:ext>
            </a:extLst>
          </p:cNvPr>
          <p:cNvSpPr txBox="1"/>
          <p:nvPr/>
        </p:nvSpPr>
        <p:spPr>
          <a:xfrm>
            <a:off x="304354" y="2732452"/>
            <a:ext cx="7140729" cy="261610"/>
          </a:xfrm>
          <a:prstGeom prst="rect">
            <a:avLst/>
          </a:prstGeom>
          <a:noFill/>
        </p:spPr>
        <p:txBody>
          <a:bodyPr wrap="square" rtlCol="0">
            <a:spAutoFit/>
          </a:bodyPr>
          <a:lstStyle/>
          <a:p>
            <a:pPr rtl="0"/>
            <a:r>
              <a:rPr lang="en-us" sz="1050" b="1" dirty="0">
                <a:latin typeface="Arial" panose="020B0604020202020204" pitchFamily="34" charset="0"/>
                <a:ea typeface="ＭＳ ゴシック" panose="020B0609070205080204" pitchFamily="49" charset="-128"/>
              </a:rPr>
              <a:t>● Flowchart for checking if you are eligible for an exemption</a:t>
            </a:r>
          </a:p>
        </p:txBody>
      </p:sp>
      <p:sp>
        <p:nvSpPr>
          <p:cNvPr id="45" name="正方形/長方形 44">
            <a:extLst>
              <a:ext uri="{FF2B5EF4-FFF2-40B4-BE49-F238E27FC236}">
                <a16:creationId xmlns:a16="http://schemas.microsoft.com/office/drawing/2014/main" id="{FC746170-01D5-420E-96C4-79D455ED3FDA}"/>
              </a:ext>
            </a:extLst>
          </p:cNvPr>
          <p:cNvSpPr/>
          <p:nvPr/>
        </p:nvSpPr>
        <p:spPr>
          <a:xfrm>
            <a:off x="341644" y="2962928"/>
            <a:ext cx="6810946" cy="4826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50" dirty="0">
                <a:solidFill>
                  <a:schemeClr val="tx1"/>
                </a:solidFill>
                <a:latin typeface="Arial" panose="020B0604020202020204" pitchFamily="34" charset="0"/>
                <a:ea typeface="ＭＳ ゴシック" panose="020B0609070205080204" pitchFamily="49" charset="-128"/>
              </a:rPr>
              <a:t>Is </a:t>
            </a:r>
            <a:r>
              <a:rPr lang="en-us" sz="1050" dirty="0">
                <a:solidFill>
                  <a:srgbClr val="FF0000"/>
                </a:solidFill>
                <a:latin typeface="Arial" panose="020B0604020202020204" pitchFamily="34" charset="0"/>
                <a:ea typeface="ＭＳ ゴシック" panose="020B0609070205080204" pitchFamily="49" charset="-128"/>
              </a:rPr>
              <a:t>the borrower (the person who borrowed money)</a:t>
            </a:r>
            <a:r>
              <a:rPr lang="en-us" sz="1050" dirty="0">
                <a:solidFill>
                  <a:schemeClr val="tx1"/>
                </a:solidFill>
                <a:latin typeface="Arial" panose="020B0604020202020204" pitchFamily="34" charset="0"/>
                <a:ea typeface="ＭＳ ゴシック" panose="020B0609070205080204" pitchFamily="49" charset="-128"/>
              </a:rPr>
              <a:t> </a:t>
            </a:r>
            <a:r>
              <a:rPr lang="en-us" sz="1050" dirty="0">
                <a:solidFill>
                  <a:srgbClr val="FF0000"/>
                </a:solidFill>
                <a:latin typeface="Arial" panose="020B0604020202020204" pitchFamily="34" charset="0"/>
                <a:ea typeface="ＭＳ ゴシック" panose="020B0609070205080204" pitchFamily="49" charset="-128"/>
              </a:rPr>
              <a:t>exempt from “both per capita and per income” residential taxes for </a:t>
            </a:r>
            <a:r>
              <a:rPr lang="en-us" sz="1100" b="1" u="sng" dirty="0">
                <a:solidFill>
                  <a:schemeClr val="tx1"/>
                </a:solidFill>
                <a:latin typeface="Arial" panose="020B0604020202020204" pitchFamily="34" charset="0"/>
                <a:ea typeface="ＭＳ ゴシック" panose="020B0609070205080204" pitchFamily="49" charset="-128"/>
              </a:rPr>
              <a:t>the fiscal year 2025</a:t>
            </a:r>
            <a:r>
              <a:rPr lang="en-us" sz="1050" dirty="0">
                <a:solidFill>
                  <a:schemeClr val="tx1"/>
                </a:solidFill>
                <a:latin typeface="Arial" panose="020B0604020202020204" pitchFamily="34" charset="0"/>
                <a:ea typeface="ＭＳ ゴシック" panose="020B0609070205080204" pitchFamily="49" charset="-128"/>
              </a:rPr>
              <a:t>?</a:t>
            </a:r>
            <a:endParaRPr lang="en-US" altLang="ja-JP" sz="1050" dirty="0">
              <a:solidFill>
                <a:schemeClr val="tx1"/>
              </a:solidFill>
              <a:latin typeface="Arial" panose="020B0604020202020204" pitchFamily="34" charset="0"/>
              <a:ea typeface="ＭＳ ゴシック" panose="020B0609070205080204" pitchFamily="49" charset="-128"/>
            </a:endParaRPr>
          </a:p>
        </p:txBody>
      </p:sp>
      <p:sp>
        <p:nvSpPr>
          <p:cNvPr id="46" name="正方形/長方形 45">
            <a:extLst>
              <a:ext uri="{FF2B5EF4-FFF2-40B4-BE49-F238E27FC236}">
                <a16:creationId xmlns:a16="http://schemas.microsoft.com/office/drawing/2014/main" id="{47EF3EEC-C40E-4B74-BF0C-94A0AE5E1420}"/>
              </a:ext>
            </a:extLst>
          </p:cNvPr>
          <p:cNvSpPr/>
          <p:nvPr/>
        </p:nvSpPr>
        <p:spPr>
          <a:xfrm>
            <a:off x="1693917" y="4674355"/>
            <a:ext cx="4534103" cy="3497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50" dirty="0">
                <a:solidFill>
                  <a:schemeClr val="tx1"/>
                </a:solidFill>
                <a:latin typeface="Arial" panose="020B0604020202020204" pitchFamily="34" charset="0"/>
                <a:ea typeface="ＭＳ ゴシック" panose="020B0609070205080204" pitchFamily="49" charset="-128"/>
              </a:rPr>
              <a:t>Was</a:t>
            </a:r>
            <a:r>
              <a:rPr lang="en-us" sz="1050" dirty="0">
                <a:solidFill>
                  <a:srgbClr val="FF0000"/>
                </a:solidFill>
                <a:latin typeface="Arial" panose="020B0604020202020204" pitchFamily="34" charset="0"/>
                <a:ea typeface="ＭＳ ゴシック" panose="020B0609070205080204" pitchFamily="49" charset="-128"/>
              </a:rPr>
              <a:t> the current head of the household the same household at the time of the borrowing</a:t>
            </a:r>
            <a:r>
              <a:rPr lang="en-us" sz="1050" dirty="0">
                <a:solidFill>
                  <a:schemeClr val="tx1"/>
                </a:solidFill>
                <a:latin typeface="Arial" panose="020B0604020202020204" pitchFamily="34" charset="0"/>
                <a:ea typeface="ＭＳ ゴシック" panose="020B0609070205080204" pitchFamily="49" charset="-128"/>
              </a:rPr>
              <a:t>?</a:t>
            </a:r>
          </a:p>
        </p:txBody>
      </p:sp>
      <p:sp>
        <p:nvSpPr>
          <p:cNvPr id="47" name="矢印: 下 46">
            <a:extLst>
              <a:ext uri="{FF2B5EF4-FFF2-40B4-BE49-F238E27FC236}">
                <a16:creationId xmlns:a16="http://schemas.microsoft.com/office/drawing/2014/main" id="{80454A39-34FE-41BC-95D3-A06E92271A51}"/>
              </a:ext>
            </a:extLst>
          </p:cNvPr>
          <p:cNvSpPr/>
          <p:nvPr/>
        </p:nvSpPr>
        <p:spPr>
          <a:xfrm>
            <a:off x="2947930" y="4262410"/>
            <a:ext cx="1685109" cy="395953"/>
          </a:xfrm>
          <a:prstGeom prst="downArrow">
            <a:avLst>
              <a:gd name="adj1" fmla="val 56616"/>
              <a:gd name="adj2"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00" dirty="0">
                <a:latin typeface="Arial" panose="020B0604020202020204" pitchFamily="34" charset="0"/>
                <a:ea typeface="ＭＳ ゴシック" panose="020B0609070205080204" pitchFamily="49" charset="-128"/>
              </a:rPr>
              <a:t>Other than the borrower</a:t>
            </a:r>
          </a:p>
        </p:txBody>
      </p:sp>
      <p:sp>
        <p:nvSpPr>
          <p:cNvPr id="49" name="正方形/長方形 48">
            <a:extLst>
              <a:ext uri="{FF2B5EF4-FFF2-40B4-BE49-F238E27FC236}">
                <a16:creationId xmlns:a16="http://schemas.microsoft.com/office/drawing/2014/main" id="{631ECC6B-0653-47CE-A64D-D5A26E828DA5}"/>
              </a:ext>
            </a:extLst>
          </p:cNvPr>
          <p:cNvSpPr/>
          <p:nvPr/>
        </p:nvSpPr>
        <p:spPr>
          <a:xfrm>
            <a:off x="454071" y="3891702"/>
            <a:ext cx="5773949" cy="3497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50">
                <a:solidFill>
                  <a:schemeClr val="tx1"/>
                </a:solidFill>
                <a:latin typeface="Arial" panose="020B0604020202020204" pitchFamily="34" charset="0"/>
                <a:ea typeface="ＭＳ ゴシック" panose="020B0609070205080204" pitchFamily="49" charset="-128"/>
              </a:rPr>
              <a:t>Who is</a:t>
            </a:r>
            <a:r>
              <a:rPr lang="en-us" sz="1050">
                <a:solidFill>
                  <a:srgbClr val="FF0000"/>
                </a:solidFill>
                <a:latin typeface="Arial" panose="020B0604020202020204" pitchFamily="34" charset="0"/>
                <a:ea typeface="ＭＳ ゴシック" panose="020B0609070205080204" pitchFamily="49" charset="-128"/>
              </a:rPr>
              <a:t> the head of household?</a:t>
            </a:r>
          </a:p>
        </p:txBody>
      </p:sp>
      <p:sp>
        <p:nvSpPr>
          <p:cNvPr id="50" name="矢印: 下 49">
            <a:extLst>
              <a:ext uri="{FF2B5EF4-FFF2-40B4-BE49-F238E27FC236}">
                <a16:creationId xmlns:a16="http://schemas.microsoft.com/office/drawing/2014/main" id="{3DEC323E-DBCE-47EB-BA9D-7DBFE43976C7}"/>
              </a:ext>
            </a:extLst>
          </p:cNvPr>
          <p:cNvSpPr/>
          <p:nvPr/>
        </p:nvSpPr>
        <p:spPr>
          <a:xfrm>
            <a:off x="1904439" y="3445570"/>
            <a:ext cx="1405405" cy="444267"/>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00">
                <a:latin typeface="Arial" panose="020B0604020202020204" pitchFamily="34" charset="0"/>
                <a:ea typeface="ＭＳ ゴシック" panose="020B0609070205080204" pitchFamily="49" charset="-128"/>
              </a:rPr>
              <a:t>Non-taxable</a:t>
            </a:r>
          </a:p>
        </p:txBody>
      </p:sp>
      <p:sp>
        <p:nvSpPr>
          <p:cNvPr id="51" name="矢印: 下 50">
            <a:extLst>
              <a:ext uri="{FF2B5EF4-FFF2-40B4-BE49-F238E27FC236}">
                <a16:creationId xmlns:a16="http://schemas.microsoft.com/office/drawing/2014/main" id="{0FBC6464-B1F5-477C-A0B0-AB4FDCBFF400}"/>
              </a:ext>
            </a:extLst>
          </p:cNvPr>
          <p:cNvSpPr/>
          <p:nvPr/>
        </p:nvSpPr>
        <p:spPr>
          <a:xfrm>
            <a:off x="4003781" y="5024057"/>
            <a:ext cx="956201" cy="270762"/>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50" dirty="0">
                <a:latin typeface="Arial" panose="020B0604020202020204" pitchFamily="34" charset="0"/>
                <a:ea typeface="ＭＳ ゴシック" panose="020B0609070205080204" pitchFamily="49" charset="-128"/>
              </a:rPr>
              <a:t>Yes</a:t>
            </a:r>
          </a:p>
        </p:txBody>
      </p:sp>
      <p:sp>
        <p:nvSpPr>
          <p:cNvPr id="53" name="正方形/長方形 52">
            <a:extLst>
              <a:ext uri="{FF2B5EF4-FFF2-40B4-BE49-F238E27FC236}">
                <a16:creationId xmlns:a16="http://schemas.microsoft.com/office/drawing/2014/main" id="{BC0EF637-2A56-49B0-A44F-56E379D4420B}"/>
              </a:ext>
            </a:extLst>
          </p:cNvPr>
          <p:cNvSpPr/>
          <p:nvPr/>
        </p:nvSpPr>
        <p:spPr>
          <a:xfrm>
            <a:off x="4531576" y="6342362"/>
            <a:ext cx="2747570" cy="12981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600" b="1" u="sng" dirty="0">
                <a:solidFill>
                  <a:schemeClr val="tx1"/>
                </a:solidFill>
                <a:latin typeface="Arial" panose="020B0604020202020204" pitchFamily="34" charset="0"/>
                <a:ea typeface="ＭＳ ゴシック" panose="020B0609070205080204" pitchFamily="49" charset="-128"/>
              </a:rPr>
              <a:t>It is not exempt.</a:t>
            </a:r>
            <a:endParaRPr lang="en-US" altLang="ja-JP" sz="1600" b="1" u="sng" dirty="0">
              <a:solidFill>
                <a:schemeClr val="tx1"/>
              </a:solidFill>
              <a:latin typeface="Arial" panose="020B0604020202020204" pitchFamily="34" charset="0"/>
              <a:ea typeface="ＭＳ ゴシック" panose="020B0609070205080204" pitchFamily="49" charset="-128"/>
            </a:endParaRPr>
          </a:p>
          <a:p>
            <a:pPr algn="ctr" rtl="0"/>
            <a:endParaRPr lang="en-US" altLang="ja-JP" sz="600" b="1" dirty="0">
              <a:solidFill>
                <a:schemeClr val="tx1"/>
              </a:solidFill>
              <a:latin typeface="Arial" panose="020B0604020202020204" pitchFamily="34" charset="0"/>
              <a:ea typeface="ＭＳ ゴシック" panose="020B0609070205080204" pitchFamily="49" charset="-128"/>
            </a:endParaRPr>
          </a:p>
        </p:txBody>
      </p:sp>
      <p:sp>
        <p:nvSpPr>
          <p:cNvPr id="55" name="正方形/長方形 54">
            <a:extLst>
              <a:ext uri="{FF2B5EF4-FFF2-40B4-BE49-F238E27FC236}">
                <a16:creationId xmlns:a16="http://schemas.microsoft.com/office/drawing/2014/main" id="{788C5F1C-8237-45B7-BB18-EA3FB3680270}"/>
              </a:ext>
            </a:extLst>
          </p:cNvPr>
          <p:cNvSpPr/>
          <p:nvPr/>
        </p:nvSpPr>
        <p:spPr>
          <a:xfrm>
            <a:off x="328425" y="6362759"/>
            <a:ext cx="4153457" cy="12961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rtl="0"/>
            <a:r>
              <a:rPr lang="en-us" sz="1400" b="1">
                <a:solidFill>
                  <a:srgbClr val="FF0000"/>
                </a:solidFill>
                <a:latin typeface="Arial" panose="020B0604020202020204" pitchFamily="34" charset="0"/>
                <a:ea typeface="ＭＳ ゴシック" panose="020B0609070205080204" pitchFamily="49" charset="-128"/>
              </a:rPr>
              <a:t>　</a:t>
            </a:r>
            <a:endParaRPr lang="en-US" altLang="ja-JP" sz="1400" b="1" dirty="0">
              <a:solidFill>
                <a:srgbClr val="FF0000"/>
              </a:solidFill>
              <a:latin typeface="Arial" panose="020B0604020202020204" pitchFamily="34" charset="0"/>
              <a:ea typeface="ＭＳ ゴシック" panose="020B0609070205080204" pitchFamily="49" charset="-128"/>
            </a:endParaRPr>
          </a:p>
        </p:txBody>
      </p:sp>
      <p:sp>
        <p:nvSpPr>
          <p:cNvPr id="57" name="正方形/長方形 56">
            <a:extLst>
              <a:ext uri="{FF2B5EF4-FFF2-40B4-BE49-F238E27FC236}">
                <a16:creationId xmlns:a16="http://schemas.microsoft.com/office/drawing/2014/main" id="{89413240-EFF4-48FF-AFD5-7C1B58AC8578}"/>
              </a:ext>
            </a:extLst>
          </p:cNvPr>
          <p:cNvSpPr/>
          <p:nvPr/>
        </p:nvSpPr>
        <p:spPr>
          <a:xfrm>
            <a:off x="271317" y="6821216"/>
            <a:ext cx="4252847" cy="10849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100" b="1" dirty="0">
                <a:solidFill>
                  <a:schemeClr val="tx1"/>
                </a:solidFill>
                <a:latin typeface="Arial" panose="020B0604020202020204" pitchFamily="34" charset="0"/>
                <a:ea typeface="ＭＳ ゴシック" panose="020B0609070205080204" pitchFamily="49" charset="-128"/>
              </a:rPr>
              <a:t>For details of the procedures, please call </a:t>
            </a:r>
            <a:r>
              <a:rPr lang="en-us" sz="1100" b="1" u="sng" dirty="0">
                <a:solidFill>
                  <a:schemeClr val="tx1"/>
                </a:solidFill>
                <a:latin typeface="Arial" panose="020B0604020202020204" pitchFamily="34" charset="0"/>
                <a:ea typeface="ＭＳ ゴシック" panose="020B0609070205080204" pitchFamily="49" charset="-128"/>
              </a:rPr>
              <a:t>the call center at </a:t>
            </a:r>
            <a:r>
              <a:rPr lang="en-us" sz="1100" b="1" u="sng" dirty="0">
                <a:solidFill>
                  <a:schemeClr val="tx1"/>
                </a:solidFill>
                <a:highlight>
                  <a:srgbClr val="FFFF00"/>
                </a:highlight>
                <a:latin typeface="Arial" panose="020B0604020202020204" pitchFamily="34" charset="0"/>
                <a:ea typeface="ＭＳ ゴシック" panose="020B0609070205080204" pitchFamily="49" charset="-128"/>
              </a:rPr>
              <a:t>058-201-2100</a:t>
            </a:r>
            <a:endParaRPr lang="en-US" altLang="ja-JP" sz="1100" b="1" dirty="0">
              <a:solidFill>
                <a:schemeClr val="tx1"/>
              </a:solidFill>
              <a:highlight>
                <a:srgbClr val="FFFF00"/>
              </a:highlight>
              <a:latin typeface="Arial" panose="020B0604020202020204" pitchFamily="34" charset="0"/>
              <a:ea typeface="ＭＳ ゴシック" panose="020B0609070205080204" pitchFamily="49" charset="-128"/>
            </a:endParaRPr>
          </a:p>
        </p:txBody>
      </p:sp>
      <p:sp>
        <p:nvSpPr>
          <p:cNvPr id="58" name="正方形/長方形 57">
            <a:extLst>
              <a:ext uri="{FF2B5EF4-FFF2-40B4-BE49-F238E27FC236}">
                <a16:creationId xmlns:a16="http://schemas.microsoft.com/office/drawing/2014/main" id="{563C22E1-D7B2-4B56-BD1A-9604FA2F6E9A}"/>
              </a:ext>
            </a:extLst>
          </p:cNvPr>
          <p:cNvSpPr/>
          <p:nvPr/>
        </p:nvSpPr>
        <p:spPr>
          <a:xfrm>
            <a:off x="497555" y="6515668"/>
            <a:ext cx="3658827" cy="4619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600" b="1" u="sng" dirty="0">
                <a:solidFill>
                  <a:srgbClr val="FF0000"/>
                </a:solidFill>
                <a:latin typeface="Arial" panose="020B0604020202020204" pitchFamily="34" charset="0"/>
                <a:ea typeface="ＭＳ ゴシック" panose="020B0609070205080204" pitchFamily="49" charset="-128"/>
              </a:rPr>
              <a:t>We will guide you through the procedure.</a:t>
            </a:r>
            <a:endParaRPr lang="en-US" altLang="ja-JP" sz="1600" b="1" u="sng" dirty="0">
              <a:solidFill>
                <a:srgbClr val="FF0000"/>
              </a:solidFill>
              <a:latin typeface="Arial" panose="020B0604020202020204" pitchFamily="34" charset="0"/>
              <a:ea typeface="ＭＳ ゴシック" panose="020B0609070205080204" pitchFamily="49" charset="-128"/>
            </a:endParaRPr>
          </a:p>
        </p:txBody>
      </p:sp>
      <p:sp>
        <p:nvSpPr>
          <p:cNvPr id="62" name="正方形/長方形 61">
            <a:extLst>
              <a:ext uri="{FF2B5EF4-FFF2-40B4-BE49-F238E27FC236}">
                <a16:creationId xmlns:a16="http://schemas.microsoft.com/office/drawing/2014/main" id="{1F267061-A073-4181-9FC6-F7B3EF95AAFC}"/>
              </a:ext>
            </a:extLst>
          </p:cNvPr>
          <p:cNvSpPr/>
          <p:nvPr/>
        </p:nvSpPr>
        <p:spPr>
          <a:xfrm>
            <a:off x="2659912" y="5305757"/>
            <a:ext cx="3546655" cy="49412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50" dirty="0">
                <a:solidFill>
                  <a:schemeClr val="tx1"/>
                </a:solidFill>
                <a:latin typeface="Arial" panose="020B0604020202020204" pitchFamily="34" charset="0"/>
                <a:ea typeface="ＭＳ ゴシック" panose="020B0609070205080204" pitchFamily="49" charset="-128"/>
              </a:rPr>
              <a:t>Is </a:t>
            </a:r>
            <a:r>
              <a:rPr lang="en-us" sz="1050" dirty="0">
                <a:solidFill>
                  <a:srgbClr val="FF0000"/>
                </a:solidFill>
                <a:latin typeface="Arial" panose="020B0604020202020204" pitchFamily="34" charset="0"/>
                <a:ea typeface="ＭＳ ゴシック" panose="020B0609070205080204" pitchFamily="49" charset="-128"/>
              </a:rPr>
              <a:t>the current head of household</a:t>
            </a:r>
            <a:r>
              <a:rPr lang="en-us" sz="1050" dirty="0">
                <a:solidFill>
                  <a:schemeClr val="tx1"/>
                </a:solidFill>
                <a:latin typeface="Arial" panose="020B0604020202020204" pitchFamily="34" charset="0"/>
                <a:ea typeface="ＭＳ ゴシック" panose="020B0609070205080204" pitchFamily="49" charset="-128"/>
              </a:rPr>
              <a:t> </a:t>
            </a:r>
            <a:r>
              <a:rPr lang="en-us" sz="1050" dirty="0">
                <a:solidFill>
                  <a:srgbClr val="FF0000"/>
                </a:solidFill>
                <a:latin typeface="Arial" panose="020B0604020202020204" pitchFamily="34" charset="0"/>
                <a:ea typeface="ＭＳ ゴシック" panose="020B0609070205080204" pitchFamily="49" charset="-128"/>
              </a:rPr>
              <a:t>exempt from residential taxation “with respect to both per capita and per income”</a:t>
            </a:r>
            <a:r>
              <a:rPr lang="en-us" sz="1050" dirty="0">
                <a:solidFill>
                  <a:schemeClr val="tx1"/>
                </a:solidFill>
                <a:latin typeface="Arial" panose="020B0604020202020204" pitchFamily="34" charset="0"/>
                <a:ea typeface="ＭＳ ゴシック" panose="020B0609070205080204" pitchFamily="49" charset="-128"/>
              </a:rPr>
              <a:t> for </a:t>
            </a:r>
            <a:r>
              <a:rPr lang="en-us" sz="1050" b="1" u="sng" dirty="0">
                <a:solidFill>
                  <a:schemeClr val="tx1"/>
                </a:solidFill>
                <a:latin typeface="Arial" panose="020B0604020202020204" pitchFamily="34" charset="0"/>
                <a:ea typeface="ＭＳ ゴシック" panose="020B0609070205080204" pitchFamily="49" charset="-128"/>
              </a:rPr>
              <a:t>the fiscal year 202</a:t>
            </a:r>
            <a:r>
              <a:rPr lang="en-US" altLang="ja-JP" sz="1050" b="1" u="sng" dirty="0">
                <a:solidFill>
                  <a:schemeClr val="tx1"/>
                </a:solidFill>
                <a:latin typeface="Arial" panose="020B0604020202020204" pitchFamily="34" charset="0"/>
                <a:ea typeface="ＭＳ ゴシック" panose="020B0609070205080204" pitchFamily="49" charset="-128"/>
              </a:rPr>
              <a:t>5</a:t>
            </a:r>
            <a:r>
              <a:rPr lang="en-us" sz="1050" dirty="0">
                <a:solidFill>
                  <a:schemeClr val="tx1"/>
                </a:solidFill>
                <a:latin typeface="Arial" panose="020B0604020202020204" pitchFamily="34" charset="0"/>
                <a:ea typeface="ＭＳ ゴシック" panose="020B0609070205080204" pitchFamily="49" charset="-128"/>
              </a:rPr>
              <a:t>?</a:t>
            </a:r>
          </a:p>
        </p:txBody>
      </p:sp>
      <p:sp>
        <p:nvSpPr>
          <p:cNvPr id="63" name="矢印: 下 62">
            <a:extLst>
              <a:ext uri="{FF2B5EF4-FFF2-40B4-BE49-F238E27FC236}">
                <a16:creationId xmlns:a16="http://schemas.microsoft.com/office/drawing/2014/main" id="{BA5AAE1D-3A52-4957-8812-C6A1B1D7CF9A}"/>
              </a:ext>
            </a:extLst>
          </p:cNvPr>
          <p:cNvSpPr/>
          <p:nvPr/>
        </p:nvSpPr>
        <p:spPr>
          <a:xfrm>
            <a:off x="454071" y="4326665"/>
            <a:ext cx="1150573" cy="1856951"/>
          </a:xfrm>
          <a:prstGeom prst="downArrow">
            <a:avLst>
              <a:gd name="adj1" fmla="val 56751"/>
              <a:gd name="adj2" fmla="val 17066"/>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rtl="0"/>
            <a:r>
              <a:rPr lang="en-us" sz="1050" dirty="0">
                <a:latin typeface="Arial" panose="020B0604020202020204" pitchFamily="34" charset="0"/>
                <a:ea typeface="ＭＳ ゴシック" panose="020B0609070205080204" pitchFamily="49" charset="-128"/>
              </a:rPr>
              <a:t>The borrower him/herself</a:t>
            </a:r>
          </a:p>
        </p:txBody>
      </p:sp>
      <p:sp>
        <p:nvSpPr>
          <p:cNvPr id="64" name="矢印: 下 63">
            <a:extLst>
              <a:ext uri="{FF2B5EF4-FFF2-40B4-BE49-F238E27FC236}">
                <a16:creationId xmlns:a16="http://schemas.microsoft.com/office/drawing/2014/main" id="{6F159D39-7B63-4CB9-AAA8-2C4A56D483DE}"/>
              </a:ext>
            </a:extLst>
          </p:cNvPr>
          <p:cNvSpPr/>
          <p:nvPr/>
        </p:nvSpPr>
        <p:spPr>
          <a:xfrm>
            <a:off x="1673201" y="5019602"/>
            <a:ext cx="832409" cy="1176783"/>
          </a:xfrm>
          <a:prstGeom prst="downArrow">
            <a:avLst>
              <a:gd name="adj1" fmla="val 50000"/>
              <a:gd name="adj2" fmla="val 20873"/>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00">
                <a:latin typeface="Arial" panose="020B0604020202020204" pitchFamily="34" charset="0"/>
                <a:ea typeface="ＭＳ ゴシック" panose="020B0609070205080204" pitchFamily="49" charset="-128"/>
              </a:rPr>
              <a:t>No</a:t>
            </a:r>
          </a:p>
        </p:txBody>
      </p:sp>
      <p:sp>
        <p:nvSpPr>
          <p:cNvPr id="65" name="矢印: 下 64">
            <a:extLst>
              <a:ext uri="{FF2B5EF4-FFF2-40B4-BE49-F238E27FC236}">
                <a16:creationId xmlns:a16="http://schemas.microsoft.com/office/drawing/2014/main" id="{9DC78207-1625-4513-BF95-6DF9B49C735F}"/>
              </a:ext>
            </a:extLst>
          </p:cNvPr>
          <p:cNvSpPr/>
          <p:nvPr/>
        </p:nvSpPr>
        <p:spPr>
          <a:xfrm>
            <a:off x="3041843" y="5807713"/>
            <a:ext cx="1220742" cy="403250"/>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00" dirty="0">
                <a:latin typeface="Arial" panose="020B0604020202020204" pitchFamily="34" charset="0"/>
                <a:ea typeface="ＭＳ ゴシック" panose="020B0609070205080204" pitchFamily="49" charset="-128"/>
              </a:rPr>
              <a:t>Non-taxable</a:t>
            </a:r>
          </a:p>
        </p:txBody>
      </p:sp>
      <p:sp>
        <p:nvSpPr>
          <p:cNvPr id="66" name="矢印: 下 65">
            <a:extLst>
              <a:ext uri="{FF2B5EF4-FFF2-40B4-BE49-F238E27FC236}">
                <a16:creationId xmlns:a16="http://schemas.microsoft.com/office/drawing/2014/main" id="{8156BC0A-711D-46E3-969D-BB97EE0DD187}"/>
              </a:ext>
            </a:extLst>
          </p:cNvPr>
          <p:cNvSpPr/>
          <p:nvPr/>
        </p:nvSpPr>
        <p:spPr>
          <a:xfrm>
            <a:off x="4912185" y="5799106"/>
            <a:ext cx="1102275" cy="408503"/>
          </a:xfrm>
          <a:prstGeom prst="downArrow">
            <a:avLst>
              <a:gd name="adj1" fmla="val 63141"/>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000" dirty="0">
                <a:latin typeface="Arial" panose="020B0604020202020204" pitchFamily="34" charset="0"/>
                <a:ea typeface="ＭＳ ゴシック" panose="020B0609070205080204" pitchFamily="49" charset="-128"/>
              </a:rPr>
              <a:t>Taxable</a:t>
            </a:r>
          </a:p>
        </p:txBody>
      </p:sp>
      <p:sp>
        <p:nvSpPr>
          <p:cNvPr id="67" name="矢印: 下 66">
            <a:extLst>
              <a:ext uri="{FF2B5EF4-FFF2-40B4-BE49-F238E27FC236}">
                <a16:creationId xmlns:a16="http://schemas.microsoft.com/office/drawing/2014/main" id="{449FB9D3-3F9B-4703-AE48-D7E7163C4042}"/>
              </a:ext>
            </a:extLst>
          </p:cNvPr>
          <p:cNvSpPr/>
          <p:nvPr/>
        </p:nvSpPr>
        <p:spPr>
          <a:xfrm>
            <a:off x="6191924" y="3446776"/>
            <a:ext cx="975952" cy="2668815"/>
          </a:xfrm>
          <a:prstGeom prst="downArrow">
            <a:avLst>
              <a:gd name="adj1" fmla="val 50000"/>
              <a:gd name="adj2" fmla="val 19814"/>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0" rIns="0" rtlCol="0" anchor="ctr"/>
          <a:lstStyle/>
          <a:p>
            <a:pPr algn="ctr" rtl="0"/>
            <a:r>
              <a:rPr lang="en-us" sz="1000" dirty="0">
                <a:latin typeface="Arial" panose="020B0604020202020204" pitchFamily="34" charset="0"/>
                <a:ea typeface="ＭＳ ゴシック" panose="020B0609070205080204" pitchFamily="49" charset="-128"/>
              </a:rPr>
              <a:t>Taxable</a:t>
            </a:r>
          </a:p>
        </p:txBody>
      </p:sp>
      <p:sp>
        <p:nvSpPr>
          <p:cNvPr id="7" name="タイトル 1">
            <a:extLst>
              <a:ext uri="{FF2B5EF4-FFF2-40B4-BE49-F238E27FC236}">
                <a16:creationId xmlns:a16="http://schemas.microsoft.com/office/drawing/2014/main" id="{9277E5B5-6474-885E-FD2C-29C6514BF5E2}"/>
              </a:ext>
            </a:extLst>
          </p:cNvPr>
          <p:cNvSpPr txBox="1">
            <a:spLocks/>
          </p:cNvSpPr>
          <p:nvPr/>
        </p:nvSpPr>
        <p:spPr>
          <a:xfrm>
            <a:off x="7862442" y="746228"/>
            <a:ext cx="7038083" cy="602031"/>
          </a:xfrm>
          <a:prstGeom prst="rect">
            <a:avLst/>
          </a:prstGeom>
          <a:solidFill>
            <a:srgbClr val="3A1D00"/>
          </a:solidFill>
        </p:spPr>
        <p:txBody>
          <a:bodyPr vert="horz" lIns="91440" tIns="45720" rIns="91440" bIns="45720" rtlCol="0" anchor="ctr" anchorCtr="1">
            <a:normAutofit/>
          </a:bodyPr>
          <a:lstStyle>
            <a:lvl1pPr algn="ctr" defTabSz="1425550" rtl="0" eaLnBrk="1" latinLnBrk="0" hangingPunct="1">
              <a:lnSpc>
                <a:spcPct val="90000"/>
              </a:lnSpc>
              <a:spcBef>
                <a:spcPct val="0"/>
              </a:spcBef>
              <a:buNone/>
              <a:defRPr kumimoji="1" sz="9354" kern="1200">
                <a:solidFill>
                  <a:schemeClr val="tx1"/>
                </a:solidFill>
                <a:latin typeface="+mj-lt"/>
                <a:ea typeface="+mj-ea"/>
                <a:cs typeface="+mj-cs"/>
              </a:defRPr>
            </a:lvl1pPr>
          </a:lstStyle>
          <a:p>
            <a:pPr rtl="0"/>
            <a:r>
              <a:rPr lang="en-us" sz="1050">
                <a:solidFill>
                  <a:schemeClr val="bg1"/>
                </a:solidFill>
                <a:latin typeface="Arial" panose="020B0604020202020204" pitchFamily="34" charset="0"/>
                <a:ea typeface="ＭＳ ゴシック" panose="020B0609070205080204" pitchFamily="49" charset="-128"/>
              </a:rPr>
              <a:t>Special Loans for Emergency Retail Fund Due to Impact of New Coronavirus Infectious Disease</a:t>
            </a:r>
            <a:br>
              <a:rPr lang="en-US" altLang="ja-JP" sz="1100" dirty="0">
                <a:solidFill>
                  <a:schemeClr val="bg1"/>
                </a:solidFill>
                <a:latin typeface="Arial" panose="020B0604020202020204" pitchFamily="34" charset="0"/>
                <a:ea typeface="ＭＳ ゴシック" panose="020B0609070205080204" pitchFamily="49" charset="-128"/>
              </a:rPr>
            </a:br>
            <a:r>
              <a:rPr lang="en-us" sz="1600" b="1">
                <a:solidFill>
                  <a:schemeClr val="bg1"/>
                </a:solidFill>
                <a:latin typeface="Arial" panose="020B0604020202020204" pitchFamily="34" charset="0"/>
                <a:ea typeface="ＭＳ ゴシック" panose="020B0609070205080204" pitchFamily="49" charset="-128"/>
              </a:rPr>
              <a:t>Special Loans Subject to Exemption from Repayment</a:t>
            </a:r>
          </a:p>
        </p:txBody>
      </p:sp>
      <p:sp>
        <p:nvSpPr>
          <p:cNvPr id="9" name="テキスト ボックス 8">
            <a:extLst>
              <a:ext uri="{FF2B5EF4-FFF2-40B4-BE49-F238E27FC236}">
                <a16:creationId xmlns:a16="http://schemas.microsoft.com/office/drawing/2014/main" id="{9C946118-A3E8-CC07-AB28-6917C5B047CF}"/>
              </a:ext>
            </a:extLst>
          </p:cNvPr>
          <p:cNvSpPr txBox="1"/>
          <p:nvPr/>
        </p:nvSpPr>
        <p:spPr>
          <a:xfrm>
            <a:off x="7840204" y="1352107"/>
            <a:ext cx="7157634" cy="769441"/>
          </a:xfrm>
          <a:prstGeom prst="rect">
            <a:avLst/>
          </a:prstGeom>
          <a:noFill/>
        </p:spPr>
        <p:txBody>
          <a:bodyPr wrap="square" rtlCol="0">
            <a:spAutoFit/>
          </a:bodyPr>
          <a:lstStyle/>
          <a:p>
            <a:pPr rtl="0"/>
            <a:r>
              <a:rPr sz="1100" dirty="0">
                <a:latin typeface="Arial" panose="020B0604020202020204" pitchFamily="34" charset="0"/>
                <a:ea typeface="ＭＳ ゴシック" panose="020B0609070205080204" pitchFamily="49" charset="-128"/>
              </a:rPr>
              <a:t>If the borrower falls under any of the following categories with respect to the Special Loans for Emergency Retail Fund Due to Impact of New Coronavirus Infectious Disease provided by our council, </a:t>
            </a:r>
            <a:r>
              <a:rPr sz="1100" u="sng" dirty="0">
                <a:solidFill>
                  <a:srgbClr val="FF0000"/>
                </a:solidFill>
                <a:latin typeface="Arial" panose="020B0604020202020204" pitchFamily="34" charset="0"/>
                <a:ea typeface="ＭＳ ゴシック" panose="020B0609070205080204" pitchFamily="49" charset="-128"/>
              </a:rPr>
              <a:t>our council will notify the borrower of a waiver decision after the application is submitted, and the borrower will be exempt from the loan repayment (paying back the borrowed money).</a:t>
            </a:r>
            <a:endParaRPr lang="en-US" altLang="ja-JP" sz="1050" u="sng" dirty="0">
              <a:solidFill>
                <a:srgbClr val="FF0000"/>
              </a:solidFill>
              <a:latin typeface="Arial" panose="020B0604020202020204" pitchFamily="34" charset="0"/>
              <a:ea typeface="ＭＳ ゴシック" panose="020B0609070205080204" pitchFamily="49" charset="-128"/>
            </a:endParaRPr>
          </a:p>
        </p:txBody>
      </p:sp>
      <p:graphicFrame>
        <p:nvGraphicFramePr>
          <p:cNvPr id="17" name="表 16">
            <a:extLst>
              <a:ext uri="{FF2B5EF4-FFF2-40B4-BE49-F238E27FC236}">
                <a16:creationId xmlns:a16="http://schemas.microsoft.com/office/drawing/2014/main" id="{83A61FA6-1138-9B73-E14C-5E8895369273}"/>
              </a:ext>
            </a:extLst>
          </p:cNvPr>
          <p:cNvGraphicFramePr>
            <a:graphicFrameLocks noGrp="1"/>
          </p:cNvGraphicFramePr>
          <p:nvPr/>
        </p:nvGraphicFramePr>
        <p:xfrm>
          <a:off x="8033419" y="2569594"/>
          <a:ext cx="6807200" cy="4483810"/>
        </p:xfrm>
        <a:graphic>
          <a:graphicData uri="http://schemas.openxmlformats.org/drawingml/2006/table">
            <a:tbl>
              <a:tblPr/>
              <a:tblGrid>
                <a:gridCol w="3484834">
                  <a:extLst>
                    <a:ext uri="{9D8B030D-6E8A-4147-A177-3AD203B41FA5}">
                      <a16:colId xmlns:a16="http://schemas.microsoft.com/office/drawing/2014/main" val="2254283237"/>
                    </a:ext>
                  </a:extLst>
                </a:gridCol>
                <a:gridCol w="3322366">
                  <a:extLst>
                    <a:ext uri="{9D8B030D-6E8A-4147-A177-3AD203B41FA5}">
                      <a16:colId xmlns:a16="http://schemas.microsoft.com/office/drawing/2014/main" val="3603476458"/>
                    </a:ext>
                  </a:extLst>
                </a:gridCol>
              </a:tblGrid>
              <a:tr h="502784">
                <a:tc>
                  <a:txBody>
                    <a:bodyPr/>
                    <a:lstStyle/>
                    <a:p>
                      <a:pPr algn="ctr" rtl="0" fontAlgn="ctr"/>
                      <a:r>
                        <a:rPr lang="en-us" sz="1800" b="1" i="0" u="none" strike="noStrike" dirty="0">
                          <a:solidFill>
                            <a:srgbClr val="FFFFFF"/>
                          </a:solidFill>
                          <a:effectLst/>
                          <a:latin typeface="Arial" panose="020B0604020202020204" pitchFamily="34" charset="0"/>
                          <a:ea typeface="ＭＳ ゴシック" panose="020B0609070205080204" pitchFamily="49" charset="-128"/>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rtl="0" fontAlgn="ctr"/>
                      <a:r>
                        <a:rPr lang="en-us" sz="1800" b="1" i="0" u="none" strike="noStrike" dirty="0">
                          <a:solidFill>
                            <a:srgbClr val="FFFFFF"/>
                          </a:solidFill>
                          <a:effectLst/>
                          <a:latin typeface="Arial" panose="020B0604020202020204" pitchFamily="34" charset="0"/>
                          <a:ea typeface="ＭＳ ゴシック" panose="020B0609070205080204" pitchFamily="49" charset="-128"/>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235"/>
                    </a:solidFill>
                  </a:tcPr>
                </a:tc>
                <a:extLst>
                  <a:ext uri="{0D108BD9-81ED-4DB2-BD59-A6C34878D82A}">
                    <a16:rowId xmlns:a16="http://schemas.microsoft.com/office/drawing/2014/main" val="2147270498"/>
                  </a:ext>
                </a:extLst>
              </a:tr>
              <a:tr h="2519263">
                <a:tc>
                  <a:txBody>
                    <a:bodyPr/>
                    <a:lstStyle/>
                    <a:p>
                      <a:pPr algn="ctr" rtl="0" fontAlgn="ctr"/>
                      <a:r>
                        <a:rPr lang="en-us" sz="2000" b="1" i="0" u="none" strike="noStrike">
                          <a:solidFill>
                            <a:srgbClr val="000000"/>
                          </a:solidFill>
                          <a:effectLst/>
                          <a:latin typeface="Arial" panose="020B0604020202020204" pitchFamily="34" charset="0"/>
                          <a:ea typeface="ＭＳ ゴシック" panose="020B0609070205080204" pitchFamily="49" charset="-128"/>
                        </a:rPr>
                        <a:t>In the case where you receive public livelihood assistance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endParaRPr lang="en-US" altLang="zh-TW" sz="1600" b="1" i="0" u="none" strike="noStrike" dirty="0">
                        <a:solidFill>
                          <a:srgbClr val="000000"/>
                        </a:solidFill>
                        <a:effectLst/>
                        <a:latin typeface="Arial" panose="020B0604020202020204" pitchFamily="34" charset="0"/>
                        <a:ea typeface="ＭＳ ゴシック" panose="020B0609070205080204" pitchFamily="49" charset="-128"/>
                      </a:endParaRPr>
                    </a:p>
                    <a:p>
                      <a:pPr algn="ctr" rtl="0" fontAlgn="ctr"/>
                      <a:r>
                        <a:rPr lang="en-US" sz="1600" b="1" i="0" u="none" strike="noStrike" dirty="0">
                          <a:solidFill>
                            <a:srgbClr val="000000"/>
                          </a:solidFill>
                          <a:effectLst/>
                          <a:latin typeface="Arial" panose="020B0604020202020204" pitchFamily="34" charset="0"/>
                          <a:ea typeface="ＭＳ ゴシック" panose="020B0609070205080204" pitchFamily="49" charset="-128"/>
                        </a:rPr>
                        <a:t>In the case where you have been issued with a</a:t>
                      </a:r>
                      <a:r>
                        <a:rPr lang="en-us" sz="1600" b="1" i="0" u="none" strike="noStrike" dirty="0">
                          <a:solidFill>
                            <a:srgbClr val="000000"/>
                          </a:solidFill>
                          <a:effectLst/>
                          <a:latin typeface="Arial" panose="020B0604020202020204" pitchFamily="34" charset="0"/>
                          <a:ea typeface="ＭＳ ゴシック" panose="020B0609070205080204" pitchFamily="49" charset="-128"/>
                        </a:rPr>
                        <a:t> Mental Health Welfare Certificate (Grade 1) or a Physical Disability Certificate (Grade 1 or 2) or a Rehabilitation Certificate (A1 or A2)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8971008"/>
                  </a:ext>
                </a:extLst>
              </a:tr>
              <a:tr h="1461763">
                <a:tc gridSpan="2">
                  <a:txBody>
                    <a:bodyPr/>
                    <a:lstStyle/>
                    <a:p>
                      <a:pPr algn="l" rtl="0" fontAlgn="ctr"/>
                      <a:r>
                        <a:rPr lang="en-us" sz="1600" b="1" i="0" u="sng" strike="noStrike" dirty="0">
                          <a:solidFill>
                            <a:srgbClr val="000000"/>
                          </a:solidFill>
                          <a:effectLst/>
                          <a:latin typeface="Arial" panose="020B0604020202020204" pitchFamily="34" charset="0"/>
                          <a:ea typeface="ＭＳ ゴシック" panose="020B0609070205080204" pitchFamily="49" charset="-128"/>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0"/>
                      <a:endParaRPr kumimoji="1" lang="ja-JP" altLang="en-US"/>
                    </a:p>
                  </a:txBody>
                  <a:tcPr/>
                </a:tc>
                <a:extLst>
                  <a:ext uri="{0D108BD9-81ED-4DB2-BD59-A6C34878D82A}">
                    <a16:rowId xmlns:a16="http://schemas.microsoft.com/office/drawing/2014/main" val="2390980633"/>
                  </a:ext>
                </a:extLst>
              </a:tr>
            </a:tbl>
          </a:graphicData>
        </a:graphic>
      </p:graphicFrame>
      <p:sp>
        <p:nvSpPr>
          <p:cNvPr id="18" name="テキスト ボックス 17">
            <a:extLst>
              <a:ext uri="{FF2B5EF4-FFF2-40B4-BE49-F238E27FC236}">
                <a16:creationId xmlns:a16="http://schemas.microsoft.com/office/drawing/2014/main" id="{10239D02-02AF-C148-5B13-CB04D85C1F7B}"/>
              </a:ext>
            </a:extLst>
          </p:cNvPr>
          <p:cNvSpPr txBox="1"/>
          <p:nvPr/>
        </p:nvSpPr>
        <p:spPr>
          <a:xfrm>
            <a:off x="7978621" y="2285526"/>
            <a:ext cx="7140729" cy="261610"/>
          </a:xfrm>
          <a:prstGeom prst="rect">
            <a:avLst/>
          </a:prstGeom>
          <a:noFill/>
        </p:spPr>
        <p:txBody>
          <a:bodyPr wrap="square" rtlCol="0">
            <a:spAutoFit/>
          </a:bodyPr>
          <a:lstStyle/>
          <a:p>
            <a:pPr rtl="0"/>
            <a:r>
              <a:rPr lang="en-us" sz="1050" b="1">
                <a:latin typeface="Arial" panose="020B0604020202020204" pitchFamily="34" charset="0"/>
                <a:ea typeface="ＭＳ ゴシック" panose="020B0609070205080204" pitchFamily="49" charset="-128"/>
              </a:rPr>
              <a:t>● Flowchart for checking if you are eligible for an exemption</a:t>
            </a:r>
          </a:p>
        </p:txBody>
      </p:sp>
      <p:sp>
        <p:nvSpPr>
          <p:cNvPr id="19" name="正方形/長方形 18">
            <a:extLst>
              <a:ext uri="{FF2B5EF4-FFF2-40B4-BE49-F238E27FC236}">
                <a16:creationId xmlns:a16="http://schemas.microsoft.com/office/drawing/2014/main" id="{29D2AE80-8959-D55D-AFFB-8715AB8156E7}"/>
              </a:ext>
            </a:extLst>
          </p:cNvPr>
          <p:cNvSpPr/>
          <p:nvPr/>
        </p:nvSpPr>
        <p:spPr>
          <a:xfrm>
            <a:off x="10049956" y="5914290"/>
            <a:ext cx="2850512" cy="4619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600" b="1" u="sng" dirty="0">
                <a:solidFill>
                  <a:srgbClr val="FF0000"/>
                </a:solidFill>
                <a:latin typeface="Arial" panose="020B0604020202020204" pitchFamily="34" charset="0"/>
                <a:ea typeface="ＭＳ ゴシック" panose="020B0609070205080204" pitchFamily="49" charset="-128"/>
              </a:rPr>
              <a:t>We will guide you through the procedure.</a:t>
            </a:r>
            <a:endParaRPr lang="en-US" altLang="ja-JP" sz="1600" b="1" u="sng" dirty="0">
              <a:solidFill>
                <a:srgbClr val="FF0000"/>
              </a:solidFill>
              <a:latin typeface="Arial" panose="020B0604020202020204" pitchFamily="34" charset="0"/>
              <a:ea typeface="ＭＳ ゴシック" panose="020B0609070205080204" pitchFamily="49" charset="-128"/>
            </a:endParaRPr>
          </a:p>
        </p:txBody>
      </p:sp>
      <p:sp>
        <p:nvSpPr>
          <p:cNvPr id="21" name="正方形/長方形 20">
            <a:extLst>
              <a:ext uri="{FF2B5EF4-FFF2-40B4-BE49-F238E27FC236}">
                <a16:creationId xmlns:a16="http://schemas.microsoft.com/office/drawing/2014/main" id="{86AD4BEC-1985-BD9A-020B-0B4E4D2CEEF1}"/>
              </a:ext>
            </a:extLst>
          </p:cNvPr>
          <p:cNvSpPr/>
          <p:nvPr/>
        </p:nvSpPr>
        <p:spPr>
          <a:xfrm>
            <a:off x="8383781" y="6272524"/>
            <a:ext cx="6330407" cy="6106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1100" b="1" dirty="0">
                <a:solidFill>
                  <a:schemeClr val="tx1"/>
                </a:solidFill>
                <a:latin typeface="Arial" panose="020B0604020202020204" pitchFamily="34" charset="0"/>
                <a:ea typeface="ＭＳ ゴシック" panose="020B0609070205080204" pitchFamily="49" charset="-128"/>
              </a:rPr>
              <a:t>For details of the procedures, please call </a:t>
            </a:r>
            <a:r>
              <a:rPr lang="en-us" sz="1200" b="1" u="sng" dirty="0">
                <a:solidFill>
                  <a:schemeClr val="tx1"/>
                </a:solidFill>
                <a:latin typeface="Arial" panose="020B0604020202020204" pitchFamily="34" charset="0"/>
                <a:ea typeface="ＭＳ ゴシック" panose="020B0609070205080204" pitchFamily="49" charset="-128"/>
              </a:rPr>
              <a:t>the call center at </a:t>
            </a:r>
            <a:r>
              <a:rPr lang="en-us" sz="1200" b="1" u="sng" dirty="0">
                <a:solidFill>
                  <a:schemeClr val="tx1"/>
                </a:solidFill>
                <a:highlight>
                  <a:srgbClr val="FFFF00"/>
                </a:highlight>
                <a:latin typeface="Arial" panose="020B0604020202020204" pitchFamily="34" charset="0"/>
                <a:ea typeface="ＭＳ ゴシック" panose="020B0609070205080204" pitchFamily="49" charset="-128"/>
              </a:rPr>
              <a:t>058-201-2100</a:t>
            </a:r>
            <a:endParaRPr lang="en-US" altLang="ja-JP" sz="1100" b="1" dirty="0">
              <a:solidFill>
                <a:schemeClr val="tx1"/>
              </a:solidFill>
              <a:highlight>
                <a:srgbClr val="FFFF00"/>
              </a:highlight>
              <a:latin typeface="Arial" panose="020B0604020202020204" pitchFamily="34" charset="0"/>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C8261A36-9E7B-B603-CBC2-5F6519974A02}"/>
              </a:ext>
            </a:extLst>
          </p:cNvPr>
          <p:cNvSpPr txBox="1"/>
          <p:nvPr/>
        </p:nvSpPr>
        <p:spPr>
          <a:xfrm>
            <a:off x="390603" y="7898077"/>
            <a:ext cx="7140729" cy="430887"/>
          </a:xfrm>
          <a:prstGeom prst="rect">
            <a:avLst/>
          </a:prstGeom>
          <a:noFill/>
        </p:spPr>
        <p:txBody>
          <a:bodyPr wrap="square" rtlCol="0">
            <a:spAutoFit/>
          </a:bodyPr>
          <a:lstStyle/>
          <a:p>
            <a:pPr marL="180975" indent="-180975" rtl="0"/>
            <a:r>
              <a:rPr lang="en-us" sz="1100" dirty="0">
                <a:latin typeface="Arial" panose="020B0604020202020204" pitchFamily="34" charset="0"/>
                <a:ea typeface="ＭＳ ゴシック" panose="020B0609070205080204" pitchFamily="49" charset="-128"/>
              </a:rPr>
              <a:t>● Please obtain the following documents from your local municipal office to confirm whether you are exempt from both per capita and per income residential tax.</a:t>
            </a:r>
            <a:endParaRPr lang="ja-JP" altLang="en-US" sz="1050" b="1" dirty="0">
              <a:latin typeface="Arial" panose="020B0604020202020204" pitchFamily="34" charset="0"/>
              <a:ea typeface="ＭＳ ゴシック" panose="020B0609070205080204" pitchFamily="49" charset="-128"/>
            </a:endParaRPr>
          </a:p>
        </p:txBody>
      </p:sp>
      <p:sp>
        <p:nvSpPr>
          <p:cNvPr id="5" name="テキスト ボックス 4">
            <a:extLst>
              <a:ext uri="{FF2B5EF4-FFF2-40B4-BE49-F238E27FC236}">
                <a16:creationId xmlns:a16="http://schemas.microsoft.com/office/drawing/2014/main" id="{3EA895BB-E45C-C0AD-6AAF-FC240210B1DC}"/>
              </a:ext>
            </a:extLst>
          </p:cNvPr>
          <p:cNvSpPr txBox="1"/>
          <p:nvPr/>
        </p:nvSpPr>
        <p:spPr>
          <a:xfrm>
            <a:off x="552226" y="8567077"/>
            <a:ext cx="6476515" cy="261610"/>
          </a:xfrm>
          <a:prstGeom prst="rect">
            <a:avLst/>
          </a:prstGeom>
          <a:noFill/>
        </p:spPr>
        <p:txBody>
          <a:bodyPr wrap="square" rtlCol="0">
            <a:spAutoFit/>
          </a:bodyPr>
          <a:lstStyle/>
          <a:p>
            <a:pPr rtl="0"/>
            <a:r>
              <a:rPr sz="1050" b="1" dirty="0">
                <a:solidFill>
                  <a:srgbClr val="FF0000"/>
                </a:solidFill>
                <a:latin typeface="Arial" panose="020B0604020202020204" pitchFamily="34" charset="0"/>
                <a:ea typeface="ＭＳ ゴシック" panose="020B0609070205080204" pitchFamily="49" charset="-128"/>
              </a:rPr>
              <a:t>Certificate of Tax Exemption for 2024 Fiscal Year to be able to be issued in or around June </a:t>
            </a:r>
            <a:r>
              <a:rPr lang="en-US" sz="1050" b="1" dirty="0">
                <a:solidFill>
                  <a:srgbClr val="FF0000"/>
                </a:solidFill>
                <a:latin typeface="Arial" panose="020B0604020202020204" pitchFamily="34" charset="0"/>
                <a:ea typeface="ＭＳ ゴシック" panose="020B0609070205080204" pitchFamily="49" charset="-128"/>
              </a:rPr>
              <a:t>2025</a:t>
            </a:r>
            <a:endParaRPr sz="1050" b="1" dirty="0">
              <a:solidFill>
                <a:srgbClr val="FF0000"/>
              </a:solidFill>
              <a:latin typeface="Arial" panose="020B0604020202020204" pitchFamily="34" charset="0"/>
              <a:ea typeface="ＭＳ ゴシック" panose="020B0609070205080204" pitchFamily="49" charset="-128"/>
            </a:endParaRPr>
          </a:p>
        </p:txBody>
      </p:sp>
      <p:sp>
        <p:nvSpPr>
          <p:cNvPr id="8" name="正方形/長方形 7">
            <a:extLst>
              <a:ext uri="{FF2B5EF4-FFF2-40B4-BE49-F238E27FC236}">
                <a16:creationId xmlns:a16="http://schemas.microsoft.com/office/drawing/2014/main" id="{862803D6-E5F4-B721-846B-784FD56BCEDB}"/>
              </a:ext>
            </a:extLst>
          </p:cNvPr>
          <p:cNvSpPr/>
          <p:nvPr/>
        </p:nvSpPr>
        <p:spPr>
          <a:xfrm>
            <a:off x="497555" y="8517192"/>
            <a:ext cx="6655035" cy="3613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sz="1400">
              <a:latin typeface="Arial" panose="020B0604020202020204" pitchFamily="34" charset="0"/>
              <a:ea typeface="ＭＳ ゴシック" panose="020B0609070205080204" pitchFamily="49" charset="-128"/>
            </a:endParaRPr>
          </a:p>
        </p:txBody>
      </p:sp>
      <p:sp>
        <p:nvSpPr>
          <p:cNvPr id="10" name="テキスト ボックス 9">
            <a:extLst>
              <a:ext uri="{FF2B5EF4-FFF2-40B4-BE49-F238E27FC236}">
                <a16:creationId xmlns:a16="http://schemas.microsoft.com/office/drawing/2014/main" id="{D2A93B53-5D5A-E04F-C009-2E84DB79C5B9}"/>
              </a:ext>
            </a:extLst>
          </p:cNvPr>
          <p:cNvSpPr txBox="1"/>
          <p:nvPr/>
        </p:nvSpPr>
        <p:spPr>
          <a:xfrm>
            <a:off x="341644" y="9185300"/>
            <a:ext cx="7140729" cy="1277273"/>
          </a:xfrm>
          <a:prstGeom prst="rect">
            <a:avLst/>
          </a:prstGeom>
          <a:noFill/>
        </p:spPr>
        <p:txBody>
          <a:bodyPr wrap="square" rtlCol="0">
            <a:spAutoFit/>
          </a:bodyPr>
          <a:lstStyle/>
          <a:p>
            <a:pPr marL="180975" indent="-180975" rtl="0"/>
            <a:r>
              <a:rPr lang="en-us" sz="1100" dirty="0">
                <a:latin typeface="Arial" panose="020B0604020202020204" pitchFamily="34" charset="0"/>
                <a:ea typeface="ＭＳ ゴシック" panose="020B0609070205080204" pitchFamily="49" charset="-128"/>
              </a:rPr>
              <a:t>● </a:t>
            </a:r>
            <a:r>
              <a:rPr lang="en-us" sz="1100" u="sng" dirty="0">
                <a:latin typeface="Arial" panose="020B0604020202020204" pitchFamily="34" charset="0"/>
                <a:ea typeface="ＭＳ ゴシック" panose="020B0609070205080204" pitchFamily="49" charset="-128"/>
              </a:rPr>
              <a:t>If you have not filed a tax return or made a year-end adjustment</a:t>
            </a:r>
            <a:r>
              <a:rPr lang="en-us" sz="1100" dirty="0">
                <a:latin typeface="Arial" panose="020B0604020202020204" pitchFamily="34" charset="0"/>
                <a:ea typeface="ＭＳ ゴシック" panose="020B0609070205080204" pitchFamily="49" charset="-128"/>
              </a:rPr>
              <a:t>, a taxation certificate or a certificate of tax exemption may not be issued unless you file a resident tax return</a:t>
            </a:r>
          </a:p>
          <a:p>
            <a:pPr marL="180975" indent="-180975"/>
            <a:r>
              <a:rPr lang="en-us" altLang="ja-JP" sz="1100" dirty="0">
                <a:latin typeface="Arial" panose="020B0604020202020204" pitchFamily="34" charset="0"/>
                <a:ea typeface="ＭＳ ゴシック" panose="020B0609070205080204" pitchFamily="49" charset="-128"/>
              </a:rPr>
              <a:t>● </a:t>
            </a:r>
            <a:r>
              <a:rPr lang="en-us" altLang="ja-JP" sz="1100" u="sng" dirty="0" err="1">
                <a:latin typeface="Arial" panose="020B0604020202020204" pitchFamily="34" charset="0"/>
                <a:ea typeface="ＭＳ ゴシック" panose="020B0609070205080204" pitchFamily="49" charset="-128"/>
              </a:rPr>
              <a:t>IPlease</a:t>
            </a:r>
            <a:r>
              <a:rPr lang="en-us" altLang="ja-JP" sz="1100" u="sng" dirty="0">
                <a:latin typeface="Arial" panose="020B0604020202020204" pitchFamily="34" charset="0"/>
                <a:ea typeface="ＭＳ ゴシック" panose="020B0609070205080204" pitchFamily="49" charset="-128"/>
              </a:rPr>
              <a:t> contact the tax division of the municipal office where you live</a:t>
            </a:r>
            <a:r>
              <a:rPr lang="en-us" altLang="ja-JP" sz="1100" dirty="0">
                <a:latin typeface="Arial" panose="020B0604020202020204" pitchFamily="34" charset="0"/>
                <a:ea typeface="ＭＳ ゴシック" panose="020B0609070205080204" pitchFamily="49" charset="-128"/>
              </a:rPr>
              <a:t> for the information on how to file your resident tax return </a:t>
            </a:r>
          </a:p>
          <a:p>
            <a:pPr marL="180975" indent="-180975"/>
            <a:r>
              <a:rPr lang="en-US" altLang="ja-JP" sz="1100" u="sng" dirty="0">
                <a:latin typeface="Arial" panose="020B0604020202020204" pitchFamily="34" charset="0"/>
                <a:ea typeface="ＭＳ ゴシック" panose="020B0609070205080204" pitchFamily="49" charset="-128"/>
              </a:rPr>
              <a:t>    </a:t>
            </a:r>
            <a:r>
              <a:rPr lang="ja-jp" altLang="ja-JP" sz="1100" u="sng" dirty="0">
                <a:latin typeface="Arial" panose="020B0604020202020204" pitchFamily="34" charset="0"/>
                <a:ea typeface="ＭＳ ゴシック" panose="020B0609070205080204" pitchFamily="49" charset="-128"/>
              </a:rPr>
              <a:t>(The form of the tax return differs depending on the municipality)</a:t>
            </a:r>
            <a:endParaRPr lang="en-us" sz="1100" dirty="0">
              <a:latin typeface="Arial" panose="020B0604020202020204" pitchFamily="34" charset="0"/>
              <a:ea typeface="ＭＳ ゴシック" panose="020B0609070205080204" pitchFamily="49" charset="-128"/>
            </a:endParaRPr>
          </a:p>
          <a:p>
            <a:pPr marL="180975" indent="-180975" rtl="0"/>
            <a:endParaRPr lang="en-US" altLang="ja-JP" sz="1100" dirty="0">
              <a:latin typeface="Arial" panose="020B0604020202020204" pitchFamily="34" charset="0"/>
              <a:ea typeface="ＭＳ ゴシック" panose="020B0609070205080204" pitchFamily="49" charset="-128"/>
            </a:endParaRPr>
          </a:p>
          <a:p>
            <a:pPr marL="180975"/>
            <a:r>
              <a:rPr lang="en-us" altLang="ja-JP" sz="1100" dirty="0">
                <a:latin typeface="Arial" panose="020B0604020202020204" pitchFamily="34" charset="0"/>
                <a:ea typeface="ＭＳ ゴシック" panose="020B0609070205080204" pitchFamily="49" charset="-128"/>
              </a:rPr>
              <a:t> </a:t>
            </a:r>
            <a:endParaRPr lang="en-US" altLang="ja-JP" sz="1100" dirty="0">
              <a:latin typeface="Arial" panose="020B0604020202020204" pitchFamily="34" charset="0"/>
              <a:ea typeface="ＭＳ ゴシック" panose="020B0609070205080204" pitchFamily="49" charset="-128"/>
            </a:endParaRPr>
          </a:p>
        </p:txBody>
      </p:sp>
      <p:sp>
        <p:nvSpPr>
          <p:cNvPr id="23" name="テキスト ボックス 22">
            <a:extLst>
              <a:ext uri="{FF2B5EF4-FFF2-40B4-BE49-F238E27FC236}">
                <a16:creationId xmlns:a16="http://schemas.microsoft.com/office/drawing/2014/main" id="{F822A181-D572-4593-F974-D46EA6AEAF75}"/>
              </a:ext>
            </a:extLst>
          </p:cNvPr>
          <p:cNvSpPr txBox="1"/>
          <p:nvPr/>
        </p:nvSpPr>
        <p:spPr>
          <a:xfrm>
            <a:off x="7933443" y="7323740"/>
            <a:ext cx="6773667" cy="1292662"/>
          </a:xfrm>
          <a:prstGeom prst="rect">
            <a:avLst/>
          </a:prstGeom>
          <a:noFill/>
        </p:spPr>
        <p:txBody>
          <a:bodyPr wrap="square" rtlCol="0">
            <a:spAutoFit/>
          </a:bodyPr>
          <a:lstStyle/>
          <a:p>
            <a:pPr marL="90488" rtl="0"/>
            <a:r>
              <a:rPr lang="en-us" sz="1100" b="1" dirty="0">
                <a:solidFill>
                  <a:srgbClr val="FF0000"/>
                </a:solidFill>
                <a:latin typeface="Arial" panose="020B0604020202020204" pitchFamily="34" charset="0"/>
                <a:ea typeface="ＭＳ ゴシック" panose="020B0609070205080204" pitchFamily="49" charset="-128"/>
              </a:rPr>
              <a:t>*NOTE*</a:t>
            </a:r>
            <a:r>
              <a:rPr lang="en-us" sz="1100" dirty="0">
                <a:latin typeface="Arial" panose="020B0604020202020204" pitchFamily="34" charset="0"/>
                <a:ea typeface="ＭＳ ゴシック" panose="020B0609070205080204" pitchFamily="49" charset="-128"/>
              </a:rPr>
              <a:t>　　</a:t>
            </a:r>
            <a:endParaRPr lang="en-US" altLang="ja-JP" sz="1100" dirty="0">
              <a:latin typeface="Arial" panose="020B0604020202020204" pitchFamily="34" charset="0"/>
              <a:ea typeface="ＭＳ ゴシック" panose="020B0609070205080204" pitchFamily="49" charset="-128"/>
            </a:endParaRPr>
          </a:p>
          <a:p>
            <a:pPr marL="180975" rtl="0"/>
            <a:r>
              <a:rPr lang="en-us" sz="1100" dirty="0">
                <a:solidFill>
                  <a:srgbClr val="FF0000"/>
                </a:solidFill>
                <a:latin typeface="Arial" panose="020B0604020202020204" pitchFamily="34" charset="0"/>
                <a:ea typeface="ＭＳ ゴシック" panose="020B0609070205080204" pitchFamily="49" charset="-128"/>
              </a:rPr>
              <a:t>●</a:t>
            </a:r>
            <a:r>
              <a:rPr lang="en-us" sz="1100" dirty="0">
                <a:latin typeface="Arial" panose="020B0604020202020204" pitchFamily="34" charset="0"/>
                <a:ea typeface="ＭＳ ゴシック" panose="020B0609070205080204" pitchFamily="49" charset="-128"/>
              </a:rPr>
              <a:t> </a:t>
            </a:r>
            <a:r>
              <a:rPr lang="en-us" sz="1100" b="1" u="sng" dirty="0">
                <a:solidFill>
                  <a:srgbClr val="FF0000"/>
                </a:solidFill>
                <a:latin typeface="Arial" panose="020B0604020202020204" pitchFamily="34" charset="0"/>
                <a:ea typeface="ＭＳ ゴシック" panose="020B0609070205080204" pitchFamily="49" charset="-128"/>
              </a:rPr>
              <a:t>It does not mean that you are automatically exempted, you must apply for it</a:t>
            </a:r>
            <a:endParaRPr lang="en-US" altLang="ja-JP" sz="1100" b="1" u="sng" dirty="0">
              <a:solidFill>
                <a:srgbClr val="FF0000"/>
              </a:solidFill>
              <a:latin typeface="Arial" panose="020B0604020202020204" pitchFamily="34" charset="0"/>
              <a:ea typeface="ＭＳ ゴシック" panose="020B0609070205080204" pitchFamily="49" charset="-128"/>
            </a:endParaRPr>
          </a:p>
          <a:p>
            <a:pPr marL="361950" rtl="0"/>
            <a:r>
              <a:rPr lang="en-us" sz="1100" dirty="0">
                <a:latin typeface="Arial" panose="020B0604020202020204" pitchFamily="34" charset="0"/>
                <a:ea typeface="ＭＳ ゴシック" panose="020B0609070205080204" pitchFamily="49" charset="-128"/>
              </a:rPr>
              <a:t>For details of the procedures for exemption, please call </a:t>
            </a:r>
            <a:r>
              <a:rPr lang="en-us" sz="1200" b="1" u="sng" dirty="0">
                <a:highlight>
                  <a:srgbClr val="FFFF00"/>
                </a:highlight>
                <a:latin typeface="Arial" panose="020B0604020202020204" pitchFamily="34" charset="0"/>
                <a:ea typeface="ＭＳ ゴシック" panose="020B0609070205080204" pitchFamily="49" charset="-128"/>
              </a:rPr>
              <a:t>the call center at 058-201-2100</a:t>
            </a:r>
            <a:endParaRPr lang="en-US" altLang="ja-JP" sz="1100" dirty="0">
              <a:latin typeface="Arial" panose="020B0604020202020204" pitchFamily="34" charset="0"/>
              <a:ea typeface="ＭＳ ゴシック" panose="020B0609070205080204" pitchFamily="49" charset="-128"/>
            </a:endParaRPr>
          </a:p>
          <a:p>
            <a:pPr rtl="0"/>
            <a:endParaRPr lang="en-US" altLang="ja-JP" sz="1100" dirty="0">
              <a:latin typeface="Arial" panose="020B0604020202020204" pitchFamily="34" charset="0"/>
              <a:ea typeface="ＭＳ ゴシック" panose="020B0609070205080204" pitchFamily="49" charset="-128"/>
            </a:endParaRPr>
          </a:p>
          <a:p>
            <a:pPr marL="361950" indent="-180975" rtl="0"/>
            <a:r>
              <a:rPr lang="en-us" sz="1100" b="1" dirty="0">
                <a:solidFill>
                  <a:srgbClr val="FF0000"/>
                </a:solidFill>
                <a:latin typeface="Arial" panose="020B0604020202020204" pitchFamily="34" charset="0"/>
                <a:ea typeface="ＭＳ ゴシック" panose="020B0609070205080204" pitchFamily="49" charset="-128"/>
              </a:rPr>
              <a:t>● Any amount having been repaid before the exemption is determined will not be subject to the exemption.</a:t>
            </a:r>
            <a:endParaRPr lang="en-US" altLang="ja-JP" sz="1100" b="1" dirty="0">
              <a:solidFill>
                <a:srgbClr val="FF0000"/>
              </a:solidFill>
              <a:latin typeface="Arial" panose="020B0604020202020204" pitchFamily="34" charset="0"/>
              <a:ea typeface="ＭＳ ゴシック" panose="020B0609070205080204" pitchFamily="49" charset="-128"/>
            </a:endParaRPr>
          </a:p>
          <a:p>
            <a:pPr rtl="0"/>
            <a:r>
              <a:rPr lang="en-us" sz="1100" b="1" dirty="0">
                <a:solidFill>
                  <a:srgbClr val="FF0000"/>
                </a:solidFill>
                <a:latin typeface="Arial" panose="020B0604020202020204" pitchFamily="34" charset="0"/>
                <a:ea typeface="ＭＳ ゴシック" panose="020B0609070205080204" pitchFamily="49" charset="-128"/>
              </a:rPr>
              <a:t>　　　</a:t>
            </a:r>
            <a:endParaRPr lang="en-US" altLang="ja-JP" sz="1100" b="1" dirty="0">
              <a:solidFill>
                <a:srgbClr val="FF0000"/>
              </a:solidFill>
              <a:latin typeface="Arial" panose="020B0604020202020204" pitchFamily="34" charset="0"/>
              <a:ea typeface="ＭＳ ゴシック" panose="020B0609070205080204" pitchFamily="49" charset="-128"/>
            </a:endParaRPr>
          </a:p>
        </p:txBody>
      </p:sp>
      <p:sp>
        <p:nvSpPr>
          <p:cNvPr id="15" name="正方形/長方形 14">
            <a:extLst>
              <a:ext uri="{FF2B5EF4-FFF2-40B4-BE49-F238E27FC236}">
                <a16:creationId xmlns:a16="http://schemas.microsoft.com/office/drawing/2014/main" id="{11DC9743-A37F-14D6-E573-0702DDCB141E}"/>
              </a:ext>
            </a:extLst>
          </p:cNvPr>
          <p:cNvSpPr/>
          <p:nvPr/>
        </p:nvSpPr>
        <p:spPr>
          <a:xfrm>
            <a:off x="3195582" y="3474235"/>
            <a:ext cx="3208628" cy="427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us" sz="800">
                <a:solidFill>
                  <a:schemeClr val="tx1"/>
                </a:solidFill>
                <a:latin typeface="Arial" panose="020B0604020202020204" pitchFamily="34" charset="0"/>
                <a:ea typeface="ＭＳ ゴシック" panose="020B0609070205080204" pitchFamily="49" charset="-128"/>
              </a:rPr>
              <a:t>*Please check with your municipal office to determine if you yourself are tax exempt.</a:t>
            </a:r>
          </a:p>
        </p:txBody>
      </p:sp>
      <p:sp>
        <p:nvSpPr>
          <p:cNvPr id="16" name="テキスト ボックス 15">
            <a:extLst>
              <a:ext uri="{FF2B5EF4-FFF2-40B4-BE49-F238E27FC236}">
                <a16:creationId xmlns:a16="http://schemas.microsoft.com/office/drawing/2014/main" id="{D4A3FE12-A0B2-3D92-2CBD-6B71B198B4D6}"/>
              </a:ext>
            </a:extLst>
          </p:cNvPr>
          <p:cNvSpPr txBox="1"/>
          <p:nvPr/>
        </p:nvSpPr>
        <p:spPr>
          <a:xfrm>
            <a:off x="180572" y="1461219"/>
            <a:ext cx="7046903" cy="1277273"/>
          </a:xfrm>
          <a:prstGeom prst="rect">
            <a:avLst/>
          </a:prstGeom>
          <a:noFill/>
        </p:spPr>
        <p:txBody>
          <a:bodyPr wrap="square" rtlCol="0">
            <a:spAutoFit/>
          </a:bodyPr>
          <a:lstStyle/>
          <a:p>
            <a:r>
              <a:rPr lang="en-us" sz="1100" b="1" dirty="0">
                <a:latin typeface="Arial" panose="020B0604020202020204" pitchFamily="34" charset="0"/>
                <a:ea typeface="ＭＳ ゴシック" panose="020B0609070205080204" pitchFamily="49" charset="-128"/>
              </a:rPr>
              <a:t>For the </a:t>
            </a:r>
            <a:r>
              <a:rPr lang="en-us" sz="1100" b="1" dirty="0">
                <a:solidFill>
                  <a:srgbClr val="FF0000"/>
                </a:solidFill>
                <a:latin typeface="Arial" panose="020B0604020202020204" pitchFamily="34" charset="0"/>
                <a:ea typeface="ＭＳ ゴシック" panose="020B0609070205080204" pitchFamily="49" charset="-128"/>
              </a:rPr>
              <a:t>“First Installment of Comprehensive Support Fund”</a:t>
            </a:r>
            <a:r>
              <a:rPr lang="en-us" sz="1100" dirty="0">
                <a:latin typeface="Arial" panose="020B0604020202020204" pitchFamily="34" charset="0"/>
                <a:ea typeface="ＭＳ ゴシック" panose="020B0609070205080204" pitchFamily="49" charset="-128"/>
              </a:rPr>
              <a:t> and the </a:t>
            </a:r>
            <a:r>
              <a:rPr lang="en-us" sz="1100" b="1" dirty="0">
                <a:solidFill>
                  <a:srgbClr val="FF0000"/>
                </a:solidFill>
                <a:latin typeface="Arial" panose="020B0604020202020204" pitchFamily="34" charset="0"/>
                <a:ea typeface="ＭＳ ゴシック" panose="020B0609070205080204" pitchFamily="49" charset="-128"/>
              </a:rPr>
              <a:t>“Extension of Comprehensive Support Fund”</a:t>
            </a:r>
            <a:r>
              <a:rPr lang="en-us" altLang="ja-JP" sz="1100" dirty="0">
                <a:latin typeface="Arial" panose="020B0604020202020204" pitchFamily="34" charset="0"/>
                <a:ea typeface="ＭＳ ゴシック" panose="020B0609070205080204" pitchFamily="49" charset="-128"/>
              </a:rPr>
              <a:t> and the </a:t>
            </a:r>
            <a:r>
              <a:rPr lang="en-us" altLang="ja-JP" sz="1100" b="1" dirty="0">
                <a:solidFill>
                  <a:srgbClr val="FF0000"/>
                </a:solidFill>
                <a:latin typeface="Arial" panose="020B0604020202020204" pitchFamily="34" charset="0"/>
                <a:ea typeface="ＭＳ ゴシック" panose="020B0609070205080204" pitchFamily="49" charset="-128"/>
              </a:rPr>
              <a:t>“Comprehensive Support Fund (Relending),”</a:t>
            </a:r>
            <a:r>
              <a:rPr lang="en-us" altLang="ja-JP" sz="1100" dirty="0">
                <a:latin typeface="Arial" panose="020B0604020202020204" pitchFamily="34" charset="0"/>
                <a:ea typeface="ＭＳ ゴシック" panose="020B0609070205080204" pitchFamily="49" charset="-128"/>
              </a:rPr>
              <a:t> </a:t>
            </a:r>
            <a:r>
              <a:rPr lang="en-us" sz="1100" dirty="0">
                <a:latin typeface="Arial" panose="020B0604020202020204" pitchFamily="34" charset="0"/>
                <a:ea typeface="ＭＳ ゴシック" panose="020B0609070205080204" pitchFamily="49" charset="-128"/>
              </a:rPr>
              <a:t>, households that are </a:t>
            </a:r>
            <a:r>
              <a:rPr lang="en-us" sz="1100" b="1" u="sng" dirty="0">
                <a:solidFill>
                  <a:srgbClr val="FF0000"/>
                </a:solidFill>
                <a:latin typeface="Arial" panose="020B0604020202020204" pitchFamily="34" charset="0"/>
                <a:ea typeface="ＭＳ ゴシック" panose="020B0609070205080204" pitchFamily="49" charset="-128"/>
              </a:rPr>
              <a:t>non-taxable</a:t>
            </a:r>
            <a:r>
              <a:rPr lang="en-us" sz="1100" dirty="0">
                <a:latin typeface="Arial" panose="020B0604020202020204" pitchFamily="34" charset="0"/>
                <a:ea typeface="ＭＳ ゴシック" panose="020B0609070205080204" pitchFamily="49" charset="-128"/>
              </a:rPr>
              <a:t> for residential tax for </a:t>
            </a:r>
            <a:r>
              <a:rPr lang="en-us" sz="1100" b="1" u="sng" dirty="0">
                <a:solidFill>
                  <a:srgbClr val="FF0000"/>
                </a:solidFill>
                <a:latin typeface="Arial" panose="020B0604020202020204" pitchFamily="34" charset="0"/>
                <a:ea typeface="ＭＳ ゴシック" panose="020B0609070205080204" pitchFamily="49" charset="-128"/>
              </a:rPr>
              <a:t>the fiscal year 2025</a:t>
            </a:r>
            <a:r>
              <a:rPr lang="en-us" sz="1100" dirty="0">
                <a:latin typeface="Arial" panose="020B0604020202020204" pitchFamily="34" charset="0"/>
                <a:ea typeface="ＭＳ ゴシック" panose="020B0609070205080204" pitchFamily="49" charset="-128"/>
              </a:rPr>
              <a:t> will be </a:t>
            </a:r>
            <a:r>
              <a:rPr lang="en-us" sz="1100" b="1" u="sng" dirty="0">
                <a:solidFill>
                  <a:srgbClr val="FF0000"/>
                </a:solidFill>
                <a:latin typeface="Arial" panose="020B0604020202020204" pitchFamily="34" charset="0"/>
                <a:ea typeface="ＭＳ ゴシック" panose="020B0609070205080204" pitchFamily="49" charset="-128"/>
              </a:rPr>
              <a:t>partially</a:t>
            </a:r>
            <a:r>
              <a:rPr lang="en-us" sz="1100" dirty="0">
                <a:latin typeface="Arial" panose="020B0604020202020204" pitchFamily="34" charset="0"/>
                <a:ea typeface="ＭＳ ゴシック" panose="020B0609070205080204" pitchFamily="49" charset="-128"/>
              </a:rPr>
              <a:t> </a:t>
            </a:r>
            <a:r>
              <a:rPr lang="en-us" sz="1100" b="1" u="sng" dirty="0">
                <a:solidFill>
                  <a:srgbClr val="FF0000"/>
                </a:solidFill>
                <a:latin typeface="Arial" panose="020B0604020202020204" pitchFamily="34" charset="0"/>
                <a:ea typeface="ＭＳ ゴシック" panose="020B0609070205080204" pitchFamily="49" charset="-128"/>
              </a:rPr>
              <a:t>exempt from</a:t>
            </a:r>
            <a:r>
              <a:rPr lang="en-us" sz="1100" dirty="0">
                <a:latin typeface="Arial" panose="020B0604020202020204" pitchFamily="34" charset="0"/>
                <a:ea typeface="ＭＳ ゴシック" panose="020B0609070205080204" pitchFamily="49" charset="-128"/>
              </a:rPr>
              <a:t> the repayment of the loan (returning the borrowed money) even if they are </a:t>
            </a:r>
            <a:r>
              <a:rPr lang="en-us" sz="1100" b="1" u="sng" dirty="0">
                <a:solidFill>
                  <a:srgbClr val="FF0000"/>
                </a:solidFill>
                <a:latin typeface="Arial" panose="020B0604020202020204" pitchFamily="34" charset="0"/>
                <a:ea typeface="ＭＳ ゴシック" panose="020B0609070205080204" pitchFamily="49" charset="-128"/>
              </a:rPr>
              <a:t>taxable</a:t>
            </a:r>
            <a:r>
              <a:rPr lang="en-us" sz="1100" dirty="0">
                <a:latin typeface="Arial" panose="020B0604020202020204" pitchFamily="34" charset="0"/>
                <a:ea typeface="ＭＳ ゴシック" panose="020B0609070205080204" pitchFamily="49" charset="-128"/>
              </a:rPr>
              <a:t> for </a:t>
            </a:r>
            <a:r>
              <a:rPr lang="en-us" sz="1100" b="1" u="sng" dirty="0">
                <a:solidFill>
                  <a:srgbClr val="FF0000"/>
                </a:solidFill>
                <a:latin typeface="Arial" panose="020B0604020202020204" pitchFamily="34" charset="0"/>
                <a:ea typeface="ＭＳ ゴシック" panose="020B0609070205080204" pitchFamily="49" charset="-128"/>
              </a:rPr>
              <a:t>the fiscal year of the decision</a:t>
            </a:r>
            <a:r>
              <a:rPr lang="en-us" sz="1100" dirty="0">
                <a:latin typeface="Arial" panose="020B0604020202020204" pitchFamily="34" charset="0"/>
                <a:ea typeface="ＭＳ ゴシック" panose="020B0609070205080204" pitchFamily="49" charset="-128"/>
              </a:rPr>
              <a:t>.</a:t>
            </a:r>
            <a:endParaRPr lang="en-US" altLang="ja-JP" sz="1100" dirty="0">
              <a:latin typeface="Arial" panose="020B0604020202020204" pitchFamily="34" charset="0"/>
              <a:ea typeface="ＭＳ ゴシック" panose="020B0609070205080204" pitchFamily="49" charset="-128"/>
            </a:endParaRPr>
          </a:p>
          <a:p>
            <a:r>
              <a:rPr lang="en-us" sz="1100" dirty="0">
                <a:solidFill>
                  <a:srgbClr val="FF0000"/>
                </a:solidFill>
                <a:latin typeface="Arial" panose="020B0604020202020204" pitchFamily="34" charset="0"/>
                <a:ea typeface="ＭＳ ゴシック" panose="020B0609070205080204" pitchFamily="49" charset="-128"/>
              </a:rPr>
              <a:t>*For the Emergency Retail Fund, please contact the call center as the response differs depending on the repayment start date.</a:t>
            </a:r>
            <a:r>
              <a:rPr lang="en-US" sz="1100" dirty="0">
                <a:solidFill>
                  <a:srgbClr val="FF0000"/>
                </a:solidFill>
                <a:latin typeface="Arial" panose="020B0604020202020204" pitchFamily="34" charset="0"/>
                <a:ea typeface="ＭＳ ゴシック" panose="020B0609070205080204" pitchFamily="49" charset="-128"/>
              </a:rPr>
              <a:t> </a:t>
            </a:r>
            <a:endParaRPr lang="en-US" altLang="ja-JP" sz="1100" dirty="0">
              <a:solidFill>
                <a:srgbClr val="FF0000"/>
              </a:solidFill>
              <a:latin typeface="Arial" panose="020B0604020202020204" pitchFamily="34" charset="0"/>
              <a:ea typeface="ＭＳ ゴシック" panose="020B0609070205080204" pitchFamily="49" charset="-128"/>
            </a:endParaRPr>
          </a:p>
          <a:p>
            <a:pPr rtl="0"/>
            <a:r>
              <a:rPr lang="en-us" sz="1100" b="1" dirty="0">
                <a:highlight>
                  <a:srgbClr val="FFFF00"/>
                </a:highlight>
                <a:latin typeface="Arial" panose="020B0604020202020204" pitchFamily="34" charset="0"/>
                <a:ea typeface="ＭＳ ゴシック" panose="020B0609070205080204" pitchFamily="49" charset="-128"/>
              </a:rPr>
              <a:t>Please see the following flowchart to confirm the procedures that apply to you.</a:t>
            </a:r>
            <a:endParaRPr lang="en-US" altLang="ja-JP" sz="1100" b="1" dirty="0">
              <a:highlight>
                <a:srgbClr val="FFFF00"/>
              </a:highlight>
              <a:latin typeface="Arial" panose="020B0604020202020204" pitchFamily="34" charset="0"/>
              <a:ea typeface="ＭＳ ゴシック" panose="020B0609070205080204" pitchFamily="49" charset="-128"/>
            </a:endParaRPr>
          </a:p>
        </p:txBody>
      </p:sp>
    </p:spTree>
    <p:extLst>
      <p:ext uri="{BB962C8B-B14F-4D97-AF65-F5344CB8AC3E}">
        <p14:creationId xmlns:p14="http://schemas.microsoft.com/office/powerpoint/2010/main" val="5747674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90C9C681F2CC6488EB7C732BFA6C887" ma:contentTypeVersion="16" ma:contentTypeDescription="新しいドキュメントを作成します。" ma:contentTypeScope="" ma:versionID="ee66dd577201f86f58629d775d5a20b7">
  <xsd:schema xmlns:xsd="http://www.w3.org/2001/XMLSchema" xmlns:xs="http://www.w3.org/2001/XMLSchema" xmlns:p="http://schemas.microsoft.com/office/2006/metadata/properties" xmlns:ns2="0507357f-655a-4aa5-bc75-492b617c71e9" xmlns:ns3="b21a9f8e-dd14-4281-bd0a-0c360daf026a" targetNamespace="http://schemas.microsoft.com/office/2006/metadata/properties" ma:root="true" ma:fieldsID="062d65a20fc2f6a14f5392c60397d7ad" ns2:_="" ns3:_="">
    <xsd:import namespace="0507357f-655a-4aa5-bc75-492b617c71e9"/>
    <xsd:import namespace="b21a9f8e-dd14-4281-bd0a-0c360daf026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OCR" minOccurs="0"/>
                <xsd:element ref="ns3:MediaServiceLocation" minOccurs="0"/>
                <xsd:element ref="ns3:MediaServiceSearchProperties" minOccurs="0"/>
                <xsd:element ref="ns3:MediaServiceObjectDetectorVersions" minOccurs="0"/>
                <xsd:element ref="ns3: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07357f-655a-4aa5-bc75-492b617c71e9"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internalName="SharedWithDetails" ma:readOnly="true">
      <xsd:simpleType>
        <xsd:restriction base="dms:Note">
          <xsd:maxLength value="255"/>
        </xsd:restriction>
      </xsd:simpleType>
    </xsd:element>
    <xsd:element name="TaxCatchAll" ma:index="16" nillable="true" ma:displayName="Taxonomy Catch All Column" ma:hidden="true" ma:list="{b9d91b9a-7423-4227-b5cc-b21a087a3b6b}" ma:internalName="TaxCatchAll" ma:showField="CatchAllData" ma:web="0507357f-655a-4aa5-bc75-492b617c71e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21a9f8e-dd14-4281-bd0a-0c360daf026a"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3cff1539-c530-4195-8693-4b3a65c940af"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_Flow_SignoffStatus" ma:index="23" nillable="true" ma:displayName="承認の状態" ma:internalName="_x627f__x8a8d__x306e__x72b6__x614b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0507357f-655a-4aa5-bc75-492b617c71e9" xsi:nil="true"/>
    <lcf76f155ced4ddcb4097134ff3c332f xmlns="b21a9f8e-dd14-4281-bd0a-0c360daf026a">
      <Terms xmlns="http://schemas.microsoft.com/office/infopath/2007/PartnerControls"/>
    </lcf76f155ced4ddcb4097134ff3c332f>
    <_Flow_SignoffStatus xmlns="b21a9f8e-dd14-4281-bd0a-0c360daf026a"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B7197-B0F7-4237-8173-E136106D55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07357f-655a-4aa5-bc75-492b617c71e9"/>
    <ds:schemaRef ds:uri="b21a9f8e-dd14-4281-bd0a-0c360daf026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58076AC-15F6-4B14-8A3D-BA1FA74BFABB}">
  <ds:schemaRefs>
    <ds:schemaRef ds:uri="http://purl.org/dc/terms/"/>
    <ds:schemaRef ds:uri="http://schemas.microsoft.com/office/2006/documentManagement/types"/>
    <ds:schemaRef ds:uri="http://purl.org/dc/dcmitype/"/>
    <ds:schemaRef ds:uri="9a5c0e5d-6411-4a4f-8db0-481ee759017d"/>
    <ds:schemaRef ds:uri="http://schemas.openxmlformats.org/package/2006/metadata/core-properties"/>
    <ds:schemaRef ds:uri="http://purl.org/dc/elements/1.1/"/>
    <ds:schemaRef ds:uri="http://schemas.microsoft.com/office/2006/metadata/properties"/>
    <ds:schemaRef ds:uri="f15e81a6-1a76-4d45-97f4-43ecf0765da4"/>
    <ds:schemaRef ds:uri="http://schemas.microsoft.com/office/infopath/2007/PartnerControls"/>
    <ds:schemaRef ds:uri="http://www.w3.org/XML/1998/namespace"/>
    <ds:schemaRef ds:uri="http://schemas.microsoft.com/sharepoint/v3"/>
    <ds:schemaRef ds:uri="0507357f-655a-4aa5-bc75-492b617c71e9"/>
    <ds:schemaRef ds:uri="b21a9f8e-dd14-4281-bd0a-0c360daf026a"/>
  </ds:schemaRefs>
</ds:datastoreItem>
</file>

<file path=customXml/itemProps3.xml><?xml version="1.0" encoding="utf-8"?>
<ds:datastoreItem xmlns:ds="http://schemas.openxmlformats.org/officeDocument/2006/customXml" ds:itemID="{235224CC-0F09-44D7-9439-333D8C0F9B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6118</TotalTime>
  <Words>1194</Words>
  <Application>Microsoft Office PowerPoint</Application>
  <PresentationFormat>ユーザー設定</PresentationFormat>
  <Paragraphs>130</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ゴシック</vt:lpstr>
      <vt:lpstr>Arial</vt:lpstr>
      <vt:lpstr>Calibri</vt:lpstr>
      <vt:lpstr>Calibri Light</vt:lpstr>
      <vt:lpstr>Office テーマ</vt:lpstr>
      <vt:lpstr>PowerPoint プレゼンテーション</vt:lpstr>
      <vt:lpstr>Special Loans for Emergency Retail Fund Due to Impact of New Coronavirus Infectious Disease Special Loans Subject to Exemption from Repayment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218</cp:lastModifiedBy>
  <cp:revision>4</cp:revision>
  <cp:lastPrinted>2023-04-24T05:53:58Z</cp:lastPrinted>
  <dcterms:created xsi:type="dcterms:W3CDTF">2022-02-21T14:28:37Z</dcterms:created>
  <dcterms:modified xsi:type="dcterms:W3CDTF">2025-06-18T01:19:40Z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0x010100490C9C681F2CC6488EB7C732BFA6C887</vt:lpwstr>
  </property>
</Properties>
</file>